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7.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8.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9.xml" ContentType="application/vnd.openxmlformats-officedocument.theme+xml"/>
  <Override PartName="/ppt/slideLayouts/slideLayout45.xml" ContentType="application/vnd.openxmlformats-officedocument.presentationml.slideLayout+xml"/>
  <Override PartName="/ppt/theme/theme10.xml" ContentType="application/vnd.openxmlformats-officedocument.theme+xml"/>
  <Override PartName="/ppt/slideLayouts/slideLayout46.xml" ContentType="application/vnd.openxmlformats-officedocument.presentationml.slideLayout+xml"/>
  <Override PartName="/ppt/theme/theme11.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775" r:id="rId5"/>
    <p:sldMasterId id="2147483668" r:id="rId6"/>
    <p:sldMasterId id="2147483690" r:id="rId7"/>
    <p:sldMasterId id="2147483728" r:id="rId8"/>
    <p:sldMasterId id="2147483753" r:id="rId9"/>
    <p:sldMasterId id="2147483762" r:id="rId10"/>
    <p:sldMasterId id="2147483769" r:id="rId11"/>
    <p:sldMasterId id="2147483781" r:id="rId12"/>
    <p:sldMasterId id="2147483788" r:id="rId13"/>
    <p:sldMasterId id="2147483790" r:id="rId14"/>
    <p:sldMasterId id="2147483792" r:id="rId15"/>
  </p:sldMasterIdLst>
  <p:notesMasterIdLst>
    <p:notesMasterId r:id="rId58"/>
  </p:notesMasterIdLst>
  <p:handoutMasterIdLst>
    <p:handoutMasterId r:id="rId59"/>
  </p:handoutMasterIdLst>
  <p:sldIdLst>
    <p:sldId id="567" r:id="rId16"/>
    <p:sldId id="566" r:id="rId17"/>
    <p:sldId id="374" r:id="rId18"/>
    <p:sldId id="531" r:id="rId19"/>
    <p:sldId id="559" r:id="rId20"/>
    <p:sldId id="520" r:id="rId21"/>
    <p:sldId id="466" r:id="rId22"/>
    <p:sldId id="560" r:id="rId23"/>
    <p:sldId id="561" r:id="rId24"/>
    <p:sldId id="541" r:id="rId25"/>
    <p:sldId id="261" r:id="rId26"/>
    <p:sldId id="481" r:id="rId27"/>
    <p:sldId id="540" r:id="rId28"/>
    <p:sldId id="279" r:id="rId29"/>
    <p:sldId id="558" r:id="rId30"/>
    <p:sldId id="542" r:id="rId31"/>
    <p:sldId id="548" r:id="rId32"/>
    <p:sldId id="553" r:id="rId33"/>
    <p:sldId id="546" r:id="rId34"/>
    <p:sldId id="547" r:id="rId35"/>
    <p:sldId id="543" r:id="rId36"/>
    <p:sldId id="503" r:id="rId37"/>
    <p:sldId id="529" r:id="rId38"/>
    <p:sldId id="552" r:id="rId39"/>
    <p:sldId id="530" r:id="rId40"/>
    <p:sldId id="565" r:id="rId41"/>
    <p:sldId id="545" r:id="rId42"/>
    <p:sldId id="551" r:id="rId43"/>
    <p:sldId id="509" r:id="rId44"/>
    <p:sldId id="539" r:id="rId45"/>
    <p:sldId id="521" r:id="rId46"/>
    <p:sldId id="527" r:id="rId47"/>
    <p:sldId id="528" r:id="rId48"/>
    <p:sldId id="534" r:id="rId49"/>
    <p:sldId id="256" r:id="rId50"/>
    <p:sldId id="282" r:id="rId51"/>
    <p:sldId id="283" r:id="rId52"/>
    <p:sldId id="289" r:id="rId53"/>
    <p:sldId id="285" r:id="rId54"/>
    <p:sldId id="287" r:id="rId55"/>
    <p:sldId id="288" r:id="rId56"/>
    <p:sldId id="281" r:id="rId57"/>
  </p:sldIdLst>
  <p:sldSz cx="9144000" cy="5143500" type="screen16x9"/>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78E24A-9C00-3672-BAD4-62A7C44BD3A1}" name="SUMPTER-GETINO, JONATHAN M CIV USAF AETC CCAF/CCA" initials="SGJMCUAC" userId="S::jonathan.sumpter-getino.1@us.af.mil::2ec0725d-fdf3-46c3-8dc0-a3910443c74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3B7"/>
    <a:srgbClr val="FFB7B7"/>
    <a:srgbClr val="0000FF"/>
    <a:srgbClr val="009644"/>
    <a:srgbClr val="00CC00"/>
    <a:srgbClr val="66FF66"/>
    <a:srgbClr val="24449D"/>
    <a:srgbClr val="E1BF87"/>
    <a:srgbClr val="7EA52E"/>
    <a:srgbClr val="BB6A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6DAD46-F1B5-4B23-8C09-A71938E24E1E}" v="8" dt="2023-02-14T11:44:39.0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85" autoAdjust="0"/>
    <p:restoredTop sz="96296" autoAdjust="0"/>
  </p:normalViewPr>
  <p:slideViewPr>
    <p:cSldViewPr>
      <p:cViewPr varScale="1">
        <p:scale>
          <a:sx n="90" d="100"/>
          <a:sy n="90" d="100"/>
        </p:scale>
        <p:origin x="696" y="52"/>
      </p:cViewPr>
      <p:guideLst>
        <p:guide orient="horz" pos="162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p:cViewPr varScale="1">
        <p:scale>
          <a:sx n="85" d="100"/>
          <a:sy n="85" d="100"/>
        </p:scale>
        <p:origin x="3846"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notesMaster" Target="notesMasters/notesMaster1.xml"/><Relationship Id="rId66"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4.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microsoft.com/office/2016/11/relationships/changesInfo" Target="changesInfos/changesInfo1.xml"/><Relationship Id="rId8" Type="http://schemas.openxmlformats.org/officeDocument/2006/relationships/slideMaster" Target="slideMasters/slideMaster5.xml"/><Relationship Id="rId51" Type="http://schemas.openxmlformats.org/officeDocument/2006/relationships/slide" Target="slides/slide36.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handoutMaster" Target="handoutMasters/handoutMaster1.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7.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3.xml"/><Relationship Id="rId39" Type="http://schemas.openxmlformats.org/officeDocument/2006/relationships/slide" Target="slides/slide2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MAILIA, SHAWN P AD-25 USAF AETC AU/OAAC" userId="1b22e4b2-6146-4768-85e1-05fde1301187" providerId="ADAL" clId="{BB6DAD46-F1B5-4B23-8C09-A71938E24E1E}"/>
    <pc:docChg chg="custSel addSld delSld modSld">
      <pc:chgData name="OMAILIA, SHAWN P AD-25 USAF AETC AU/OAAC" userId="1b22e4b2-6146-4768-85e1-05fde1301187" providerId="ADAL" clId="{BB6DAD46-F1B5-4B23-8C09-A71938E24E1E}" dt="2023-02-14T11:45:32.753" v="196" actId="1076"/>
      <pc:docMkLst>
        <pc:docMk/>
      </pc:docMkLst>
      <pc:sldChg chg="add">
        <pc:chgData name="OMAILIA, SHAWN P AD-25 USAF AETC AU/OAAC" userId="1b22e4b2-6146-4768-85e1-05fde1301187" providerId="ADAL" clId="{BB6DAD46-F1B5-4B23-8C09-A71938E24E1E}" dt="2023-02-14T11:39:37.332" v="0"/>
        <pc:sldMkLst>
          <pc:docMk/>
          <pc:sldMk cId="2863395094" sldId="256"/>
        </pc:sldMkLst>
      </pc:sldChg>
      <pc:sldChg chg="add">
        <pc:chgData name="OMAILIA, SHAWN P AD-25 USAF AETC AU/OAAC" userId="1b22e4b2-6146-4768-85e1-05fde1301187" providerId="ADAL" clId="{BB6DAD46-F1B5-4B23-8C09-A71938E24E1E}" dt="2023-02-14T11:39:37.332" v="0"/>
        <pc:sldMkLst>
          <pc:docMk/>
          <pc:sldMk cId="898245968" sldId="281"/>
        </pc:sldMkLst>
      </pc:sldChg>
      <pc:sldChg chg="add">
        <pc:chgData name="OMAILIA, SHAWN P AD-25 USAF AETC AU/OAAC" userId="1b22e4b2-6146-4768-85e1-05fde1301187" providerId="ADAL" clId="{BB6DAD46-F1B5-4B23-8C09-A71938E24E1E}" dt="2023-02-14T11:39:37.332" v="0"/>
        <pc:sldMkLst>
          <pc:docMk/>
          <pc:sldMk cId="2529823084" sldId="282"/>
        </pc:sldMkLst>
      </pc:sldChg>
      <pc:sldChg chg="add">
        <pc:chgData name="OMAILIA, SHAWN P AD-25 USAF AETC AU/OAAC" userId="1b22e4b2-6146-4768-85e1-05fde1301187" providerId="ADAL" clId="{BB6DAD46-F1B5-4B23-8C09-A71938E24E1E}" dt="2023-02-14T11:39:37.332" v="0"/>
        <pc:sldMkLst>
          <pc:docMk/>
          <pc:sldMk cId="1655490508" sldId="283"/>
        </pc:sldMkLst>
      </pc:sldChg>
      <pc:sldChg chg="add">
        <pc:chgData name="OMAILIA, SHAWN P AD-25 USAF AETC AU/OAAC" userId="1b22e4b2-6146-4768-85e1-05fde1301187" providerId="ADAL" clId="{BB6DAD46-F1B5-4B23-8C09-A71938E24E1E}" dt="2023-02-14T11:39:37.332" v="0"/>
        <pc:sldMkLst>
          <pc:docMk/>
          <pc:sldMk cId="3509620320" sldId="285"/>
        </pc:sldMkLst>
      </pc:sldChg>
      <pc:sldChg chg="add">
        <pc:chgData name="OMAILIA, SHAWN P AD-25 USAF AETC AU/OAAC" userId="1b22e4b2-6146-4768-85e1-05fde1301187" providerId="ADAL" clId="{BB6DAD46-F1B5-4B23-8C09-A71938E24E1E}" dt="2023-02-14T11:39:37.332" v="0"/>
        <pc:sldMkLst>
          <pc:docMk/>
          <pc:sldMk cId="15454022" sldId="287"/>
        </pc:sldMkLst>
      </pc:sldChg>
      <pc:sldChg chg="add">
        <pc:chgData name="OMAILIA, SHAWN P AD-25 USAF AETC AU/OAAC" userId="1b22e4b2-6146-4768-85e1-05fde1301187" providerId="ADAL" clId="{BB6DAD46-F1B5-4B23-8C09-A71938E24E1E}" dt="2023-02-14T11:39:37.332" v="0"/>
        <pc:sldMkLst>
          <pc:docMk/>
          <pc:sldMk cId="3224058044" sldId="288"/>
        </pc:sldMkLst>
      </pc:sldChg>
      <pc:sldChg chg="add">
        <pc:chgData name="OMAILIA, SHAWN P AD-25 USAF AETC AU/OAAC" userId="1b22e4b2-6146-4768-85e1-05fde1301187" providerId="ADAL" clId="{BB6DAD46-F1B5-4B23-8C09-A71938E24E1E}" dt="2023-02-14T11:39:37.332" v="0"/>
        <pc:sldMkLst>
          <pc:docMk/>
          <pc:sldMk cId="2352839653" sldId="289"/>
        </pc:sldMkLst>
      </pc:sldChg>
      <pc:sldChg chg="add del">
        <pc:chgData name="OMAILIA, SHAWN P AD-25 USAF AETC AU/OAAC" userId="1b22e4b2-6146-4768-85e1-05fde1301187" providerId="ADAL" clId="{BB6DAD46-F1B5-4B23-8C09-A71938E24E1E}" dt="2023-02-14T11:41:05.790" v="3"/>
        <pc:sldMkLst>
          <pc:docMk/>
          <pc:sldMk cId="693734394" sldId="566"/>
        </pc:sldMkLst>
      </pc:sldChg>
      <pc:sldChg chg="addSp modSp add mod">
        <pc:chgData name="OMAILIA, SHAWN P AD-25 USAF AETC AU/OAAC" userId="1b22e4b2-6146-4768-85e1-05fde1301187" providerId="ADAL" clId="{BB6DAD46-F1B5-4B23-8C09-A71938E24E1E}" dt="2023-02-14T11:45:32.753" v="196" actId="1076"/>
        <pc:sldMkLst>
          <pc:docMk/>
          <pc:sldMk cId="2440135637" sldId="567"/>
        </pc:sldMkLst>
        <pc:spChg chg="mod">
          <ac:chgData name="OMAILIA, SHAWN P AD-25 USAF AETC AU/OAAC" userId="1b22e4b2-6146-4768-85e1-05fde1301187" providerId="ADAL" clId="{BB6DAD46-F1B5-4B23-8C09-A71938E24E1E}" dt="2023-02-14T11:41:55.192" v="7" actId="20577"/>
          <ac:spMkLst>
            <pc:docMk/>
            <pc:sldMk cId="2440135637" sldId="567"/>
            <ac:spMk id="7" creationId="{00000000-0000-0000-0000-000000000000}"/>
          </ac:spMkLst>
        </pc:spChg>
        <pc:spChg chg="mod">
          <ac:chgData name="OMAILIA, SHAWN P AD-25 USAF AETC AU/OAAC" userId="1b22e4b2-6146-4768-85e1-05fde1301187" providerId="ADAL" clId="{BB6DAD46-F1B5-4B23-8C09-A71938E24E1E}" dt="2023-02-14T11:43:36.585" v="99" actId="207"/>
          <ac:spMkLst>
            <pc:docMk/>
            <pc:sldMk cId="2440135637" sldId="567"/>
            <ac:spMk id="8" creationId="{00000000-0000-0000-0000-000000000000}"/>
          </ac:spMkLst>
        </pc:spChg>
        <pc:picChg chg="add mod">
          <ac:chgData name="OMAILIA, SHAWN P AD-25 USAF AETC AU/OAAC" userId="1b22e4b2-6146-4768-85e1-05fde1301187" providerId="ADAL" clId="{BB6DAD46-F1B5-4B23-8C09-A71938E24E1E}" dt="2023-02-14T11:45:32.753" v="196" actId="1076"/>
          <ac:picMkLst>
            <pc:docMk/>
            <pc:sldMk cId="2440135637" sldId="567"/>
            <ac:picMk id="2" creationId="{385FECD3-04E9-4FB7-3C84-76265CC052AE}"/>
          </ac:picMkLst>
        </pc:picChg>
        <pc:picChg chg="add mod">
          <ac:chgData name="OMAILIA, SHAWN P AD-25 USAF AETC AU/OAAC" userId="1b22e4b2-6146-4768-85e1-05fde1301187" providerId="ADAL" clId="{BB6DAD46-F1B5-4B23-8C09-A71938E24E1E}" dt="2023-02-14T11:45:12.815" v="188" actId="1076"/>
          <ac:picMkLst>
            <pc:docMk/>
            <pc:sldMk cId="2440135637" sldId="567"/>
            <ac:picMk id="3" creationId="{2434423B-401D-AD1A-6882-2E42031C8254}"/>
          </ac:picMkLst>
        </pc:picChg>
      </pc:sldChg>
      <pc:sldChg chg="add del">
        <pc:chgData name="OMAILIA, SHAWN P AD-25 USAF AETC AU/OAAC" userId="1b22e4b2-6146-4768-85e1-05fde1301187" providerId="ADAL" clId="{BB6DAD46-F1B5-4B23-8C09-A71938E24E1E}" dt="2023-02-14T11:41:20.071" v="5"/>
        <pc:sldMkLst>
          <pc:docMk/>
          <pc:sldMk cId="3462532789" sldId="56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ongolian Baiti" panose="03000500000000000000" pitchFamily="66" charset="0"/>
                <a:ea typeface="+mn-ea"/>
                <a:cs typeface="Mongolian Baiti" panose="03000500000000000000" pitchFamily="66" charset="0"/>
              </a:defRPr>
            </a:pPr>
            <a:r>
              <a:rPr lang="en-US" dirty="0">
                <a:latin typeface="Mongolian Baiti" panose="03000500000000000000" pitchFamily="66" charset="0"/>
                <a:cs typeface="Mongolian Baiti" panose="03000500000000000000" pitchFamily="66" charset="0"/>
              </a:rPr>
              <a:t>Instructors by Component</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ongolian Baiti" panose="03000500000000000000" pitchFamily="66" charset="0"/>
              <a:ea typeface="+mn-ea"/>
              <a:cs typeface="Mongolian Baiti" panose="03000500000000000000" pitchFamily="66" charset="0"/>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ACD-4D0D-8101-F6684D475217}"/>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ACD-4D0D-8101-F6684D475217}"/>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ACD-4D0D-8101-F6684D475217}"/>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ACD-4D0D-8101-F6684D47521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3"/>
                <c:pt idx="0">
                  <c:v>Active Duty AF </c:v>
                </c:pt>
                <c:pt idx="1">
                  <c:v>Guard/Reserve/Sister Service</c:v>
                </c:pt>
                <c:pt idx="2">
                  <c:v>Civilian/International</c:v>
                </c:pt>
              </c:strCache>
            </c:strRef>
          </c:cat>
          <c:val>
            <c:numRef>
              <c:f>Sheet1!$B$2:$B$5</c:f>
              <c:numCache>
                <c:formatCode>0.00%</c:formatCode>
                <c:ptCount val="4"/>
                <c:pt idx="0">
                  <c:v>0.72099999999999997</c:v>
                </c:pt>
                <c:pt idx="1">
                  <c:v>9.1999999999999998E-2</c:v>
                </c:pt>
                <c:pt idx="2">
                  <c:v>0.187</c:v>
                </c:pt>
              </c:numCache>
            </c:numRef>
          </c:val>
          <c:extLst>
            <c:ext xmlns:c16="http://schemas.microsoft.com/office/drawing/2014/chart" uri="{C3380CC4-5D6E-409C-BE32-E72D297353CC}">
              <c16:uniqueId val="{00000000-3A20-4466-9090-C25559E59E6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3"/>
        <c:delete val="1"/>
      </c:legendEntry>
      <c:layout>
        <c:manualLayout>
          <c:xMode val="edge"/>
          <c:yMode val="edge"/>
          <c:x val="0.64229030939936305"/>
          <c:y val="0.35775066105406111"/>
          <c:w val="0.34145873836308127"/>
          <c:h val="0.3828940213091028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ongolian Baiti" panose="03000500000000000000" pitchFamily="66" charset="0"/>
              <a:ea typeface="+mn-ea"/>
              <a:cs typeface="Mongolian Baiti" panose="03000500000000000000" pitchFamily="66"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115859449192782E-2"/>
          <c:y val="0.2608695652173913"/>
          <c:w val="0.94776828110161448"/>
          <c:h val="0.67348653429190908"/>
        </c:manualLayout>
      </c:layout>
      <c:barChart>
        <c:barDir val="col"/>
        <c:grouping val="clustered"/>
        <c:varyColors val="0"/>
        <c:ser>
          <c:idx val="0"/>
          <c:order val="0"/>
          <c:tx>
            <c:strRef>
              <c:f>Sheet1!$B$1</c:f>
              <c:strCache>
                <c:ptCount val="1"/>
                <c:pt idx="0">
                  <c:v>Subtotal</c:v>
                </c:pt>
              </c:strCache>
            </c:strRef>
          </c:tx>
          <c:spPr>
            <a:solidFill>
              <a:schemeClr val="accent1">
                <a:alpha val="85000"/>
              </a:schemeClr>
            </a:solidFill>
            <a:ln w="9525" cap="flat" cmpd="sng" algn="ctr">
              <a:solidFill>
                <a:schemeClr val="lt1">
                  <a:alpha val="50000"/>
                </a:schemeClr>
              </a:solidFill>
              <a:round/>
            </a:ln>
            <a:effectLst/>
          </c:spPr>
          <c:invertIfNegative val="0"/>
          <c:dLbls>
            <c:dLbl>
              <c:idx val="0"/>
              <c:tx>
                <c:rich>
                  <a:bodyPr/>
                  <a:lstStyle/>
                  <a:p>
                    <a:fld id="{FF4105C5-C3FD-4872-A020-FF37FA00DE56}" type="CELLRANGE">
                      <a:rPr lang="en-US"/>
                      <a:pPr/>
                      <a:t>[CELLRANGE]</a:t>
                    </a:fld>
                    <a:r>
                      <a:rPr lang="en-US" baseline="0"/>
                      <a:t>, </a:t>
                    </a:r>
                    <a:fld id="{2FFA03FB-9E4F-4979-80CB-B890600FA42A}" type="VALUE">
                      <a:rPr lang="en-US" baseline="0"/>
                      <a:pPr/>
                      <a:t>[VALUE]</a:t>
                    </a:fld>
                    <a:endParaRPr lang="en-US" baseline="0"/>
                  </a:p>
                </c:rich>
              </c:tx>
              <c:dLblPos val="ct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7BF-44AF-A758-EDBF2654ECB1}"/>
                </c:ext>
              </c:extLst>
            </c:dLbl>
            <c:dLbl>
              <c:idx val="1"/>
              <c:tx>
                <c:rich>
                  <a:bodyPr/>
                  <a:lstStyle/>
                  <a:p>
                    <a:fld id="{40D8BBE0-3E17-45DA-9FCD-5300DA9EDB6E}" type="CELLRANGE">
                      <a:rPr lang="en-US"/>
                      <a:pPr/>
                      <a:t>[CELLRANGE]</a:t>
                    </a:fld>
                    <a:r>
                      <a:rPr lang="en-US" baseline="0"/>
                      <a:t>, </a:t>
                    </a:r>
                    <a:fld id="{D40516B2-2226-491D-9462-EF570788CCE2}" type="VALUE">
                      <a:rPr lang="en-US" baseline="0"/>
                      <a:pPr/>
                      <a:t>[VALUE]</a:t>
                    </a:fld>
                    <a:endParaRPr lang="en-US" baseline="0"/>
                  </a:p>
                </c:rich>
              </c:tx>
              <c:dLblPos val="ct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7BF-44AF-A758-EDBF2654ECB1}"/>
                </c:ext>
              </c:extLst>
            </c:dLbl>
            <c:dLbl>
              <c:idx val="2"/>
              <c:tx>
                <c:rich>
                  <a:bodyPr/>
                  <a:lstStyle/>
                  <a:p>
                    <a:fld id="{0D22753A-FBE9-458C-BB26-06651072EFA6}" type="CELLRANGE">
                      <a:rPr lang="en-US"/>
                      <a:pPr/>
                      <a:t>[CELLRANGE]</a:t>
                    </a:fld>
                    <a:r>
                      <a:rPr lang="en-US" baseline="0"/>
                      <a:t>, </a:t>
                    </a:r>
                    <a:fld id="{1F3CBC24-18A2-47F9-AE73-FEB2A4FA929D}" type="VALUE">
                      <a:rPr lang="en-US" baseline="0"/>
                      <a:pPr/>
                      <a:t>[VALUE]</a:t>
                    </a:fld>
                    <a:endParaRPr lang="en-US" baseline="0"/>
                  </a:p>
                </c:rich>
              </c:tx>
              <c:dLblPos val="ct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7BF-44AF-A758-EDBF2654ECB1}"/>
                </c:ext>
              </c:extLst>
            </c:dLbl>
            <c:dLbl>
              <c:idx val="3"/>
              <c:tx>
                <c:rich>
                  <a:bodyPr/>
                  <a:lstStyle/>
                  <a:p>
                    <a:fld id="{D37905E6-D560-4417-A758-5D045E78ED46}" type="CELLRANGE">
                      <a:rPr lang="en-US"/>
                      <a:pPr/>
                      <a:t>[CELLRANGE]</a:t>
                    </a:fld>
                    <a:r>
                      <a:rPr lang="en-US" baseline="0"/>
                      <a:t>, </a:t>
                    </a:r>
                    <a:fld id="{44BB7ED9-F098-4F4B-90B4-23A32CBA3EE4}" type="VALUE">
                      <a:rPr lang="en-US" baseline="0"/>
                      <a:pPr/>
                      <a:t>[VALUE]</a:t>
                    </a:fld>
                    <a:endParaRPr lang="en-US" baseline="0"/>
                  </a:p>
                </c:rich>
              </c:tx>
              <c:dLblPos val="ct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7BF-44AF-A758-EDBF2654ECB1}"/>
                </c:ext>
              </c:extLst>
            </c:dLbl>
            <c:dLbl>
              <c:idx val="4"/>
              <c:tx>
                <c:rich>
                  <a:bodyPr/>
                  <a:lstStyle/>
                  <a:p>
                    <a:fld id="{CB00ABF1-D67E-4FCE-87D3-3C2FBC804F5B}" type="CELLRANGE">
                      <a:rPr lang="en-US"/>
                      <a:pPr/>
                      <a:t>[CELLRANGE]</a:t>
                    </a:fld>
                    <a:r>
                      <a:rPr lang="en-US" baseline="0"/>
                      <a:t>, </a:t>
                    </a:r>
                    <a:fld id="{8EF7FA57-4504-4136-805F-B709563B283F}" type="VALUE">
                      <a:rPr lang="en-US" baseline="0"/>
                      <a:pPr/>
                      <a:t>[VALUE]</a:t>
                    </a:fld>
                    <a:endParaRPr lang="en-US" baseline="0"/>
                  </a:p>
                </c:rich>
              </c:tx>
              <c:dLblPos val="ct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87BF-44AF-A758-EDBF2654ECB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ongolian Baiti" panose="03000500000000000000" pitchFamily="66" charset="0"/>
                    <a:ea typeface="+mn-ea"/>
                    <a:cs typeface="Mongolian Baiti" panose="03000500000000000000" pitchFamily="66"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a:solidFill>
                        <a:schemeClr val="dk1">
                          <a:lumMod val="50000"/>
                          <a:lumOff val="50000"/>
                        </a:schemeClr>
                      </a:solidFill>
                    </a:ln>
                    <a:effectLst/>
                  </c:spPr>
                </c15:leaderLines>
              </c:ext>
            </c:extLst>
          </c:dLbls>
          <c:cat>
            <c:strRef>
              <c:f>Sheet1!$A$2:$A$6</c:f>
              <c:strCache>
                <c:ptCount val="5"/>
                <c:pt idx="0">
                  <c:v>Active Duty AF</c:v>
                </c:pt>
                <c:pt idx="1">
                  <c:v>Guard/Reserve/Sister Service</c:v>
                </c:pt>
                <c:pt idx="2">
                  <c:v>Civilian/International</c:v>
                </c:pt>
                <c:pt idx="3">
                  <c:v>Exceptional Qualified</c:v>
                </c:pt>
                <c:pt idx="4">
                  <c:v>Total</c:v>
                </c:pt>
              </c:strCache>
            </c:strRef>
          </c:cat>
          <c:val>
            <c:numRef>
              <c:f>Sheet1!$B$2:$B$6</c:f>
              <c:numCache>
                <c:formatCode>0.0%</c:formatCode>
                <c:ptCount val="5"/>
                <c:pt idx="0">
                  <c:v>0.72035725284878349</c:v>
                </c:pt>
                <c:pt idx="1">
                  <c:v>9.1623036649214659E-2</c:v>
                </c:pt>
                <c:pt idx="2">
                  <c:v>0.18709578072066524</c:v>
                </c:pt>
                <c:pt idx="3">
                  <c:v>9.2392978133661843E-4</c:v>
                </c:pt>
                <c:pt idx="4">
                  <c:v>1</c:v>
                </c:pt>
              </c:numCache>
            </c:numRef>
          </c:val>
          <c:extLst>
            <c:ext xmlns:c15="http://schemas.microsoft.com/office/drawing/2012/chart" uri="{02D57815-91ED-43cb-92C2-25804820EDAC}">
              <c15:datalabelsRange>
                <c15:f>Sheet1!$B$1:$B$6</c15:f>
                <c15:dlblRangeCache>
                  <c:ptCount val="6"/>
                  <c:pt idx="0">
                    <c:v>Subtotal</c:v>
                  </c:pt>
                  <c:pt idx="1">
                    <c:v>72.0%</c:v>
                  </c:pt>
                  <c:pt idx="2">
                    <c:v>9.2%</c:v>
                  </c:pt>
                  <c:pt idx="3">
                    <c:v>18.7%</c:v>
                  </c:pt>
                  <c:pt idx="4">
                    <c:v>0.1%</c:v>
                  </c:pt>
                  <c:pt idx="5">
                    <c:v>100.0%</c:v>
                  </c:pt>
                </c15:dlblRangeCache>
              </c15:datalabelsRange>
            </c:ext>
            <c:ext xmlns:c16="http://schemas.microsoft.com/office/drawing/2014/chart" uri="{C3380CC4-5D6E-409C-BE32-E72D297353CC}">
              <c16:uniqueId val="{00000000-D978-453B-9900-B75EE2EBD1ED}"/>
            </c:ext>
          </c:extLst>
        </c:ser>
        <c:ser>
          <c:idx val="1"/>
          <c:order val="1"/>
          <c:tx>
            <c:strRef>
              <c:f>Sheet1!$C$1</c:f>
              <c:strCache>
                <c:ptCount val="1"/>
                <c:pt idx="0">
                  <c:v>With Degree</c:v>
                </c:pt>
              </c:strCache>
            </c:strRef>
          </c:tx>
          <c:spPr>
            <a:solidFill>
              <a:schemeClr val="accent2">
                <a:alpha val="85000"/>
              </a:schemeClr>
            </a:solidFill>
            <a:ln w="9525" cap="flat" cmpd="sng" algn="ctr">
              <a:solidFill>
                <a:schemeClr val="lt1">
                  <a:alpha val="50000"/>
                </a:schemeClr>
              </a:solidFill>
              <a:round/>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ongolian Baiti" panose="03000500000000000000" pitchFamily="66" charset="0"/>
                    <a:ea typeface="+mn-ea"/>
                    <a:cs typeface="Mongolian Baiti" panose="03000500000000000000" pitchFamily="66"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Active Duty AF</c:v>
                </c:pt>
                <c:pt idx="1">
                  <c:v>Guard/Reserve/Sister Service</c:v>
                </c:pt>
                <c:pt idx="2">
                  <c:v>Civilian/International</c:v>
                </c:pt>
                <c:pt idx="3">
                  <c:v>Exceptional Qualified</c:v>
                </c:pt>
                <c:pt idx="4">
                  <c:v>Total</c:v>
                </c:pt>
              </c:strCache>
            </c:strRef>
          </c:cat>
          <c:val>
            <c:numRef>
              <c:f>Sheet1!$C$2:$C$6</c:f>
              <c:numCache>
                <c:formatCode>0.0%</c:formatCode>
                <c:ptCount val="5"/>
                <c:pt idx="0">
                  <c:v>0.71134911038175852</c:v>
                </c:pt>
                <c:pt idx="1">
                  <c:v>8.4988771808602523E-2</c:v>
                </c:pt>
                <c:pt idx="2">
                  <c:v>0.20366211780963897</c:v>
                </c:pt>
                <c:pt idx="3">
                  <c:v>0</c:v>
                </c:pt>
                <c:pt idx="4">
                  <c:v>1</c:v>
                </c:pt>
              </c:numCache>
            </c:numRef>
          </c:val>
          <c:extLst>
            <c:ext xmlns:c16="http://schemas.microsoft.com/office/drawing/2014/chart" uri="{C3380CC4-5D6E-409C-BE32-E72D297353CC}">
              <c16:uniqueId val="{00000001-D978-453B-9900-B75EE2EBD1ED}"/>
            </c:ext>
          </c:extLst>
        </c:ser>
        <c:ser>
          <c:idx val="2"/>
          <c:order val="2"/>
          <c:tx>
            <c:strRef>
              <c:f>Sheet1!$D$1</c:f>
              <c:strCache>
                <c:ptCount val="1"/>
                <c:pt idx="0">
                  <c:v>Pursuing Degree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Active Duty AF</c:v>
                </c:pt>
                <c:pt idx="1">
                  <c:v>Guard/Reserve/Sister Service</c:v>
                </c:pt>
                <c:pt idx="2">
                  <c:v>Civilian/International</c:v>
                </c:pt>
                <c:pt idx="3">
                  <c:v>Exceptional Qualified</c:v>
                </c:pt>
                <c:pt idx="4">
                  <c:v>Total</c:v>
                </c:pt>
              </c:strCache>
            </c:strRef>
          </c:cat>
          <c:val>
            <c:numRef>
              <c:f>Sheet1!$D$2:$D$6</c:f>
              <c:numCache>
                <c:formatCode>0.0%</c:formatCode>
                <c:ptCount val="5"/>
                <c:pt idx="0">
                  <c:v>0.80808080808080807</c:v>
                </c:pt>
                <c:pt idx="1">
                  <c:v>0.1471861471861472</c:v>
                </c:pt>
                <c:pt idx="2">
                  <c:v>4.4733044733044736E-2</c:v>
                </c:pt>
                <c:pt idx="3">
                  <c:v>0</c:v>
                </c:pt>
                <c:pt idx="4">
                  <c:v>1</c:v>
                </c:pt>
              </c:numCache>
            </c:numRef>
          </c:val>
          <c:extLst>
            <c:ext xmlns:c16="http://schemas.microsoft.com/office/drawing/2014/chart" uri="{C3380CC4-5D6E-409C-BE32-E72D297353CC}">
              <c16:uniqueId val="{00000001-87BF-44AF-A758-EDBF2654ECB1}"/>
            </c:ext>
          </c:extLst>
        </c:ser>
        <c:dLbls>
          <c:showLegendKey val="0"/>
          <c:showVal val="1"/>
          <c:showCatName val="0"/>
          <c:showSerName val="0"/>
          <c:showPercent val="0"/>
          <c:showBubbleSize val="0"/>
        </c:dLbls>
        <c:gapWidth val="150"/>
        <c:overlap val="-25"/>
        <c:axId val="739172104"/>
        <c:axId val="739173088"/>
      </c:barChart>
      <c:valAx>
        <c:axId val="739173088"/>
        <c:scaling>
          <c:orientation val="minMax"/>
          <c:max val="0.63000000000000012"/>
          <c:min val="0"/>
        </c:scaling>
        <c:delete val="1"/>
        <c:axPos val="l"/>
        <c:numFmt formatCode="0%" sourceLinked="0"/>
        <c:majorTickMark val="none"/>
        <c:minorTickMark val="none"/>
        <c:tickLblPos val="nextTo"/>
        <c:crossAx val="739172104"/>
        <c:crosses val="autoZero"/>
        <c:crossBetween val="between"/>
        <c:majorUnit val="0.1"/>
      </c:valAx>
      <c:catAx>
        <c:axId val="73917210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0" spcFirstLastPara="1" vertOverflow="ellipsis" wrap="square" anchor="t" anchorCtr="0"/>
          <a:lstStyle/>
          <a:p>
            <a:pPr>
              <a:defRPr sz="700" b="0" i="0" u="none" strike="noStrike" kern="1200" cap="all" baseline="0">
                <a:solidFill>
                  <a:schemeClr val="tx1"/>
                </a:solidFill>
                <a:latin typeface="Mongolian Baiti" panose="03000500000000000000" pitchFamily="66" charset="0"/>
                <a:ea typeface="+mn-ea"/>
                <a:cs typeface="Mongolian Baiti" panose="03000500000000000000" pitchFamily="66" charset="0"/>
              </a:defRPr>
            </a:pPr>
            <a:endParaRPr lang="en-US"/>
          </a:p>
        </c:txPr>
        <c:crossAx val="739173088"/>
        <c:crosses val="autoZero"/>
        <c:auto val="1"/>
        <c:lblAlgn val="ctr"/>
        <c:lblOffset val="100"/>
        <c:noMultiLvlLbl val="0"/>
      </c:catAx>
      <c:spPr>
        <a:noFill/>
        <a:ln>
          <a:noFill/>
        </a:ln>
        <a:effectLst/>
      </c:spPr>
    </c:plotArea>
    <c:legend>
      <c:legendPos val="t"/>
      <c:layout>
        <c:manualLayout>
          <c:xMode val="edge"/>
          <c:yMode val="edge"/>
          <c:x val="0.2140105884200372"/>
          <c:y val="1.0869565217391304E-2"/>
          <c:w val="0.61504924063979183"/>
          <c:h val="6.7401004222298291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ongolian Baiti" panose="03000500000000000000" pitchFamily="66" charset="0"/>
              <a:ea typeface="+mn-ea"/>
              <a:cs typeface="Mongolian Baiti" panose="03000500000000000000" pitchFamily="66"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 in Microsoft PowerPoint]Sheet2'!$D$4</c:f>
              <c:strCache>
                <c:ptCount val="1"/>
                <c:pt idx="0">
                  <c:v>Number With Degree</c:v>
                </c:pt>
              </c:strCache>
            </c:strRef>
          </c:tx>
          <c:spPr>
            <a:solidFill>
              <a:schemeClr val="accent1"/>
            </a:solidFill>
            <a:ln>
              <a:noFill/>
            </a:ln>
            <a:effectLst/>
          </c:spPr>
          <c:invertIfNegative val="0"/>
          <c:dLbls>
            <c:dLbl>
              <c:idx val="0"/>
              <c:tx>
                <c:rich>
                  <a:bodyPr/>
                  <a:lstStyle/>
                  <a:p>
                    <a:fld id="{C545850F-2EC7-4C51-BAB1-E5D997F52E82}" type="VALUE">
                      <a:rPr lang="en-US"/>
                      <a:pPr/>
                      <a:t>[VALUE]</a:t>
                    </a:fld>
                    <a:r>
                      <a:rPr lang="en-US"/>
                      <a:t>, 89%</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7D6-43DA-AA33-9B066DD29609}"/>
                </c:ext>
              </c:extLst>
            </c:dLbl>
            <c:dLbl>
              <c:idx val="1"/>
              <c:tx>
                <c:rich>
                  <a:bodyPr/>
                  <a:lstStyle/>
                  <a:p>
                    <a:fld id="{1262705F-3CCA-4F27-94B0-8E015B902D83}" type="VALUE">
                      <a:rPr lang="en-US"/>
                      <a:pPr/>
                      <a:t>[VALUE]</a:t>
                    </a:fld>
                    <a:r>
                      <a:rPr lang="en-US"/>
                      <a:t>, 88%</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7D6-43DA-AA33-9B066DD29609}"/>
                </c:ext>
              </c:extLst>
            </c:dLbl>
            <c:dLbl>
              <c:idx val="2"/>
              <c:tx>
                <c:rich>
                  <a:bodyPr/>
                  <a:lstStyle/>
                  <a:p>
                    <a:fld id="{0149ADBE-962E-4337-9DB6-A43154793407}" type="VALUE">
                      <a:rPr lang="en-US"/>
                      <a:pPr/>
                      <a:t>[VALUE]</a:t>
                    </a:fld>
                    <a:r>
                      <a:rPr lang="en-US"/>
                      <a:t>, 97%</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7D6-43DA-AA33-9B066DD29609}"/>
                </c:ext>
              </c:extLst>
            </c:dLbl>
            <c:dLbl>
              <c:idx val="3"/>
              <c:tx>
                <c:rich>
                  <a:bodyPr/>
                  <a:lstStyle/>
                  <a:p>
                    <a:fld id="{D2055800-37CA-4854-9EA8-DDEDB267B816}" type="VALUE">
                      <a:rPr lang="en-US"/>
                      <a:pPr/>
                      <a:t>[VALUE]</a:t>
                    </a:fld>
                    <a:r>
                      <a:rPr lang="en-US"/>
                      <a:t>, 83%</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7D6-43DA-AA33-9B066DD2960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ongolian Baiti" panose="03000500000000000000" pitchFamily="66"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PowerPoint]Sheet2'!$C$5:$C$8</c:f>
              <c:strCache>
                <c:ptCount val="4"/>
                <c:pt idx="0">
                  <c:v>Grand Total</c:v>
                </c:pt>
                <c:pt idx="1">
                  <c:v>Active Duty AF</c:v>
                </c:pt>
                <c:pt idx="2">
                  <c:v>Civilian/International</c:v>
                </c:pt>
                <c:pt idx="3">
                  <c:v>Guard/Reserve/Sister Service</c:v>
                </c:pt>
              </c:strCache>
            </c:strRef>
          </c:cat>
          <c:val>
            <c:numRef>
              <c:f>'[Chart in Microsoft PowerPoint]Sheet2'!$D$5:$D$8</c:f>
              <c:numCache>
                <c:formatCode>General</c:formatCode>
                <c:ptCount val="4"/>
                <c:pt idx="0">
                  <c:v>5789</c:v>
                </c:pt>
                <c:pt idx="1">
                  <c:v>4118</c:v>
                </c:pt>
                <c:pt idx="2">
                  <c:v>1179</c:v>
                </c:pt>
                <c:pt idx="3">
                  <c:v>492</c:v>
                </c:pt>
              </c:numCache>
            </c:numRef>
          </c:val>
          <c:extLst>
            <c:ext xmlns:c16="http://schemas.microsoft.com/office/drawing/2014/chart" uri="{C3380CC4-5D6E-409C-BE32-E72D297353CC}">
              <c16:uniqueId val="{00000004-77D6-43DA-AA33-9B066DD29609}"/>
            </c:ext>
          </c:extLst>
        </c:ser>
        <c:ser>
          <c:idx val="1"/>
          <c:order val="1"/>
          <c:tx>
            <c:strRef>
              <c:f>'[Chart in Microsoft PowerPoint]Sheet2'!$E$4</c:f>
              <c:strCache>
                <c:ptCount val="1"/>
                <c:pt idx="0">
                  <c:v>Number Pursuing Degree</c:v>
                </c:pt>
              </c:strCache>
            </c:strRef>
          </c:tx>
          <c:spPr>
            <a:solidFill>
              <a:schemeClr val="accent2"/>
            </a:solidFill>
            <a:ln>
              <a:noFill/>
            </a:ln>
            <a:effectLst/>
          </c:spPr>
          <c:invertIfNegative val="0"/>
          <c:dLbls>
            <c:dLbl>
              <c:idx val="0"/>
              <c:tx>
                <c:rich>
                  <a:bodyPr/>
                  <a:lstStyle/>
                  <a:p>
                    <a:fld id="{2673113B-3939-4080-AEE0-1912AF2EF48B}" type="VALUE">
                      <a:rPr lang="en-US"/>
                      <a:pPr/>
                      <a:t>[VALUE]</a:t>
                    </a:fld>
                    <a:r>
                      <a:rPr lang="en-US"/>
                      <a:t>, 11%</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7D6-43DA-AA33-9B066DD29609}"/>
                </c:ext>
              </c:extLst>
            </c:dLbl>
            <c:dLbl>
              <c:idx val="1"/>
              <c:tx>
                <c:rich>
                  <a:bodyPr/>
                  <a:lstStyle/>
                  <a:p>
                    <a:r>
                      <a:rPr lang="en-US"/>
                      <a:t>560, 12%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77D6-43DA-AA33-9B066DD29609}"/>
                </c:ext>
              </c:extLst>
            </c:dLbl>
            <c:dLbl>
              <c:idx val="2"/>
              <c:tx>
                <c:rich>
                  <a:bodyPr/>
                  <a:lstStyle/>
                  <a:p>
                    <a:fld id="{6F9F63DE-1294-424C-A306-2E5240476419}" type="VALUE">
                      <a:rPr lang="en-US"/>
                      <a:pPr/>
                      <a:t>[VALUE]</a:t>
                    </a:fld>
                    <a:r>
                      <a:rPr lang="en-US"/>
                      <a:t>, 3%</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7D6-43DA-AA33-9B066DD29609}"/>
                </c:ext>
              </c:extLst>
            </c:dLbl>
            <c:dLbl>
              <c:idx val="3"/>
              <c:tx>
                <c:rich>
                  <a:bodyPr/>
                  <a:lstStyle/>
                  <a:p>
                    <a:fld id="{4EBE57DF-F65E-449B-B407-6A0FB793B30D}" type="VALUE">
                      <a:rPr lang="en-US"/>
                      <a:pPr/>
                      <a:t>[VALUE]</a:t>
                    </a:fld>
                    <a:r>
                      <a:rPr lang="en-US"/>
                      <a:t>, 17%</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77D6-43DA-AA33-9B066DD2960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ongolian Baiti" panose="03000500000000000000" pitchFamily="66" charset="0"/>
                    <a:ea typeface="+mn-ea"/>
                    <a:cs typeface="Mongolian Baiti" panose="03000500000000000000" pitchFamily="66"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PowerPoint]Sheet2'!$C$5:$C$8</c:f>
              <c:strCache>
                <c:ptCount val="4"/>
                <c:pt idx="0">
                  <c:v>Grand Total</c:v>
                </c:pt>
                <c:pt idx="1">
                  <c:v>Active Duty AF</c:v>
                </c:pt>
                <c:pt idx="2">
                  <c:v>Civilian/International</c:v>
                </c:pt>
                <c:pt idx="3">
                  <c:v>Guard/Reserve/Sister Service</c:v>
                </c:pt>
              </c:strCache>
            </c:strRef>
          </c:cat>
          <c:val>
            <c:numRef>
              <c:f>'[Chart in Microsoft PowerPoint]Sheet2'!$E$5:$E$8</c:f>
              <c:numCache>
                <c:formatCode>General</c:formatCode>
                <c:ptCount val="4"/>
                <c:pt idx="0">
                  <c:v>693</c:v>
                </c:pt>
                <c:pt idx="1">
                  <c:v>560</c:v>
                </c:pt>
                <c:pt idx="2">
                  <c:v>31</c:v>
                </c:pt>
                <c:pt idx="3">
                  <c:v>102</c:v>
                </c:pt>
              </c:numCache>
            </c:numRef>
          </c:val>
          <c:extLst>
            <c:ext xmlns:c16="http://schemas.microsoft.com/office/drawing/2014/chart" uri="{C3380CC4-5D6E-409C-BE32-E72D297353CC}">
              <c16:uniqueId val="{00000009-77D6-43DA-AA33-9B066DD29609}"/>
            </c:ext>
          </c:extLst>
        </c:ser>
        <c:dLbls>
          <c:showLegendKey val="0"/>
          <c:showVal val="0"/>
          <c:showCatName val="0"/>
          <c:showSerName val="0"/>
          <c:showPercent val="0"/>
          <c:showBubbleSize val="0"/>
        </c:dLbls>
        <c:gapWidth val="219"/>
        <c:overlap val="-27"/>
        <c:axId val="413685792"/>
        <c:axId val="413687104"/>
      </c:barChart>
      <c:catAx>
        <c:axId val="413685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ongolian Baiti" panose="03000500000000000000" pitchFamily="66" charset="0"/>
                <a:ea typeface="+mn-ea"/>
                <a:cs typeface="+mn-cs"/>
              </a:defRPr>
            </a:pPr>
            <a:endParaRPr lang="en-US"/>
          </a:p>
        </c:txPr>
        <c:crossAx val="413687104"/>
        <c:crosses val="autoZero"/>
        <c:auto val="1"/>
        <c:lblAlgn val="ctr"/>
        <c:lblOffset val="100"/>
        <c:noMultiLvlLbl val="0"/>
      </c:catAx>
      <c:valAx>
        <c:axId val="413687104"/>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413685792"/>
        <c:crosses val="autoZero"/>
        <c:crossBetween val="between"/>
      </c:valAx>
      <c:spPr>
        <a:noFill/>
        <a:ln>
          <a:noFill/>
        </a:ln>
        <a:effectLst/>
      </c:spPr>
    </c:plotArea>
    <c:legend>
      <c:legendPos val="b"/>
      <c:layout>
        <c:manualLayout>
          <c:xMode val="edge"/>
          <c:yMode val="edge"/>
          <c:x val="0.24152948870564109"/>
          <c:y val="3.406852676024192E-2"/>
          <c:w val="0.51643019857576766"/>
          <c:h val="5.2265167797297563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ongolian Baiti" panose="03000500000000000000" pitchFamily="66" charset="0"/>
              <a:ea typeface="+mn-ea"/>
              <a:cs typeface="Mongolian Baiti" panose="03000500000000000000" pitchFamily="66"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a:solidFill>
        <a:schemeClr val="bg1">
          <a:lumMod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7CA45F-93E9-40EA-8BCE-9627DAEC5F68}" type="doc">
      <dgm:prSet loTypeId="urn:microsoft.com/office/officeart/2005/8/layout/hProcess11" loCatId="process" qsTypeId="urn:microsoft.com/office/officeart/2005/8/quickstyle/simple1" qsCatId="simple" csTypeId="urn:microsoft.com/office/officeart/2005/8/colors/accent1_2" csCatId="accent1" phldr="1"/>
      <dgm:spPr/>
    </dgm:pt>
    <dgm:pt modelId="{667D14FA-F6A5-46D0-8DB7-A75C3D005D58}">
      <dgm:prSet phldrT="[Text]"/>
      <dgm:spPr/>
      <dgm:t>
        <a:bodyPr/>
        <a:lstStyle/>
        <a:p>
          <a:r>
            <a:rPr lang="en-US" dirty="0"/>
            <a:t>AFIT Subcommittee Meeting (Oct)</a:t>
          </a:r>
        </a:p>
      </dgm:t>
    </dgm:pt>
    <dgm:pt modelId="{B0A135FE-E3D2-4F1B-BABC-218CF2868A3F}" type="parTrans" cxnId="{F216EC91-65E0-49A3-94B4-C6CD60387911}">
      <dgm:prSet/>
      <dgm:spPr/>
      <dgm:t>
        <a:bodyPr/>
        <a:lstStyle/>
        <a:p>
          <a:endParaRPr lang="en-US"/>
        </a:p>
      </dgm:t>
    </dgm:pt>
    <dgm:pt modelId="{725B2F15-4FC4-45BD-B765-D4EDA78A8EB5}" type="sibTrans" cxnId="{F216EC91-65E0-49A3-94B4-C6CD60387911}">
      <dgm:prSet/>
      <dgm:spPr/>
      <dgm:t>
        <a:bodyPr/>
        <a:lstStyle/>
        <a:p>
          <a:endParaRPr lang="en-US"/>
        </a:p>
      </dgm:t>
    </dgm:pt>
    <dgm:pt modelId="{51061BC8-40A1-4790-94E3-6EBE249E57E7}">
      <dgm:prSet phldrT="[Text]"/>
      <dgm:spPr/>
      <dgm:t>
        <a:bodyPr/>
        <a:lstStyle/>
        <a:p>
          <a:r>
            <a:rPr lang="en-US" dirty="0"/>
            <a:t>AFIT Subcommittee Rpt. Incorporated</a:t>
          </a:r>
        </a:p>
      </dgm:t>
    </dgm:pt>
    <dgm:pt modelId="{0B82B98A-357F-4E3B-8863-D057FE38D959}" type="parTrans" cxnId="{58E980F1-DD0B-42CE-B433-10EB112BBE72}">
      <dgm:prSet/>
      <dgm:spPr/>
      <dgm:t>
        <a:bodyPr/>
        <a:lstStyle/>
        <a:p>
          <a:endParaRPr lang="en-US"/>
        </a:p>
      </dgm:t>
    </dgm:pt>
    <dgm:pt modelId="{D36BBE0A-22DD-43FE-91F0-BFEA0AEB932A}" type="sibTrans" cxnId="{58E980F1-DD0B-42CE-B433-10EB112BBE72}">
      <dgm:prSet/>
      <dgm:spPr/>
      <dgm:t>
        <a:bodyPr/>
        <a:lstStyle/>
        <a:p>
          <a:endParaRPr lang="en-US"/>
        </a:p>
      </dgm:t>
    </dgm:pt>
    <dgm:pt modelId="{EF8C2F49-D31A-40E2-A3A8-B2730918243E}">
      <dgm:prSet phldrT="[Text]"/>
      <dgm:spPr/>
      <dgm:t>
        <a:bodyPr/>
        <a:lstStyle/>
        <a:p>
          <a:r>
            <a:rPr lang="en-US" dirty="0"/>
            <a:t>CCAF Subcommittee Meeting (Feb)</a:t>
          </a:r>
        </a:p>
      </dgm:t>
    </dgm:pt>
    <dgm:pt modelId="{422106D1-0AE2-42A4-A8C0-7539A535EBE4}" type="parTrans" cxnId="{CC17FFAB-1218-4B84-B01D-6EEF563B19B0}">
      <dgm:prSet/>
      <dgm:spPr/>
      <dgm:t>
        <a:bodyPr/>
        <a:lstStyle/>
        <a:p>
          <a:endParaRPr lang="en-US"/>
        </a:p>
      </dgm:t>
    </dgm:pt>
    <dgm:pt modelId="{1838114D-BEB2-45E6-9932-11911F37CA8A}" type="sibTrans" cxnId="{CC17FFAB-1218-4B84-B01D-6EEF563B19B0}">
      <dgm:prSet/>
      <dgm:spPr/>
      <dgm:t>
        <a:bodyPr/>
        <a:lstStyle/>
        <a:p>
          <a:endParaRPr lang="en-US"/>
        </a:p>
      </dgm:t>
    </dgm:pt>
    <dgm:pt modelId="{E57D237B-D8C2-4DB2-8985-D047C6A5EA18}">
      <dgm:prSet phldrT="[Text]"/>
      <dgm:spPr/>
      <dgm:t>
        <a:bodyPr/>
        <a:lstStyle/>
        <a:p>
          <a:r>
            <a:rPr lang="en-US" dirty="0"/>
            <a:t>Parent Committee Meeting (Nov)</a:t>
          </a:r>
        </a:p>
      </dgm:t>
    </dgm:pt>
    <dgm:pt modelId="{94EE6E79-D47E-4F01-8216-ED6F86615718}" type="parTrans" cxnId="{926ACA38-F8A6-4AF9-82CB-BEF53A60E24F}">
      <dgm:prSet/>
      <dgm:spPr/>
      <dgm:t>
        <a:bodyPr/>
        <a:lstStyle/>
        <a:p>
          <a:endParaRPr lang="en-US"/>
        </a:p>
      </dgm:t>
    </dgm:pt>
    <dgm:pt modelId="{FD9B891C-7D23-4537-8C41-B66CE8F905B0}" type="sibTrans" cxnId="{926ACA38-F8A6-4AF9-82CB-BEF53A60E24F}">
      <dgm:prSet/>
      <dgm:spPr/>
      <dgm:t>
        <a:bodyPr/>
        <a:lstStyle/>
        <a:p>
          <a:endParaRPr lang="en-US"/>
        </a:p>
      </dgm:t>
    </dgm:pt>
    <dgm:pt modelId="{B149D2AB-D4C3-4C5C-A0D6-9B93F3BB079D}">
      <dgm:prSet phldrT="[Text]"/>
      <dgm:spPr/>
      <dgm:t>
        <a:bodyPr/>
        <a:lstStyle/>
        <a:p>
          <a:r>
            <a:rPr lang="en-US" dirty="0"/>
            <a:t>AU Responds to all Findings</a:t>
          </a:r>
        </a:p>
      </dgm:t>
    </dgm:pt>
    <dgm:pt modelId="{2A56E6DD-9E02-4338-8E40-E52C22887E0B}" type="parTrans" cxnId="{7A63B759-AFC9-4FC5-8A26-C5C9473BF8BC}">
      <dgm:prSet/>
      <dgm:spPr/>
      <dgm:t>
        <a:bodyPr/>
        <a:lstStyle/>
        <a:p>
          <a:endParaRPr lang="en-US"/>
        </a:p>
      </dgm:t>
    </dgm:pt>
    <dgm:pt modelId="{DB6263E1-0E59-4FEC-AAE3-D6AB106C2783}" type="sibTrans" cxnId="{7A63B759-AFC9-4FC5-8A26-C5C9473BF8BC}">
      <dgm:prSet/>
      <dgm:spPr/>
      <dgm:t>
        <a:bodyPr/>
        <a:lstStyle/>
        <a:p>
          <a:endParaRPr lang="en-US"/>
        </a:p>
      </dgm:t>
    </dgm:pt>
    <dgm:pt modelId="{267D5ED5-33BB-4B86-BBC1-E066ADF51B29}">
      <dgm:prSet phldrT="[Text]"/>
      <dgm:spPr/>
      <dgm:t>
        <a:bodyPr/>
        <a:lstStyle/>
        <a:p>
          <a:r>
            <a:rPr lang="en-US" dirty="0"/>
            <a:t>AU </a:t>
          </a:r>
          <a:r>
            <a:rPr lang="en-US" dirty="0" err="1"/>
            <a:t>BoV</a:t>
          </a:r>
          <a:r>
            <a:rPr lang="en-US" dirty="0"/>
            <a:t> provides findings</a:t>
          </a:r>
        </a:p>
      </dgm:t>
    </dgm:pt>
    <dgm:pt modelId="{974953BA-C665-43F0-BC02-330319944C9F}" type="parTrans" cxnId="{DAF9E97F-222B-4711-AB6E-D902ADE4ABE0}">
      <dgm:prSet/>
      <dgm:spPr/>
      <dgm:t>
        <a:bodyPr/>
        <a:lstStyle/>
        <a:p>
          <a:endParaRPr lang="en-US"/>
        </a:p>
      </dgm:t>
    </dgm:pt>
    <dgm:pt modelId="{DC1FEA4D-825C-4E45-B2C4-21FB5E444DD8}" type="sibTrans" cxnId="{DAF9E97F-222B-4711-AB6E-D902ADE4ABE0}">
      <dgm:prSet/>
      <dgm:spPr/>
      <dgm:t>
        <a:bodyPr/>
        <a:lstStyle/>
        <a:p>
          <a:endParaRPr lang="en-US"/>
        </a:p>
      </dgm:t>
    </dgm:pt>
    <dgm:pt modelId="{A7E636AE-3E44-49E5-95CA-3A8929BD6FFE}">
      <dgm:prSet phldrT="[Text]"/>
      <dgm:spPr/>
      <dgm:t>
        <a:bodyPr/>
        <a:lstStyle/>
        <a:p>
          <a:r>
            <a:rPr lang="en-US" dirty="0"/>
            <a:t>Parent Committee Meeting (Apr)</a:t>
          </a:r>
        </a:p>
      </dgm:t>
    </dgm:pt>
    <dgm:pt modelId="{BB72A194-0FED-47EB-8B4B-0994831FED81}" type="parTrans" cxnId="{B5D7F2ED-897C-40BC-9EBE-FE3995CD11F0}">
      <dgm:prSet/>
      <dgm:spPr/>
      <dgm:t>
        <a:bodyPr/>
        <a:lstStyle/>
        <a:p>
          <a:endParaRPr lang="en-US"/>
        </a:p>
      </dgm:t>
    </dgm:pt>
    <dgm:pt modelId="{158DE1AA-392B-48C7-8B5C-C5506DD02E48}" type="sibTrans" cxnId="{B5D7F2ED-897C-40BC-9EBE-FE3995CD11F0}">
      <dgm:prSet/>
      <dgm:spPr/>
      <dgm:t>
        <a:bodyPr/>
        <a:lstStyle/>
        <a:p>
          <a:endParaRPr lang="en-US"/>
        </a:p>
      </dgm:t>
    </dgm:pt>
    <dgm:pt modelId="{27407D32-CB71-4200-9C44-5F3AB8DA0965}">
      <dgm:prSet phldrT="[Text]"/>
      <dgm:spPr/>
      <dgm:t>
        <a:bodyPr/>
        <a:lstStyle/>
        <a:p>
          <a:r>
            <a:rPr lang="en-US" dirty="0"/>
            <a:t>CCAF Subcommittee Rpt. Incorporated</a:t>
          </a:r>
        </a:p>
      </dgm:t>
    </dgm:pt>
    <dgm:pt modelId="{A7A83BAA-F919-46E5-A1C7-897CC4002FBD}" type="parTrans" cxnId="{CAD98F69-AB3B-4E44-85D3-5F290533081F}">
      <dgm:prSet/>
      <dgm:spPr/>
      <dgm:t>
        <a:bodyPr/>
        <a:lstStyle/>
        <a:p>
          <a:endParaRPr lang="en-US"/>
        </a:p>
      </dgm:t>
    </dgm:pt>
    <dgm:pt modelId="{351037EB-1863-4087-94E5-3D0AF2D2B119}" type="sibTrans" cxnId="{CAD98F69-AB3B-4E44-85D3-5F290533081F}">
      <dgm:prSet/>
      <dgm:spPr/>
      <dgm:t>
        <a:bodyPr/>
        <a:lstStyle/>
        <a:p>
          <a:endParaRPr lang="en-US"/>
        </a:p>
      </dgm:t>
    </dgm:pt>
    <dgm:pt modelId="{AD76AC4B-5CD8-462F-A945-2CAC6DFF4BAB}">
      <dgm:prSet phldrT="[Text]"/>
      <dgm:spPr/>
      <dgm:t>
        <a:bodyPr/>
        <a:lstStyle/>
        <a:p>
          <a:r>
            <a:rPr lang="en-US" dirty="0"/>
            <a:t>AU </a:t>
          </a:r>
          <a:r>
            <a:rPr lang="en-US" dirty="0" err="1"/>
            <a:t>BoV</a:t>
          </a:r>
          <a:r>
            <a:rPr lang="en-US" dirty="0"/>
            <a:t> provides findings</a:t>
          </a:r>
        </a:p>
      </dgm:t>
    </dgm:pt>
    <dgm:pt modelId="{5BAE5E11-A3A7-478B-BF4C-9C3575FA9DDB}" type="parTrans" cxnId="{2743595B-196E-4CF6-A4C2-1A975B28CAD0}">
      <dgm:prSet/>
      <dgm:spPr/>
      <dgm:t>
        <a:bodyPr/>
        <a:lstStyle/>
        <a:p>
          <a:endParaRPr lang="en-US"/>
        </a:p>
      </dgm:t>
    </dgm:pt>
    <dgm:pt modelId="{EEF30B4B-FB90-4B1C-BEF9-BDD9A4AD221B}" type="sibTrans" cxnId="{2743595B-196E-4CF6-A4C2-1A975B28CAD0}">
      <dgm:prSet/>
      <dgm:spPr/>
      <dgm:t>
        <a:bodyPr/>
        <a:lstStyle/>
        <a:p>
          <a:endParaRPr lang="en-US"/>
        </a:p>
      </dgm:t>
    </dgm:pt>
    <dgm:pt modelId="{16E93EFA-7FB7-4F06-A336-5CB3797A10A8}">
      <dgm:prSet phldrT="[Text]"/>
      <dgm:spPr/>
      <dgm:t>
        <a:bodyPr/>
        <a:lstStyle/>
        <a:p>
          <a:r>
            <a:rPr lang="en-US" dirty="0"/>
            <a:t>AU Responds to all Findings</a:t>
          </a:r>
        </a:p>
      </dgm:t>
    </dgm:pt>
    <dgm:pt modelId="{46ED8089-4615-4C2D-AAEA-4EF2BDEFA964}" type="parTrans" cxnId="{18794D4E-7545-48CC-A93F-3D4438077563}">
      <dgm:prSet/>
      <dgm:spPr/>
      <dgm:t>
        <a:bodyPr/>
        <a:lstStyle/>
        <a:p>
          <a:endParaRPr lang="en-US"/>
        </a:p>
      </dgm:t>
    </dgm:pt>
    <dgm:pt modelId="{3194307D-90C0-44C8-A780-857835DBAE8F}" type="sibTrans" cxnId="{18794D4E-7545-48CC-A93F-3D4438077563}">
      <dgm:prSet/>
      <dgm:spPr/>
      <dgm:t>
        <a:bodyPr/>
        <a:lstStyle/>
        <a:p>
          <a:endParaRPr lang="en-US"/>
        </a:p>
      </dgm:t>
    </dgm:pt>
    <dgm:pt modelId="{481D823B-9419-49E0-A5F0-27A036FF3922}">
      <dgm:prSet phldrT="[Text]"/>
      <dgm:spPr>
        <a:solidFill>
          <a:schemeClr val="bg1"/>
        </a:solidFill>
      </dgm:spPr>
      <dgm:t>
        <a:bodyPr/>
        <a:lstStyle/>
        <a:p>
          <a:r>
            <a:rPr lang="en-US" dirty="0"/>
            <a:t>Report “</a:t>
          </a:r>
          <a:r>
            <a:rPr lang="en-US" dirty="0" err="1"/>
            <a:t>SecAF</a:t>
          </a:r>
          <a:r>
            <a:rPr lang="en-US" dirty="0"/>
            <a:t>-level” items to </a:t>
          </a:r>
          <a:r>
            <a:rPr lang="en-US" dirty="0" err="1"/>
            <a:t>SecAF</a:t>
          </a:r>
          <a:r>
            <a:rPr lang="en-US" dirty="0"/>
            <a:t> via report, VTC, or face-to-face (May – Aug)</a:t>
          </a:r>
        </a:p>
      </dgm:t>
    </dgm:pt>
    <dgm:pt modelId="{AFAC5FEA-A1E4-4026-8ED5-855B057E7E22}" type="parTrans" cxnId="{E436766A-FF9E-44D1-9F59-6FA41BA2EBA1}">
      <dgm:prSet/>
      <dgm:spPr/>
      <dgm:t>
        <a:bodyPr/>
        <a:lstStyle/>
        <a:p>
          <a:endParaRPr lang="en-US"/>
        </a:p>
      </dgm:t>
    </dgm:pt>
    <dgm:pt modelId="{F8DA8F27-2F14-4EB9-B14B-CA9DAD9401B3}" type="sibTrans" cxnId="{E436766A-FF9E-44D1-9F59-6FA41BA2EBA1}">
      <dgm:prSet/>
      <dgm:spPr/>
      <dgm:t>
        <a:bodyPr/>
        <a:lstStyle/>
        <a:p>
          <a:endParaRPr lang="en-US"/>
        </a:p>
      </dgm:t>
    </dgm:pt>
    <dgm:pt modelId="{C44DF48E-486F-4A65-AE11-53E66B9F863C}">
      <dgm:prSet phldrT="[Text]"/>
      <dgm:spPr/>
      <dgm:t>
        <a:bodyPr/>
        <a:lstStyle/>
        <a:p>
          <a:r>
            <a:rPr lang="en-US" dirty="0"/>
            <a:t>Implements applicable  “AU-Level” findings</a:t>
          </a:r>
        </a:p>
      </dgm:t>
    </dgm:pt>
    <dgm:pt modelId="{8B226230-3468-415F-BFCE-F67D182AD628}" type="parTrans" cxnId="{8959EEA7-CD87-42A1-B007-040421F14C02}">
      <dgm:prSet/>
      <dgm:spPr/>
      <dgm:t>
        <a:bodyPr/>
        <a:lstStyle/>
        <a:p>
          <a:endParaRPr lang="en-US"/>
        </a:p>
      </dgm:t>
    </dgm:pt>
    <dgm:pt modelId="{96D02EFE-232F-4BB3-A989-59C07BDFAB45}" type="sibTrans" cxnId="{8959EEA7-CD87-42A1-B007-040421F14C02}">
      <dgm:prSet/>
      <dgm:spPr/>
      <dgm:t>
        <a:bodyPr/>
        <a:lstStyle/>
        <a:p>
          <a:endParaRPr lang="en-US"/>
        </a:p>
      </dgm:t>
    </dgm:pt>
    <dgm:pt modelId="{50BA6548-C7B8-4BDC-B6E0-B9A7B35F8F25}">
      <dgm:prSet phldrT="[Text]"/>
      <dgm:spPr/>
      <dgm:t>
        <a:bodyPr/>
        <a:lstStyle/>
        <a:p>
          <a:r>
            <a:rPr lang="en-US"/>
            <a:t>Implements applicable  “AU-Level” findings</a:t>
          </a:r>
          <a:endParaRPr lang="en-US" dirty="0"/>
        </a:p>
      </dgm:t>
    </dgm:pt>
    <dgm:pt modelId="{E16B7BBF-8ECB-44A9-BF2E-ED8D55D51BAD}" type="parTrans" cxnId="{C563B0E2-0928-4159-AA2C-E29DDA08189F}">
      <dgm:prSet/>
      <dgm:spPr/>
      <dgm:t>
        <a:bodyPr/>
        <a:lstStyle/>
        <a:p>
          <a:endParaRPr lang="en-US"/>
        </a:p>
      </dgm:t>
    </dgm:pt>
    <dgm:pt modelId="{B40AD073-BDC1-472A-9954-31532A129396}" type="sibTrans" cxnId="{C563B0E2-0928-4159-AA2C-E29DDA08189F}">
      <dgm:prSet/>
      <dgm:spPr/>
      <dgm:t>
        <a:bodyPr/>
        <a:lstStyle/>
        <a:p>
          <a:endParaRPr lang="en-US"/>
        </a:p>
      </dgm:t>
    </dgm:pt>
    <dgm:pt modelId="{33ECA57E-E235-4DBE-AB98-E371A33F6454}" type="pres">
      <dgm:prSet presAssocID="{827CA45F-93E9-40EA-8BCE-9627DAEC5F68}" presName="Name0" presStyleCnt="0">
        <dgm:presLayoutVars>
          <dgm:dir/>
          <dgm:resizeHandles val="exact"/>
        </dgm:presLayoutVars>
      </dgm:prSet>
      <dgm:spPr/>
    </dgm:pt>
    <dgm:pt modelId="{88AF6F9C-003A-441A-A0AC-0FF7BBD4E2AF}" type="pres">
      <dgm:prSet presAssocID="{827CA45F-93E9-40EA-8BCE-9627DAEC5F68}" presName="arrow" presStyleLbl="bgShp" presStyleIdx="0" presStyleCnt="1"/>
      <dgm:spPr>
        <a:solidFill>
          <a:srgbClr val="002060"/>
        </a:solidFill>
        <a:ln w="28575">
          <a:solidFill>
            <a:schemeClr val="bg1">
              <a:lumMod val="50000"/>
            </a:schemeClr>
          </a:solidFill>
        </a:ln>
        <a:scene3d>
          <a:camera prst="orthographicFront"/>
          <a:lightRig rig="threePt" dir="t"/>
        </a:scene3d>
        <a:sp3d>
          <a:bevelT/>
        </a:sp3d>
      </dgm:spPr>
    </dgm:pt>
    <dgm:pt modelId="{DAF4B6DA-645A-4398-B5BE-04CB579E5F14}" type="pres">
      <dgm:prSet presAssocID="{827CA45F-93E9-40EA-8BCE-9627DAEC5F68}" presName="points" presStyleCnt="0"/>
      <dgm:spPr/>
    </dgm:pt>
    <dgm:pt modelId="{B4CA9E69-9079-46EF-A677-9558F0FA0640}" type="pres">
      <dgm:prSet presAssocID="{667D14FA-F6A5-46D0-8DB7-A75C3D005D58}" presName="compositeA" presStyleCnt="0"/>
      <dgm:spPr/>
    </dgm:pt>
    <dgm:pt modelId="{9002CFC6-BB7B-41EC-80B3-23AB35E2B7C3}" type="pres">
      <dgm:prSet presAssocID="{667D14FA-F6A5-46D0-8DB7-A75C3D005D58}" presName="textA" presStyleLbl="revTx" presStyleIdx="0" presStyleCnt="5">
        <dgm:presLayoutVars>
          <dgm:bulletEnabled val="1"/>
        </dgm:presLayoutVars>
      </dgm:prSet>
      <dgm:spPr/>
    </dgm:pt>
    <dgm:pt modelId="{46499E18-92A5-475B-8DD2-CDACDD6A4AFE}" type="pres">
      <dgm:prSet presAssocID="{667D14FA-F6A5-46D0-8DB7-A75C3D005D58}" presName="circleA" presStyleLbl="node1" presStyleIdx="0" presStyleCnt="5"/>
      <dgm:spPr>
        <a:solidFill>
          <a:schemeClr val="bg1">
            <a:lumMod val="50000"/>
          </a:schemeClr>
        </a:solidFill>
        <a:ln>
          <a:solidFill>
            <a:schemeClr val="bg1">
              <a:lumMod val="50000"/>
            </a:schemeClr>
          </a:solidFill>
        </a:ln>
        <a:scene3d>
          <a:camera prst="orthographicFront"/>
          <a:lightRig rig="threePt" dir="t"/>
        </a:scene3d>
        <a:sp3d>
          <a:bevelT/>
        </a:sp3d>
      </dgm:spPr>
    </dgm:pt>
    <dgm:pt modelId="{A1C85EAB-372C-4171-861D-830203941068}" type="pres">
      <dgm:prSet presAssocID="{667D14FA-F6A5-46D0-8DB7-A75C3D005D58}" presName="spaceA" presStyleCnt="0"/>
      <dgm:spPr/>
    </dgm:pt>
    <dgm:pt modelId="{D9A5D860-7908-4A69-8E91-57F037C6D15C}" type="pres">
      <dgm:prSet presAssocID="{725B2F15-4FC4-45BD-B765-D4EDA78A8EB5}" presName="space" presStyleCnt="0"/>
      <dgm:spPr/>
    </dgm:pt>
    <dgm:pt modelId="{426D0ED7-BFFC-45B2-93DC-4891B603C000}" type="pres">
      <dgm:prSet presAssocID="{E57D237B-D8C2-4DB2-8985-D047C6A5EA18}" presName="compositeB" presStyleCnt="0"/>
      <dgm:spPr/>
    </dgm:pt>
    <dgm:pt modelId="{2D0AD791-D0A5-4241-9776-1F0D32FC76AB}" type="pres">
      <dgm:prSet presAssocID="{E57D237B-D8C2-4DB2-8985-D047C6A5EA18}" presName="textB" presStyleLbl="revTx" presStyleIdx="1" presStyleCnt="5">
        <dgm:presLayoutVars>
          <dgm:bulletEnabled val="1"/>
        </dgm:presLayoutVars>
      </dgm:prSet>
      <dgm:spPr/>
    </dgm:pt>
    <dgm:pt modelId="{F264A502-6A11-4F69-B4AA-55E00FBBC8CE}" type="pres">
      <dgm:prSet presAssocID="{E57D237B-D8C2-4DB2-8985-D047C6A5EA18}" presName="circleB" presStyleLbl="node1" presStyleIdx="1" presStyleCnt="5"/>
      <dgm:spPr>
        <a:solidFill>
          <a:schemeClr val="bg1">
            <a:lumMod val="50000"/>
          </a:schemeClr>
        </a:solidFill>
        <a:ln>
          <a:solidFill>
            <a:schemeClr val="bg1">
              <a:lumMod val="50000"/>
            </a:schemeClr>
          </a:solidFill>
        </a:ln>
        <a:scene3d>
          <a:camera prst="orthographicFront"/>
          <a:lightRig rig="threePt" dir="t"/>
        </a:scene3d>
        <a:sp3d>
          <a:bevelT/>
        </a:sp3d>
      </dgm:spPr>
    </dgm:pt>
    <dgm:pt modelId="{D532CC89-85AA-452C-B2CE-2B04E76AAFCB}" type="pres">
      <dgm:prSet presAssocID="{E57D237B-D8C2-4DB2-8985-D047C6A5EA18}" presName="spaceB" presStyleCnt="0"/>
      <dgm:spPr/>
    </dgm:pt>
    <dgm:pt modelId="{BD942FF2-53C7-441A-98B4-C16BA0865499}" type="pres">
      <dgm:prSet presAssocID="{FD9B891C-7D23-4537-8C41-B66CE8F905B0}" presName="space" presStyleCnt="0"/>
      <dgm:spPr/>
    </dgm:pt>
    <dgm:pt modelId="{7562DC2A-7C4A-436F-998F-8BAAB7DC1A7E}" type="pres">
      <dgm:prSet presAssocID="{EF8C2F49-D31A-40E2-A3A8-B2730918243E}" presName="compositeA" presStyleCnt="0"/>
      <dgm:spPr/>
    </dgm:pt>
    <dgm:pt modelId="{09ECC744-C7F3-41A5-A360-FD4726BC689B}" type="pres">
      <dgm:prSet presAssocID="{EF8C2F49-D31A-40E2-A3A8-B2730918243E}" presName="textA" presStyleLbl="revTx" presStyleIdx="2" presStyleCnt="5">
        <dgm:presLayoutVars>
          <dgm:bulletEnabled val="1"/>
        </dgm:presLayoutVars>
      </dgm:prSet>
      <dgm:spPr/>
    </dgm:pt>
    <dgm:pt modelId="{6B022811-7091-4F77-BE14-CC1AD3F73202}" type="pres">
      <dgm:prSet presAssocID="{EF8C2F49-D31A-40E2-A3A8-B2730918243E}" presName="circleA" presStyleLbl="node1" presStyleIdx="2" presStyleCnt="5"/>
      <dgm:spPr>
        <a:solidFill>
          <a:schemeClr val="bg1">
            <a:lumMod val="50000"/>
          </a:schemeClr>
        </a:solidFill>
        <a:ln>
          <a:solidFill>
            <a:schemeClr val="bg1">
              <a:lumMod val="50000"/>
            </a:schemeClr>
          </a:solidFill>
        </a:ln>
        <a:scene3d>
          <a:camera prst="orthographicFront"/>
          <a:lightRig rig="threePt" dir="t"/>
        </a:scene3d>
        <a:sp3d>
          <a:bevelT/>
        </a:sp3d>
      </dgm:spPr>
    </dgm:pt>
    <dgm:pt modelId="{ECACFA6C-2B99-455B-B18F-6C7091BA0C43}" type="pres">
      <dgm:prSet presAssocID="{EF8C2F49-D31A-40E2-A3A8-B2730918243E}" presName="spaceA" presStyleCnt="0"/>
      <dgm:spPr/>
    </dgm:pt>
    <dgm:pt modelId="{BC7255C5-1560-4A76-B8C5-D5FF5557B113}" type="pres">
      <dgm:prSet presAssocID="{1838114D-BEB2-45E6-9932-11911F37CA8A}" presName="space" presStyleCnt="0"/>
      <dgm:spPr/>
    </dgm:pt>
    <dgm:pt modelId="{3F6F17E8-D22B-4724-A18E-4E496450690B}" type="pres">
      <dgm:prSet presAssocID="{A7E636AE-3E44-49E5-95CA-3A8929BD6FFE}" presName="compositeB" presStyleCnt="0"/>
      <dgm:spPr/>
    </dgm:pt>
    <dgm:pt modelId="{BD179320-11F1-46A7-9948-CF102D57BD0A}" type="pres">
      <dgm:prSet presAssocID="{A7E636AE-3E44-49E5-95CA-3A8929BD6FFE}" presName="textB" presStyleLbl="revTx" presStyleIdx="3" presStyleCnt="5">
        <dgm:presLayoutVars>
          <dgm:bulletEnabled val="1"/>
        </dgm:presLayoutVars>
      </dgm:prSet>
      <dgm:spPr/>
    </dgm:pt>
    <dgm:pt modelId="{9C612221-ED5A-4D51-9F3D-096490A337E6}" type="pres">
      <dgm:prSet presAssocID="{A7E636AE-3E44-49E5-95CA-3A8929BD6FFE}" presName="circleB" presStyleLbl="node1" presStyleIdx="3" presStyleCnt="5"/>
      <dgm:spPr>
        <a:solidFill>
          <a:schemeClr val="bg1">
            <a:lumMod val="50000"/>
          </a:schemeClr>
        </a:solidFill>
        <a:ln>
          <a:solidFill>
            <a:schemeClr val="bg1">
              <a:lumMod val="50000"/>
            </a:schemeClr>
          </a:solidFill>
        </a:ln>
        <a:scene3d>
          <a:camera prst="orthographicFront"/>
          <a:lightRig rig="threePt" dir="t"/>
        </a:scene3d>
        <a:sp3d>
          <a:bevelT/>
        </a:sp3d>
      </dgm:spPr>
    </dgm:pt>
    <dgm:pt modelId="{6119E17A-6C0C-4DBC-8DA3-12844006E722}" type="pres">
      <dgm:prSet presAssocID="{A7E636AE-3E44-49E5-95CA-3A8929BD6FFE}" presName="spaceB" presStyleCnt="0"/>
      <dgm:spPr/>
    </dgm:pt>
    <dgm:pt modelId="{A3D2A654-95EC-4954-A144-FC1AB0FD3C85}" type="pres">
      <dgm:prSet presAssocID="{158DE1AA-392B-48C7-8B5C-C5506DD02E48}" presName="space" presStyleCnt="0"/>
      <dgm:spPr/>
    </dgm:pt>
    <dgm:pt modelId="{ADAC0856-509C-4C0F-80E9-FE790406B779}" type="pres">
      <dgm:prSet presAssocID="{481D823B-9419-49E0-A5F0-27A036FF3922}" presName="compositeA" presStyleCnt="0"/>
      <dgm:spPr/>
    </dgm:pt>
    <dgm:pt modelId="{1F2E8138-A9CD-4154-B95D-387008AFA513}" type="pres">
      <dgm:prSet presAssocID="{481D823B-9419-49E0-A5F0-27A036FF3922}" presName="textA" presStyleLbl="revTx" presStyleIdx="4" presStyleCnt="5">
        <dgm:presLayoutVars>
          <dgm:bulletEnabled val="1"/>
        </dgm:presLayoutVars>
      </dgm:prSet>
      <dgm:spPr/>
    </dgm:pt>
    <dgm:pt modelId="{0DE56851-ED96-4CB0-9DEB-FD6F901D709B}" type="pres">
      <dgm:prSet presAssocID="{481D823B-9419-49E0-A5F0-27A036FF3922}" presName="circleA" presStyleLbl="node1" presStyleIdx="4" presStyleCnt="5"/>
      <dgm:spPr>
        <a:solidFill>
          <a:schemeClr val="bg1">
            <a:lumMod val="50000"/>
          </a:schemeClr>
        </a:solidFill>
        <a:ln>
          <a:solidFill>
            <a:schemeClr val="bg1">
              <a:lumMod val="50000"/>
            </a:schemeClr>
          </a:solidFill>
        </a:ln>
        <a:scene3d>
          <a:camera prst="orthographicFront"/>
          <a:lightRig rig="threePt" dir="t"/>
        </a:scene3d>
        <a:sp3d>
          <a:bevelT/>
        </a:sp3d>
      </dgm:spPr>
    </dgm:pt>
    <dgm:pt modelId="{569DE101-10E6-483E-A8F5-CC6E20E2FF21}" type="pres">
      <dgm:prSet presAssocID="{481D823B-9419-49E0-A5F0-27A036FF3922}" presName="spaceA" presStyleCnt="0"/>
      <dgm:spPr/>
    </dgm:pt>
  </dgm:ptLst>
  <dgm:cxnLst>
    <dgm:cxn modelId="{1A0E9E06-5697-441B-BDDE-A848BFD944C5}" type="presOf" srcId="{481D823B-9419-49E0-A5F0-27A036FF3922}" destId="{1F2E8138-A9CD-4154-B95D-387008AFA513}" srcOrd="0" destOrd="0" presId="urn:microsoft.com/office/officeart/2005/8/layout/hProcess11"/>
    <dgm:cxn modelId="{96069026-0096-43DE-9E84-FB269A0143C5}" type="presOf" srcId="{AD76AC4B-5CD8-462F-A945-2CAC6DFF4BAB}" destId="{BD179320-11F1-46A7-9948-CF102D57BD0A}" srcOrd="0" destOrd="2" presId="urn:microsoft.com/office/officeart/2005/8/layout/hProcess11"/>
    <dgm:cxn modelId="{82C52532-4D14-4F2D-95C4-5B202B117B99}" type="presOf" srcId="{51061BC8-40A1-4790-94E3-6EBE249E57E7}" destId="{2D0AD791-D0A5-4241-9776-1F0D32FC76AB}" srcOrd="0" destOrd="1" presId="urn:microsoft.com/office/officeart/2005/8/layout/hProcess11"/>
    <dgm:cxn modelId="{926ACA38-F8A6-4AF9-82CB-BEF53A60E24F}" srcId="{827CA45F-93E9-40EA-8BCE-9627DAEC5F68}" destId="{E57D237B-D8C2-4DB2-8985-D047C6A5EA18}" srcOrd="1" destOrd="0" parTransId="{94EE6E79-D47E-4F01-8216-ED6F86615718}" sibTransId="{FD9B891C-7D23-4537-8C41-B66CE8F905B0}"/>
    <dgm:cxn modelId="{FB235540-0544-4F5D-8886-1851660CA3B6}" type="presOf" srcId="{667D14FA-F6A5-46D0-8DB7-A75C3D005D58}" destId="{9002CFC6-BB7B-41EC-80B3-23AB35E2B7C3}" srcOrd="0" destOrd="0" presId="urn:microsoft.com/office/officeart/2005/8/layout/hProcess11"/>
    <dgm:cxn modelId="{2743595B-196E-4CF6-A4C2-1A975B28CAD0}" srcId="{A7E636AE-3E44-49E5-95CA-3A8929BD6FFE}" destId="{AD76AC4B-5CD8-462F-A945-2CAC6DFF4BAB}" srcOrd="1" destOrd="0" parTransId="{5BAE5E11-A3A7-478B-BF4C-9C3575FA9DDB}" sibTransId="{EEF30B4B-FB90-4B1C-BEF9-BDD9A4AD221B}"/>
    <dgm:cxn modelId="{D1607D48-B680-4E62-A131-D5D7BE12F0FF}" type="presOf" srcId="{C44DF48E-486F-4A65-AE11-53E66B9F863C}" destId="{BD179320-11F1-46A7-9948-CF102D57BD0A}" srcOrd="0" destOrd="4" presId="urn:microsoft.com/office/officeart/2005/8/layout/hProcess11"/>
    <dgm:cxn modelId="{CAD98F69-AB3B-4E44-85D3-5F290533081F}" srcId="{A7E636AE-3E44-49E5-95CA-3A8929BD6FFE}" destId="{27407D32-CB71-4200-9C44-5F3AB8DA0965}" srcOrd="0" destOrd="0" parTransId="{A7A83BAA-F919-46E5-A1C7-897CC4002FBD}" sibTransId="{351037EB-1863-4087-94E5-3D0AF2D2B119}"/>
    <dgm:cxn modelId="{E436766A-FF9E-44D1-9F59-6FA41BA2EBA1}" srcId="{827CA45F-93E9-40EA-8BCE-9627DAEC5F68}" destId="{481D823B-9419-49E0-A5F0-27A036FF3922}" srcOrd="4" destOrd="0" parTransId="{AFAC5FEA-A1E4-4026-8ED5-855B057E7E22}" sibTransId="{F8DA8F27-2F14-4EB9-B14B-CA9DAD9401B3}"/>
    <dgm:cxn modelId="{4224E66B-B966-434F-B856-A3767C25396A}" type="presOf" srcId="{E57D237B-D8C2-4DB2-8985-D047C6A5EA18}" destId="{2D0AD791-D0A5-4241-9776-1F0D32FC76AB}" srcOrd="0" destOrd="0" presId="urn:microsoft.com/office/officeart/2005/8/layout/hProcess11"/>
    <dgm:cxn modelId="{18794D4E-7545-48CC-A93F-3D4438077563}" srcId="{A7E636AE-3E44-49E5-95CA-3A8929BD6FFE}" destId="{16E93EFA-7FB7-4F06-A336-5CB3797A10A8}" srcOrd="2" destOrd="0" parTransId="{46ED8089-4615-4C2D-AAEA-4EF2BDEFA964}" sibTransId="{3194307D-90C0-44C8-A780-857835DBAE8F}"/>
    <dgm:cxn modelId="{64553177-6DFA-4F4D-98DA-C2B81922C80B}" type="presOf" srcId="{B149D2AB-D4C3-4C5C-A0D6-9B93F3BB079D}" destId="{2D0AD791-D0A5-4241-9776-1F0D32FC76AB}" srcOrd="0" destOrd="3" presId="urn:microsoft.com/office/officeart/2005/8/layout/hProcess11"/>
    <dgm:cxn modelId="{7A63B759-AFC9-4FC5-8A26-C5C9473BF8BC}" srcId="{E57D237B-D8C2-4DB2-8985-D047C6A5EA18}" destId="{B149D2AB-D4C3-4C5C-A0D6-9B93F3BB079D}" srcOrd="2" destOrd="0" parTransId="{2A56E6DD-9E02-4338-8E40-E52C22887E0B}" sibTransId="{DB6263E1-0E59-4FEC-AAE3-D6AB106C2783}"/>
    <dgm:cxn modelId="{3222C17B-E1AB-4935-8E28-B5B28B79C731}" type="presOf" srcId="{267D5ED5-33BB-4B86-BBC1-E066ADF51B29}" destId="{2D0AD791-D0A5-4241-9776-1F0D32FC76AB}" srcOrd="0" destOrd="2" presId="urn:microsoft.com/office/officeart/2005/8/layout/hProcess11"/>
    <dgm:cxn modelId="{DAF9E97F-222B-4711-AB6E-D902ADE4ABE0}" srcId="{E57D237B-D8C2-4DB2-8985-D047C6A5EA18}" destId="{267D5ED5-33BB-4B86-BBC1-E066ADF51B29}" srcOrd="1" destOrd="0" parTransId="{974953BA-C665-43F0-BC02-330319944C9F}" sibTransId="{DC1FEA4D-825C-4E45-B2C4-21FB5E444DD8}"/>
    <dgm:cxn modelId="{E2EF5B81-51D1-45C8-9D07-C66EBA68A9A0}" type="presOf" srcId="{EF8C2F49-D31A-40E2-A3A8-B2730918243E}" destId="{09ECC744-C7F3-41A5-A360-FD4726BC689B}" srcOrd="0" destOrd="0" presId="urn:microsoft.com/office/officeart/2005/8/layout/hProcess11"/>
    <dgm:cxn modelId="{F216EC91-65E0-49A3-94B4-C6CD60387911}" srcId="{827CA45F-93E9-40EA-8BCE-9627DAEC5F68}" destId="{667D14FA-F6A5-46D0-8DB7-A75C3D005D58}" srcOrd="0" destOrd="0" parTransId="{B0A135FE-E3D2-4F1B-BABC-218CF2868A3F}" sibTransId="{725B2F15-4FC4-45BD-B765-D4EDA78A8EB5}"/>
    <dgm:cxn modelId="{B4440094-3E7E-404F-B8BD-A9454DE97780}" type="presOf" srcId="{16E93EFA-7FB7-4F06-A336-5CB3797A10A8}" destId="{BD179320-11F1-46A7-9948-CF102D57BD0A}" srcOrd="0" destOrd="3" presId="urn:microsoft.com/office/officeart/2005/8/layout/hProcess11"/>
    <dgm:cxn modelId="{DFB95696-B05C-493F-8A17-5682B6CF3912}" type="presOf" srcId="{50BA6548-C7B8-4BDC-B6E0-B9A7B35F8F25}" destId="{2D0AD791-D0A5-4241-9776-1F0D32FC76AB}" srcOrd="0" destOrd="4" presId="urn:microsoft.com/office/officeart/2005/8/layout/hProcess11"/>
    <dgm:cxn modelId="{8959EEA7-CD87-42A1-B007-040421F14C02}" srcId="{A7E636AE-3E44-49E5-95CA-3A8929BD6FFE}" destId="{C44DF48E-486F-4A65-AE11-53E66B9F863C}" srcOrd="3" destOrd="0" parTransId="{8B226230-3468-415F-BFCE-F67D182AD628}" sibTransId="{96D02EFE-232F-4BB3-A989-59C07BDFAB45}"/>
    <dgm:cxn modelId="{CC17FFAB-1218-4B84-B01D-6EEF563B19B0}" srcId="{827CA45F-93E9-40EA-8BCE-9627DAEC5F68}" destId="{EF8C2F49-D31A-40E2-A3A8-B2730918243E}" srcOrd="2" destOrd="0" parTransId="{422106D1-0AE2-42A4-A8C0-7539A535EBE4}" sibTransId="{1838114D-BEB2-45E6-9932-11911F37CA8A}"/>
    <dgm:cxn modelId="{FACA62BA-394A-4DA6-9CA5-177C99518019}" type="presOf" srcId="{27407D32-CB71-4200-9C44-5F3AB8DA0965}" destId="{BD179320-11F1-46A7-9948-CF102D57BD0A}" srcOrd="0" destOrd="1" presId="urn:microsoft.com/office/officeart/2005/8/layout/hProcess11"/>
    <dgm:cxn modelId="{C563B0E2-0928-4159-AA2C-E29DDA08189F}" srcId="{E57D237B-D8C2-4DB2-8985-D047C6A5EA18}" destId="{50BA6548-C7B8-4BDC-B6E0-B9A7B35F8F25}" srcOrd="3" destOrd="0" parTransId="{E16B7BBF-8ECB-44A9-BF2E-ED8D55D51BAD}" sibTransId="{B40AD073-BDC1-472A-9954-31532A129396}"/>
    <dgm:cxn modelId="{C69D51E3-EF20-4A31-AFB2-0F18F20957BF}" type="presOf" srcId="{A7E636AE-3E44-49E5-95CA-3A8929BD6FFE}" destId="{BD179320-11F1-46A7-9948-CF102D57BD0A}" srcOrd="0" destOrd="0" presId="urn:microsoft.com/office/officeart/2005/8/layout/hProcess11"/>
    <dgm:cxn modelId="{B5D7F2ED-897C-40BC-9EBE-FE3995CD11F0}" srcId="{827CA45F-93E9-40EA-8BCE-9627DAEC5F68}" destId="{A7E636AE-3E44-49E5-95CA-3A8929BD6FFE}" srcOrd="3" destOrd="0" parTransId="{BB72A194-0FED-47EB-8B4B-0994831FED81}" sibTransId="{158DE1AA-392B-48C7-8B5C-C5506DD02E48}"/>
    <dgm:cxn modelId="{58E980F1-DD0B-42CE-B433-10EB112BBE72}" srcId="{E57D237B-D8C2-4DB2-8985-D047C6A5EA18}" destId="{51061BC8-40A1-4790-94E3-6EBE249E57E7}" srcOrd="0" destOrd="0" parTransId="{0B82B98A-357F-4E3B-8863-D057FE38D959}" sibTransId="{D36BBE0A-22DD-43FE-91F0-BFEA0AEB932A}"/>
    <dgm:cxn modelId="{80CBC2F9-5BE0-4678-8235-984AD6F32226}" type="presOf" srcId="{827CA45F-93E9-40EA-8BCE-9627DAEC5F68}" destId="{33ECA57E-E235-4DBE-AB98-E371A33F6454}" srcOrd="0" destOrd="0" presId="urn:microsoft.com/office/officeart/2005/8/layout/hProcess11"/>
    <dgm:cxn modelId="{66E0367E-7B85-4E83-9B4D-790CA537E8A4}" type="presParOf" srcId="{33ECA57E-E235-4DBE-AB98-E371A33F6454}" destId="{88AF6F9C-003A-441A-A0AC-0FF7BBD4E2AF}" srcOrd="0" destOrd="0" presId="urn:microsoft.com/office/officeart/2005/8/layout/hProcess11"/>
    <dgm:cxn modelId="{F0BE94F3-E2F1-4AF7-9B89-F605727724F2}" type="presParOf" srcId="{33ECA57E-E235-4DBE-AB98-E371A33F6454}" destId="{DAF4B6DA-645A-4398-B5BE-04CB579E5F14}" srcOrd="1" destOrd="0" presId="urn:microsoft.com/office/officeart/2005/8/layout/hProcess11"/>
    <dgm:cxn modelId="{BF9FFBF6-7AED-4820-AD2E-9664D25927A7}" type="presParOf" srcId="{DAF4B6DA-645A-4398-B5BE-04CB579E5F14}" destId="{B4CA9E69-9079-46EF-A677-9558F0FA0640}" srcOrd="0" destOrd="0" presId="urn:microsoft.com/office/officeart/2005/8/layout/hProcess11"/>
    <dgm:cxn modelId="{3A2DD193-4EA5-486F-B3EB-5CD4FE977FF6}" type="presParOf" srcId="{B4CA9E69-9079-46EF-A677-9558F0FA0640}" destId="{9002CFC6-BB7B-41EC-80B3-23AB35E2B7C3}" srcOrd="0" destOrd="0" presId="urn:microsoft.com/office/officeart/2005/8/layout/hProcess11"/>
    <dgm:cxn modelId="{6BBFE9C7-3FD6-4A1D-ACBC-D5C5D62BF7AB}" type="presParOf" srcId="{B4CA9E69-9079-46EF-A677-9558F0FA0640}" destId="{46499E18-92A5-475B-8DD2-CDACDD6A4AFE}" srcOrd="1" destOrd="0" presId="urn:microsoft.com/office/officeart/2005/8/layout/hProcess11"/>
    <dgm:cxn modelId="{D945D288-E22B-4421-86F0-E6FC4BBAD7F5}" type="presParOf" srcId="{B4CA9E69-9079-46EF-A677-9558F0FA0640}" destId="{A1C85EAB-372C-4171-861D-830203941068}" srcOrd="2" destOrd="0" presId="urn:microsoft.com/office/officeart/2005/8/layout/hProcess11"/>
    <dgm:cxn modelId="{3F7E7D37-0B6F-47D9-A88A-FBE1FD186CEA}" type="presParOf" srcId="{DAF4B6DA-645A-4398-B5BE-04CB579E5F14}" destId="{D9A5D860-7908-4A69-8E91-57F037C6D15C}" srcOrd="1" destOrd="0" presId="urn:microsoft.com/office/officeart/2005/8/layout/hProcess11"/>
    <dgm:cxn modelId="{CEEFB76B-3A37-4A33-AE09-F95A4E7045DB}" type="presParOf" srcId="{DAF4B6DA-645A-4398-B5BE-04CB579E5F14}" destId="{426D0ED7-BFFC-45B2-93DC-4891B603C000}" srcOrd="2" destOrd="0" presId="urn:microsoft.com/office/officeart/2005/8/layout/hProcess11"/>
    <dgm:cxn modelId="{BAD31B35-EA67-41B1-A9D8-44AB56914139}" type="presParOf" srcId="{426D0ED7-BFFC-45B2-93DC-4891B603C000}" destId="{2D0AD791-D0A5-4241-9776-1F0D32FC76AB}" srcOrd="0" destOrd="0" presId="urn:microsoft.com/office/officeart/2005/8/layout/hProcess11"/>
    <dgm:cxn modelId="{E59B8768-054B-45FB-8BBE-7B2FF0C071A1}" type="presParOf" srcId="{426D0ED7-BFFC-45B2-93DC-4891B603C000}" destId="{F264A502-6A11-4F69-B4AA-55E00FBBC8CE}" srcOrd="1" destOrd="0" presId="urn:microsoft.com/office/officeart/2005/8/layout/hProcess11"/>
    <dgm:cxn modelId="{4E50C6DD-D1BD-4DF3-8CB2-757F113AC3FD}" type="presParOf" srcId="{426D0ED7-BFFC-45B2-93DC-4891B603C000}" destId="{D532CC89-85AA-452C-B2CE-2B04E76AAFCB}" srcOrd="2" destOrd="0" presId="urn:microsoft.com/office/officeart/2005/8/layout/hProcess11"/>
    <dgm:cxn modelId="{FBF11184-C858-4F79-B028-9657E4547F5C}" type="presParOf" srcId="{DAF4B6DA-645A-4398-B5BE-04CB579E5F14}" destId="{BD942FF2-53C7-441A-98B4-C16BA0865499}" srcOrd="3" destOrd="0" presId="urn:microsoft.com/office/officeart/2005/8/layout/hProcess11"/>
    <dgm:cxn modelId="{E8CCB558-8AA3-4D2E-BFD3-4AF5A13F7116}" type="presParOf" srcId="{DAF4B6DA-645A-4398-B5BE-04CB579E5F14}" destId="{7562DC2A-7C4A-436F-998F-8BAAB7DC1A7E}" srcOrd="4" destOrd="0" presId="urn:microsoft.com/office/officeart/2005/8/layout/hProcess11"/>
    <dgm:cxn modelId="{1D0283D3-38A2-4B6E-9373-1624593AA77C}" type="presParOf" srcId="{7562DC2A-7C4A-436F-998F-8BAAB7DC1A7E}" destId="{09ECC744-C7F3-41A5-A360-FD4726BC689B}" srcOrd="0" destOrd="0" presId="urn:microsoft.com/office/officeart/2005/8/layout/hProcess11"/>
    <dgm:cxn modelId="{EF3B3F5D-81E4-46CC-818F-2B8F8BD6CFDE}" type="presParOf" srcId="{7562DC2A-7C4A-436F-998F-8BAAB7DC1A7E}" destId="{6B022811-7091-4F77-BE14-CC1AD3F73202}" srcOrd="1" destOrd="0" presId="urn:microsoft.com/office/officeart/2005/8/layout/hProcess11"/>
    <dgm:cxn modelId="{C568310B-E863-4FA9-A19E-627D4711A7BB}" type="presParOf" srcId="{7562DC2A-7C4A-436F-998F-8BAAB7DC1A7E}" destId="{ECACFA6C-2B99-455B-B18F-6C7091BA0C43}" srcOrd="2" destOrd="0" presId="urn:microsoft.com/office/officeart/2005/8/layout/hProcess11"/>
    <dgm:cxn modelId="{FD3F71CA-D6E0-400D-A824-4336AEFF1D8F}" type="presParOf" srcId="{DAF4B6DA-645A-4398-B5BE-04CB579E5F14}" destId="{BC7255C5-1560-4A76-B8C5-D5FF5557B113}" srcOrd="5" destOrd="0" presId="urn:microsoft.com/office/officeart/2005/8/layout/hProcess11"/>
    <dgm:cxn modelId="{7F1146A6-25E3-4B4A-8EF8-98E4C7B9B2D8}" type="presParOf" srcId="{DAF4B6DA-645A-4398-B5BE-04CB579E5F14}" destId="{3F6F17E8-D22B-4724-A18E-4E496450690B}" srcOrd="6" destOrd="0" presId="urn:microsoft.com/office/officeart/2005/8/layout/hProcess11"/>
    <dgm:cxn modelId="{E6F2D0D6-6FA5-467F-B83B-52E62CA103D5}" type="presParOf" srcId="{3F6F17E8-D22B-4724-A18E-4E496450690B}" destId="{BD179320-11F1-46A7-9948-CF102D57BD0A}" srcOrd="0" destOrd="0" presId="urn:microsoft.com/office/officeart/2005/8/layout/hProcess11"/>
    <dgm:cxn modelId="{11E3AEC8-D7A6-45FC-932B-17434E1848CB}" type="presParOf" srcId="{3F6F17E8-D22B-4724-A18E-4E496450690B}" destId="{9C612221-ED5A-4D51-9F3D-096490A337E6}" srcOrd="1" destOrd="0" presId="urn:microsoft.com/office/officeart/2005/8/layout/hProcess11"/>
    <dgm:cxn modelId="{62730DB4-D27B-4FC0-A382-C07C354E2913}" type="presParOf" srcId="{3F6F17E8-D22B-4724-A18E-4E496450690B}" destId="{6119E17A-6C0C-4DBC-8DA3-12844006E722}" srcOrd="2" destOrd="0" presId="urn:microsoft.com/office/officeart/2005/8/layout/hProcess11"/>
    <dgm:cxn modelId="{58C95FD6-EDAA-4DB4-8F79-0AD2F5701D5B}" type="presParOf" srcId="{DAF4B6DA-645A-4398-B5BE-04CB579E5F14}" destId="{A3D2A654-95EC-4954-A144-FC1AB0FD3C85}" srcOrd="7" destOrd="0" presId="urn:microsoft.com/office/officeart/2005/8/layout/hProcess11"/>
    <dgm:cxn modelId="{63985EA5-F597-4D92-85AC-6BD07A924B7C}" type="presParOf" srcId="{DAF4B6DA-645A-4398-B5BE-04CB579E5F14}" destId="{ADAC0856-509C-4C0F-80E9-FE790406B779}" srcOrd="8" destOrd="0" presId="urn:microsoft.com/office/officeart/2005/8/layout/hProcess11"/>
    <dgm:cxn modelId="{A3EBC9A0-467D-45E2-90EE-8FA5B5DDFA49}" type="presParOf" srcId="{ADAC0856-509C-4C0F-80E9-FE790406B779}" destId="{1F2E8138-A9CD-4154-B95D-387008AFA513}" srcOrd="0" destOrd="0" presId="urn:microsoft.com/office/officeart/2005/8/layout/hProcess11"/>
    <dgm:cxn modelId="{690CA94F-B388-4C34-ACD5-40B91FA5D7B7}" type="presParOf" srcId="{ADAC0856-509C-4C0F-80E9-FE790406B779}" destId="{0DE56851-ED96-4CB0-9DEB-FD6F901D709B}" srcOrd="1" destOrd="0" presId="urn:microsoft.com/office/officeart/2005/8/layout/hProcess11"/>
    <dgm:cxn modelId="{9F42AC69-988A-42EE-8AA4-092FC4143BC8}" type="presParOf" srcId="{ADAC0856-509C-4C0F-80E9-FE790406B779}" destId="{569DE101-10E6-483E-A8F5-CC6E20E2FF21}"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8929C3-2640-44B2-B808-A42CE2651295}" type="doc">
      <dgm:prSet loTypeId="urn:microsoft.com/office/officeart/2005/8/layout/hChevron3" loCatId="process" qsTypeId="urn:microsoft.com/office/officeart/2005/8/quickstyle/simple1" qsCatId="simple" csTypeId="urn:microsoft.com/office/officeart/2005/8/colors/accent1_2" csCatId="accent1" phldr="1"/>
      <dgm:spPr/>
    </dgm:pt>
    <dgm:pt modelId="{B3A351FF-4F0F-46D2-B618-8BD180B5EF1D}">
      <dgm:prSet phldrT="[Text]" custT="1"/>
      <dgm:spPr>
        <a:solidFill>
          <a:schemeClr val="accent2">
            <a:lumMod val="75000"/>
          </a:schemeClr>
        </a:solidFill>
        <a:ln>
          <a:solidFill>
            <a:schemeClr val="bg1">
              <a:lumMod val="65000"/>
            </a:schemeClr>
          </a:solidFill>
        </a:ln>
      </dgm:spPr>
      <dgm:t>
        <a:bodyPr/>
        <a:lstStyle/>
        <a:p>
          <a:pPr algn="l"/>
          <a:r>
            <a:rPr lang="en-US" sz="1350" b="1" dirty="0">
              <a:latin typeface="Mongolian Baiti" panose="03000500000000000000" pitchFamily="66" charset="0"/>
              <a:cs typeface="Mongolian Baiti" panose="03000500000000000000" pitchFamily="66" charset="0"/>
            </a:rPr>
            <a:t>Industry-based, Credit-awarding Credentials</a:t>
          </a:r>
        </a:p>
      </dgm:t>
    </dgm:pt>
    <dgm:pt modelId="{E4F12ED3-525F-45DB-941F-705BEF9353F3}" type="parTrans" cxnId="{A60321BD-DF32-4EFF-9417-DDD0C5DB01A8}">
      <dgm:prSet/>
      <dgm:spPr/>
      <dgm:t>
        <a:bodyPr/>
        <a:lstStyle/>
        <a:p>
          <a:endParaRPr lang="en-US"/>
        </a:p>
      </dgm:t>
    </dgm:pt>
    <dgm:pt modelId="{71A128AD-A3EA-4904-AB00-9C4BD45D63D4}" type="sibTrans" cxnId="{A60321BD-DF32-4EFF-9417-DDD0C5DB01A8}">
      <dgm:prSet/>
      <dgm:spPr/>
      <dgm:t>
        <a:bodyPr/>
        <a:lstStyle/>
        <a:p>
          <a:endParaRPr lang="en-US"/>
        </a:p>
      </dgm:t>
    </dgm:pt>
    <dgm:pt modelId="{9E903A32-6589-4F42-96F2-5C55BD2FEB4E}" type="pres">
      <dgm:prSet presAssocID="{0C8929C3-2640-44B2-B808-A42CE2651295}" presName="Name0" presStyleCnt="0">
        <dgm:presLayoutVars>
          <dgm:dir/>
          <dgm:resizeHandles val="exact"/>
        </dgm:presLayoutVars>
      </dgm:prSet>
      <dgm:spPr/>
    </dgm:pt>
    <dgm:pt modelId="{932E766B-EB2B-4A91-B570-FC74DDB8E275}" type="pres">
      <dgm:prSet presAssocID="{B3A351FF-4F0F-46D2-B618-8BD180B5EF1D}" presName="parTxOnly" presStyleLbl="node1" presStyleIdx="0" presStyleCnt="1" custScaleY="50971" custLinFactNeighborX="219" custLinFactNeighborY="-99799">
        <dgm:presLayoutVars>
          <dgm:bulletEnabled val="1"/>
        </dgm:presLayoutVars>
      </dgm:prSet>
      <dgm:spPr/>
    </dgm:pt>
  </dgm:ptLst>
  <dgm:cxnLst>
    <dgm:cxn modelId="{D28BCC81-AD5B-453D-BEE8-0573A4EDB6B8}" type="presOf" srcId="{0C8929C3-2640-44B2-B808-A42CE2651295}" destId="{9E903A32-6589-4F42-96F2-5C55BD2FEB4E}" srcOrd="0" destOrd="0" presId="urn:microsoft.com/office/officeart/2005/8/layout/hChevron3"/>
    <dgm:cxn modelId="{A60321BD-DF32-4EFF-9417-DDD0C5DB01A8}" srcId="{0C8929C3-2640-44B2-B808-A42CE2651295}" destId="{B3A351FF-4F0F-46D2-B618-8BD180B5EF1D}" srcOrd="0" destOrd="0" parTransId="{E4F12ED3-525F-45DB-941F-705BEF9353F3}" sibTransId="{71A128AD-A3EA-4904-AB00-9C4BD45D63D4}"/>
    <dgm:cxn modelId="{9CA3DFC9-E4A2-49D7-A310-67A2CF3D1B51}" type="presOf" srcId="{B3A351FF-4F0F-46D2-B618-8BD180B5EF1D}" destId="{932E766B-EB2B-4A91-B570-FC74DDB8E275}" srcOrd="0" destOrd="0" presId="urn:microsoft.com/office/officeart/2005/8/layout/hChevron3"/>
    <dgm:cxn modelId="{51E931F9-C787-4B68-8CB7-8988E609198C}" type="presParOf" srcId="{9E903A32-6589-4F42-96F2-5C55BD2FEB4E}" destId="{932E766B-EB2B-4A91-B570-FC74DDB8E275}" srcOrd="0" destOrd="0" presId="urn:microsoft.com/office/officeart/2005/8/layout/hChevron3"/>
  </dgm:cxn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0D3CB2-A8E5-431B-AEB4-69744DF27DD1}" type="doc">
      <dgm:prSet loTypeId="urn:microsoft.com/office/officeart/2005/8/layout/hChevron3" loCatId="process" qsTypeId="urn:microsoft.com/office/officeart/2005/8/quickstyle/simple1" qsCatId="simple" csTypeId="urn:microsoft.com/office/officeart/2005/8/colors/accent1_2" csCatId="accent1" phldr="1"/>
      <dgm:spPr/>
    </dgm:pt>
    <dgm:pt modelId="{D8C7D2CA-0CD7-4F16-9EA5-0B4711C48091}">
      <dgm:prSet phldrT="[Text]"/>
      <dgm:spPr>
        <a:solidFill>
          <a:schemeClr val="bg1"/>
        </a:solidFill>
        <a:ln>
          <a:solidFill>
            <a:srgbClr val="01103A"/>
          </a:solidFill>
        </a:ln>
      </dgm:spPr>
      <dgm:t>
        <a:bodyPr/>
        <a:lstStyle/>
        <a:p>
          <a:pPr algn="l"/>
          <a:r>
            <a:rPr lang="en-US" b="1" dirty="0">
              <a:solidFill>
                <a:srgbClr val="01103A"/>
              </a:solidFill>
              <a:latin typeface="Mongolian Baiti" panose="03000500000000000000" pitchFamily="66" charset="0"/>
              <a:cs typeface="Mongolian Baiti" panose="03000500000000000000" pitchFamily="66" charset="0"/>
            </a:rPr>
            <a:t>Accession</a:t>
          </a:r>
        </a:p>
      </dgm:t>
    </dgm:pt>
    <dgm:pt modelId="{89D5FBE7-3EF1-476C-86C5-A3C4ED324D8D}" type="parTrans" cxnId="{625C0547-72C8-4886-9607-B5F38979AB6A}">
      <dgm:prSet/>
      <dgm:spPr/>
      <dgm:t>
        <a:bodyPr/>
        <a:lstStyle/>
        <a:p>
          <a:endParaRPr lang="en-US"/>
        </a:p>
      </dgm:t>
    </dgm:pt>
    <dgm:pt modelId="{C71F83DC-3043-4BC5-9CD1-0C388B64355D}" type="sibTrans" cxnId="{625C0547-72C8-4886-9607-B5F38979AB6A}">
      <dgm:prSet/>
      <dgm:spPr/>
      <dgm:t>
        <a:bodyPr/>
        <a:lstStyle/>
        <a:p>
          <a:endParaRPr lang="en-US"/>
        </a:p>
      </dgm:t>
    </dgm:pt>
    <dgm:pt modelId="{E8880B1C-D2D5-4336-AD2E-67B8BC4D73B9}">
      <dgm:prSet phldrT="[Text]"/>
      <dgm:spPr>
        <a:solidFill>
          <a:schemeClr val="bg1"/>
        </a:solidFill>
        <a:ln>
          <a:solidFill>
            <a:srgbClr val="01103A"/>
          </a:solidFill>
        </a:ln>
      </dgm:spPr>
      <dgm:t>
        <a:bodyPr/>
        <a:lstStyle/>
        <a:p>
          <a:pPr algn="ctr"/>
          <a:r>
            <a:rPr lang="en-US" b="1" dirty="0">
              <a:solidFill>
                <a:srgbClr val="01103A"/>
              </a:solidFill>
              <a:latin typeface="Mongolian Baiti" panose="03000500000000000000" pitchFamily="66" charset="0"/>
              <a:cs typeface="Mongolian Baiti" panose="03000500000000000000" pitchFamily="66" charset="0"/>
            </a:rPr>
            <a:t>5 years</a:t>
          </a:r>
        </a:p>
      </dgm:t>
    </dgm:pt>
    <dgm:pt modelId="{0F1EE1C1-7E5D-4BA7-A5C9-D44876BBB7D9}" type="parTrans" cxnId="{924A16A3-91D0-43E5-958A-6151F278B783}">
      <dgm:prSet/>
      <dgm:spPr/>
      <dgm:t>
        <a:bodyPr/>
        <a:lstStyle/>
        <a:p>
          <a:endParaRPr lang="en-US"/>
        </a:p>
      </dgm:t>
    </dgm:pt>
    <dgm:pt modelId="{894EC730-E5E4-4A80-A0F7-3D51DCC418B6}" type="sibTrans" cxnId="{924A16A3-91D0-43E5-958A-6151F278B783}">
      <dgm:prSet/>
      <dgm:spPr/>
      <dgm:t>
        <a:bodyPr/>
        <a:lstStyle/>
        <a:p>
          <a:endParaRPr lang="en-US"/>
        </a:p>
      </dgm:t>
    </dgm:pt>
    <dgm:pt modelId="{3ECAE294-92AA-4C5F-99C4-3279625A0F1F}">
      <dgm:prSet phldrT="[Text]"/>
      <dgm:spPr>
        <a:solidFill>
          <a:schemeClr val="bg1"/>
        </a:solidFill>
        <a:ln>
          <a:solidFill>
            <a:srgbClr val="01103A"/>
          </a:solidFill>
        </a:ln>
      </dgm:spPr>
      <dgm:t>
        <a:bodyPr/>
        <a:lstStyle/>
        <a:p>
          <a:pPr algn="ctr"/>
          <a:r>
            <a:rPr lang="en-US" b="1" dirty="0">
              <a:solidFill>
                <a:srgbClr val="01103A"/>
              </a:solidFill>
              <a:latin typeface="Mongolian Baiti" panose="03000500000000000000" pitchFamily="66" charset="0"/>
              <a:cs typeface="Mongolian Baiti" panose="03000500000000000000" pitchFamily="66" charset="0"/>
            </a:rPr>
            <a:t>10 years</a:t>
          </a:r>
        </a:p>
      </dgm:t>
    </dgm:pt>
    <dgm:pt modelId="{9BD16239-FC7F-49D7-8390-747A5F4CFC3F}" type="parTrans" cxnId="{EE5E7414-57EB-44CE-A6C7-21E2CD4403E6}">
      <dgm:prSet/>
      <dgm:spPr/>
      <dgm:t>
        <a:bodyPr/>
        <a:lstStyle/>
        <a:p>
          <a:endParaRPr lang="en-US"/>
        </a:p>
      </dgm:t>
    </dgm:pt>
    <dgm:pt modelId="{36D44DD3-3C24-444E-85D8-D7EB296A0015}" type="sibTrans" cxnId="{EE5E7414-57EB-44CE-A6C7-21E2CD4403E6}">
      <dgm:prSet/>
      <dgm:spPr/>
      <dgm:t>
        <a:bodyPr/>
        <a:lstStyle/>
        <a:p>
          <a:endParaRPr lang="en-US"/>
        </a:p>
      </dgm:t>
    </dgm:pt>
    <dgm:pt modelId="{217F1CF5-2D8C-4D58-9AD2-F253CF320C0F}">
      <dgm:prSet phldrT="[Text]"/>
      <dgm:spPr>
        <a:solidFill>
          <a:schemeClr val="bg1"/>
        </a:solidFill>
        <a:ln>
          <a:solidFill>
            <a:srgbClr val="01103A"/>
          </a:solidFill>
        </a:ln>
      </dgm:spPr>
      <dgm:t>
        <a:bodyPr/>
        <a:lstStyle/>
        <a:p>
          <a:pPr algn="ctr"/>
          <a:r>
            <a:rPr lang="en-US" b="1" dirty="0">
              <a:solidFill>
                <a:srgbClr val="01103A"/>
              </a:solidFill>
              <a:latin typeface="Mongolian Baiti" panose="03000500000000000000" pitchFamily="66" charset="0"/>
              <a:cs typeface="Mongolian Baiti" panose="03000500000000000000" pitchFamily="66" charset="0"/>
            </a:rPr>
            <a:t>15 years</a:t>
          </a:r>
        </a:p>
      </dgm:t>
    </dgm:pt>
    <dgm:pt modelId="{CBA6A461-6433-451A-B32B-2D8EF14AEF53}" type="parTrans" cxnId="{1CBAB0DB-C3E5-4380-963E-2EEC6CB12427}">
      <dgm:prSet/>
      <dgm:spPr/>
      <dgm:t>
        <a:bodyPr/>
        <a:lstStyle/>
        <a:p>
          <a:endParaRPr lang="en-US"/>
        </a:p>
      </dgm:t>
    </dgm:pt>
    <dgm:pt modelId="{5B50366C-CF0E-420D-955E-24EA7C64E085}" type="sibTrans" cxnId="{1CBAB0DB-C3E5-4380-963E-2EEC6CB12427}">
      <dgm:prSet/>
      <dgm:spPr/>
      <dgm:t>
        <a:bodyPr/>
        <a:lstStyle/>
        <a:p>
          <a:endParaRPr lang="en-US"/>
        </a:p>
      </dgm:t>
    </dgm:pt>
    <dgm:pt modelId="{CD1F69BA-E489-4F3D-8536-8035A0DFB25D}">
      <dgm:prSet phldrT="[Text]"/>
      <dgm:spPr>
        <a:solidFill>
          <a:schemeClr val="bg1"/>
        </a:solidFill>
        <a:ln>
          <a:solidFill>
            <a:srgbClr val="01103A"/>
          </a:solidFill>
        </a:ln>
      </dgm:spPr>
      <dgm:t>
        <a:bodyPr/>
        <a:lstStyle/>
        <a:p>
          <a:pPr algn="ctr"/>
          <a:r>
            <a:rPr lang="en-US" b="1" dirty="0">
              <a:solidFill>
                <a:srgbClr val="01103A"/>
              </a:solidFill>
              <a:latin typeface="Mongolian Baiti" panose="03000500000000000000" pitchFamily="66" charset="0"/>
              <a:cs typeface="Mongolian Baiti" panose="03000500000000000000" pitchFamily="66" charset="0"/>
            </a:rPr>
            <a:t>20 years</a:t>
          </a:r>
        </a:p>
      </dgm:t>
    </dgm:pt>
    <dgm:pt modelId="{0BBE421D-8D31-44E9-AFD2-B55E4196CFA6}" type="parTrans" cxnId="{F6F0F00E-4012-4917-9DC7-A9DADFD05487}">
      <dgm:prSet/>
      <dgm:spPr/>
      <dgm:t>
        <a:bodyPr/>
        <a:lstStyle/>
        <a:p>
          <a:endParaRPr lang="en-US"/>
        </a:p>
      </dgm:t>
    </dgm:pt>
    <dgm:pt modelId="{EF0E8FE1-9083-4FB3-BF9B-604F4B56B189}" type="sibTrans" cxnId="{F6F0F00E-4012-4917-9DC7-A9DADFD05487}">
      <dgm:prSet/>
      <dgm:spPr/>
      <dgm:t>
        <a:bodyPr/>
        <a:lstStyle/>
        <a:p>
          <a:endParaRPr lang="en-US"/>
        </a:p>
      </dgm:t>
    </dgm:pt>
    <dgm:pt modelId="{9471786B-48C2-4BB5-86CE-3C98A923E43E}">
      <dgm:prSet phldrT="[Text]"/>
      <dgm:spPr>
        <a:solidFill>
          <a:schemeClr val="bg1"/>
        </a:solidFill>
        <a:ln>
          <a:solidFill>
            <a:srgbClr val="01103A"/>
          </a:solidFill>
        </a:ln>
      </dgm:spPr>
      <dgm:t>
        <a:bodyPr/>
        <a:lstStyle/>
        <a:p>
          <a:pPr algn="r"/>
          <a:r>
            <a:rPr lang="en-US" b="1" dirty="0">
              <a:solidFill>
                <a:srgbClr val="01103A"/>
              </a:solidFill>
              <a:latin typeface="Mongolian Baiti" panose="03000500000000000000" pitchFamily="66" charset="0"/>
              <a:cs typeface="Mongolian Baiti" panose="03000500000000000000" pitchFamily="66" charset="0"/>
            </a:rPr>
            <a:t>Retirement</a:t>
          </a:r>
        </a:p>
      </dgm:t>
    </dgm:pt>
    <dgm:pt modelId="{C9650A76-77CF-40E8-9D56-1C151CB65766}" type="parTrans" cxnId="{DF25D0F9-4B45-4B0B-A196-1FDE744A4BDD}">
      <dgm:prSet/>
      <dgm:spPr/>
      <dgm:t>
        <a:bodyPr/>
        <a:lstStyle/>
        <a:p>
          <a:endParaRPr lang="en-US"/>
        </a:p>
      </dgm:t>
    </dgm:pt>
    <dgm:pt modelId="{02051C51-610F-4A4D-8552-64874974082D}" type="sibTrans" cxnId="{DF25D0F9-4B45-4B0B-A196-1FDE744A4BDD}">
      <dgm:prSet/>
      <dgm:spPr/>
      <dgm:t>
        <a:bodyPr/>
        <a:lstStyle/>
        <a:p>
          <a:endParaRPr lang="en-US"/>
        </a:p>
      </dgm:t>
    </dgm:pt>
    <dgm:pt modelId="{54814DC2-8825-4C1A-AEC9-4230486AEBC3}" type="pres">
      <dgm:prSet presAssocID="{420D3CB2-A8E5-431B-AEB4-69744DF27DD1}" presName="Name0" presStyleCnt="0">
        <dgm:presLayoutVars>
          <dgm:dir/>
          <dgm:resizeHandles val="exact"/>
        </dgm:presLayoutVars>
      </dgm:prSet>
      <dgm:spPr/>
    </dgm:pt>
    <dgm:pt modelId="{FE716D38-E3BC-4FDD-A353-47506838DD18}" type="pres">
      <dgm:prSet presAssocID="{D8C7D2CA-0CD7-4F16-9EA5-0B4711C48091}" presName="parTxOnly" presStyleLbl="node1" presStyleIdx="0" presStyleCnt="6">
        <dgm:presLayoutVars>
          <dgm:bulletEnabled val="1"/>
        </dgm:presLayoutVars>
      </dgm:prSet>
      <dgm:spPr/>
    </dgm:pt>
    <dgm:pt modelId="{BC0F5626-4E37-462C-A282-A00C2C70AA3D}" type="pres">
      <dgm:prSet presAssocID="{C71F83DC-3043-4BC5-9CD1-0C388B64355D}" presName="parSpace" presStyleCnt="0"/>
      <dgm:spPr/>
    </dgm:pt>
    <dgm:pt modelId="{A9D9CBB5-79DB-4A78-8111-3A0228F4736F}" type="pres">
      <dgm:prSet presAssocID="{E8880B1C-D2D5-4336-AD2E-67B8BC4D73B9}" presName="parTxOnly" presStyleLbl="node1" presStyleIdx="1" presStyleCnt="6">
        <dgm:presLayoutVars>
          <dgm:bulletEnabled val="1"/>
        </dgm:presLayoutVars>
      </dgm:prSet>
      <dgm:spPr/>
    </dgm:pt>
    <dgm:pt modelId="{6B175C0F-56A5-437B-BD8C-90ED2410F80E}" type="pres">
      <dgm:prSet presAssocID="{894EC730-E5E4-4A80-A0F7-3D51DCC418B6}" presName="parSpace" presStyleCnt="0"/>
      <dgm:spPr/>
    </dgm:pt>
    <dgm:pt modelId="{CC3436A3-0132-4929-810A-1731AD49A420}" type="pres">
      <dgm:prSet presAssocID="{3ECAE294-92AA-4C5F-99C4-3279625A0F1F}" presName="parTxOnly" presStyleLbl="node1" presStyleIdx="2" presStyleCnt="6">
        <dgm:presLayoutVars>
          <dgm:bulletEnabled val="1"/>
        </dgm:presLayoutVars>
      </dgm:prSet>
      <dgm:spPr/>
    </dgm:pt>
    <dgm:pt modelId="{25070A3A-DD1B-4072-8CDF-FFCC07618A8E}" type="pres">
      <dgm:prSet presAssocID="{36D44DD3-3C24-444E-85D8-D7EB296A0015}" presName="parSpace" presStyleCnt="0"/>
      <dgm:spPr/>
    </dgm:pt>
    <dgm:pt modelId="{83218B0C-FC70-4817-95BE-6733B7F1C09A}" type="pres">
      <dgm:prSet presAssocID="{217F1CF5-2D8C-4D58-9AD2-F253CF320C0F}" presName="parTxOnly" presStyleLbl="node1" presStyleIdx="3" presStyleCnt="6">
        <dgm:presLayoutVars>
          <dgm:bulletEnabled val="1"/>
        </dgm:presLayoutVars>
      </dgm:prSet>
      <dgm:spPr/>
    </dgm:pt>
    <dgm:pt modelId="{2754714D-521A-4DCA-95D2-FE47A5C5E3FE}" type="pres">
      <dgm:prSet presAssocID="{5B50366C-CF0E-420D-955E-24EA7C64E085}" presName="parSpace" presStyleCnt="0"/>
      <dgm:spPr/>
    </dgm:pt>
    <dgm:pt modelId="{D7D47B8B-D9A4-4CA5-9B78-0031F604F75C}" type="pres">
      <dgm:prSet presAssocID="{CD1F69BA-E489-4F3D-8536-8035A0DFB25D}" presName="parTxOnly" presStyleLbl="node1" presStyleIdx="4" presStyleCnt="6">
        <dgm:presLayoutVars>
          <dgm:bulletEnabled val="1"/>
        </dgm:presLayoutVars>
      </dgm:prSet>
      <dgm:spPr/>
    </dgm:pt>
    <dgm:pt modelId="{3A8F1168-2E63-4A61-8C66-6BCE3CC8EDFA}" type="pres">
      <dgm:prSet presAssocID="{EF0E8FE1-9083-4FB3-BF9B-604F4B56B189}" presName="parSpace" presStyleCnt="0"/>
      <dgm:spPr/>
    </dgm:pt>
    <dgm:pt modelId="{484F0CAD-09CF-45B2-96F4-D032590F8F67}" type="pres">
      <dgm:prSet presAssocID="{9471786B-48C2-4BB5-86CE-3C98A923E43E}" presName="parTxOnly" presStyleLbl="node1" presStyleIdx="5" presStyleCnt="6">
        <dgm:presLayoutVars>
          <dgm:bulletEnabled val="1"/>
        </dgm:presLayoutVars>
      </dgm:prSet>
      <dgm:spPr/>
    </dgm:pt>
  </dgm:ptLst>
  <dgm:cxnLst>
    <dgm:cxn modelId="{F6F0F00E-4012-4917-9DC7-A9DADFD05487}" srcId="{420D3CB2-A8E5-431B-AEB4-69744DF27DD1}" destId="{CD1F69BA-E489-4F3D-8536-8035A0DFB25D}" srcOrd="4" destOrd="0" parTransId="{0BBE421D-8D31-44E9-AFD2-B55E4196CFA6}" sibTransId="{EF0E8FE1-9083-4FB3-BF9B-604F4B56B189}"/>
    <dgm:cxn modelId="{EE5E7414-57EB-44CE-A6C7-21E2CD4403E6}" srcId="{420D3CB2-A8E5-431B-AEB4-69744DF27DD1}" destId="{3ECAE294-92AA-4C5F-99C4-3279625A0F1F}" srcOrd="2" destOrd="0" parTransId="{9BD16239-FC7F-49D7-8390-747A5F4CFC3F}" sibTransId="{36D44DD3-3C24-444E-85D8-D7EB296A0015}"/>
    <dgm:cxn modelId="{7D897235-5232-4F6D-A84D-EA2790C584A6}" type="presOf" srcId="{3ECAE294-92AA-4C5F-99C4-3279625A0F1F}" destId="{CC3436A3-0132-4929-810A-1731AD49A420}" srcOrd="0" destOrd="0" presId="urn:microsoft.com/office/officeart/2005/8/layout/hChevron3"/>
    <dgm:cxn modelId="{F64E1B60-466C-4CA1-83D3-A0009B6583BF}" type="presOf" srcId="{E8880B1C-D2D5-4336-AD2E-67B8BC4D73B9}" destId="{A9D9CBB5-79DB-4A78-8111-3A0228F4736F}" srcOrd="0" destOrd="0" presId="urn:microsoft.com/office/officeart/2005/8/layout/hChevron3"/>
    <dgm:cxn modelId="{625C0547-72C8-4886-9607-B5F38979AB6A}" srcId="{420D3CB2-A8E5-431B-AEB4-69744DF27DD1}" destId="{D8C7D2CA-0CD7-4F16-9EA5-0B4711C48091}" srcOrd="0" destOrd="0" parTransId="{89D5FBE7-3EF1-476C-86C5-A3C4ED324D8D}" sibTransId="{C71F83DC-3043-4BC5-9CD1-0C388B64355D}"/>
    <dgm:cxn modelId="{B3CF6581-2552-4D25-A5A6-14EA931F10D9}" type="presOf" srcId="{D8C7D2CA-0CD7-4F16-9EA5-0B4711C48091}" destId="{FE716D38-E3BC-4FDD-A353-47506838DD18}" srcOrd="0" destOrd="0" presId="urn:microsoft.com/office/officeart/2005/8/layout/hChevron3"/>
    <dgm:cxn modelId="{A86FC6A1-ECF6-4514-A942-F338F684148C}" type="presOf" srcId="{9471786B-48C2-4BB5-86CE-3C98A923E43E}" destId="{484F0CAD-09CF-45B2-96F4-D032590F8F67}" srcOrd="0" destOrd="0" presId="urn:microsoft.com/office/officeart/2005/8/layout/hChevron3"/>
    <dgm:cxn modelId="{924A16A3-91D0-43E5-958A-6151F278B783}" srcId="{420D3CB2-A8E5-431B-AEB4-69744DF27DD1}" destId="{E8880B1C-D2D5-4336-AD2E-67B8BC4D73B9}" srcOrd="1" destOrd="0" parTransId="{0F1EE1C1-7E5D-4BA7-A5C9-D44876BBB7D9}" sibTransId="{894EC730-E5E4-4A80-A0F7-3D51DCC418B6}"/>
    <dgm:cxn modelId="{8AF064BE-7B4D-43B8-B0D5-21B5734429DE}" type="presOf" srcId="{CD1F69BA-E489-4F3D-8536-8035A0DFB25D}" destId="{D7D47B8B-D9A4-4CA5-9B78-0031F604F75C}" srcOrd="0" destOrd="0" presId="urn:microsoft.com/office/officeart/2005/8/layout/hChevron3"/>
    <dgm:cxn modelId="{1AD873C2-6E62-4418-88E3-14A07A9E03E2}" type="presOf" srcId="{217F1CF5-2D8C-4D58-9AD2-F253CF320C0F}" destId="{83218B0C-FC70-4817-95BE-6733B7F1C09A}" srcOrd="0" destOrd="0" presId="urn:microsoft.com/office/officeart/2005/8/layout/hChevron3"/>
    <dgm:cxn modelId="{1CBAB0DB-C3E5-4380-963E-2EEC6CB12427}" srcId="{420D3CB2-A8E5-431B-AEB4-69744DF27DD1}" destId="{217F1CF5-2D8C-4D58-9AD2-F253CF320C0F}" srcOrd="3" destOrd="0" parTransId="{CBA6A461-6433-451A-B32B-2D8EF14AEF53}" sibTransId="{5B50366C-CF0E-420D-955E-24EA7C64E085}"/>
    <dgm:cxn modelId="{D85516E6-93D5-42A7-8781-C3A408956EC1}" type="presOf" srcId="{420D3CB2-A8E5-431B-AEB4-69744DF27DD1}" destId="{54814DC2-8825-4C1A-AEC9-4230486AEBC3}" srcOrd="0" destOrd="0" presId="urn:microsoft.com/office/officeart/2005/8/layout/hChevron3"/>
    <dgm:cxn modelId="{DF25D0F9-4B45-4B0B-A196-1FDE744A4BDD}" srcId="{420D3CB2-A8E5-431B-AEB4-69744DF27DD1}" destId="{9471786B-48C2-4BB5-86CE-3C98A923E43E}" srcOrd="5" destOrd="0" parTransId="{C9650A76-77CF-40E8-9D56-1C151CB65766}" sibTransId="{02051C51-610F-4A4D-8552-64874974082D}"/>
    <dgm:cxn modelId="{C138BCDC-E4D5-4B04-B041-05F65E04D88D}" type="presParOf" srcId="{54814DC2-8825-4C1A-AEC9-4230486AEBC3}" destId="{FE716D38-E3BC-4FDD-A353-47506838DD18}" srcOrd="0" destOrd="0" presId="urn:microsoft.com/office/officeart/2005/8/layout/hChevron3"/>
    <dgm:cxn modelId="{FDC45EAC-4ABA-4B51-9F69-0707741FED9B}" type="presParOf" srcId="{54814DC2-8825-4C1A-AEC9-4230486AEBC3}" destId="{BC0F5626-4E37-462C-A282-A00C2C70AA3D}" srcOrd="1" destOrd="0" presId="urn:microsoft.com/office/officeart/2005/8/layout/hChevron3"/>
    <dgm:cxn modelId="{090FA530-14B0-4E17-989C-9ABE4AF8A71E}" type="presParOf" srcId="{54814DC2-8825-4C1A-AEC9-4230486AEBC3}" destId="{A9D9CBB5-79DB-4A78-8111-3A0228F4736F}" srcOrd="2" destOrd="0" presId="urn:microsoft.com/office/officeart/2005/8/layout/hChevron3"/>
    <dgm:cxn modelId="{F27AC0DE-D95D-4E5D-B9AF-C7A5834B2D04}" type="presParOf" srcId="{54814DC2-8825-4C1A-AEC9-4230486AEBC3}" destId="{6B175C0F-56A5-437B-BD8C-90ED2410F80E}" srcOrd="3" destOrd="0" presId="urn:microsoft.com/office/officeart/2005/8/layout/hChevron3"/>
    <dgm:cxn modelId="{5CF2613D-7BD8-4BFC-973C-B9C626A9DD76}" type="presParOf" srcId="{54814DC2-8825-4C1A-AEC9-4230486AEBC3}" destId="{CC3436A3-0132-4929-810A-1731AD49A420}" srcOrd="4" destOrd="0" presId="urn:microsoft.com/office/officeart/2005/8/layout/hChevron3"/>
    <dgm:cxn modelId="{D21C7DFA-CA02-46BC-A9B4-ECFBD391C7C1}" type="presParOf" srcId="{54814DC2-8825-4C1A-AEC9-4230486AEBC3}" destId="{25070A3A-DD1B-4072-8CDF-FFCC07618A8E}" srcOrd="5" destOrd="0" presId="urn:microsoft.com/office/officeart/2005/8/layout/hChevron3"/>
    <dgm:cxn modelId="{75AEC6CE-9CFA-4C6B-9012-DD8AFF62F538}" type="presParOf" srcId="{54814DC2-8825-4C1A-AEC9-4230486AEBC3}" destId="{83218B0C-FC70-4817-95BE-6733B7F1C09A}" srcOrd="6" destOrd="0" presId="urn:microsoft.com/office/officeart/2005/8/layout/hChevron3"/>
    <dgm:cxn modelId="{B27261A6-1501-4AEF-965B-12EF77F9FB7D}" type="presParOf" srcId="{54814DC2-8825-4C1A-AEC9-4230486AEBC3}" destId="{2754714D-521A-4DCA-95D2-FE47A5C5E3FE}" srcOrd="7" destOrd="0" presId="urn:microsoft.com/office/officeart/2005/8/layout/hChevron3"/>
    <dgm:cxn modelId="{6DE40680-6915-43B4-BBDC-3C7C58A23890}" type="presParOf" srcId="{54814DC2-8825-4C1A-AEC9-4230486AEBC3}" destId="{D7D47B8B-D9A4-4CA5-9B78-0031F604F75C}" srcOrd="8" destOrd="0" presId="urn:microsoft.com/office/officeart/2005/8/layout/hChevron3"/>
    <dgm:cxn modelId="{EF833BC4-7DF4-435B-9C7F-5E62B72D6F53}" type="presParOf" srcId="{54814DC2-8825-4C1A-AEC9-4230486AEBC3}" destId="{3A8F1168-2E63-4A61-8C66-6BCE3CC8EDFA}" srcOrd="9" destOrd="0" presId="urn:microsoft.com/office/officeart/2005/8/layout/hChevron3"/>
    <dgm:cxn modelId="{7FA50720-9D94-4583-9FF7-A6FF833F5C74}" type="presParOf" srcId="{54814DC2-8825-4C1A-AEC9-4230486AEBC3}" destId="{484F0CAD-09CF-45B2-96F4-D032590F8F67}" srcOrd="10" destOrd="0" presId="urn:microsoft.com/office/officeart/2005/8/layout/hChevron3"/>
  </dgm:cxnLst>
  <dgm:bg>
    <a:noFill/>
  </dgm:bg>
  <dgm:whole/>
  <dgm:extLst>
    <a:ext uri="http://schemas.microsoft.com/office/drawing/2008/diagram">
      <dsp:dataModelExt xmlns:dsp="http://schemas.microsoft.com/office/drawing/2008/diagram" relId="rId14"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0C8929C3-2640-44B2-B808-A42CE2651295}" type="doc">
      <dgm:prSet loTypeId="urn:microsoft.com/office/officeart/2005/8/layout/hChevron3" loCatId="process" qsTypeId="urn:microsoft.com/office/officeart/2005/8/quickstyle/simple1" qsCatId="simple" csTypeId="urn:microsoft.com/office/officeart/2005/8/colors/accent1_2" csCatId="accent1" phldr="1"/>
      <dgm:spPr/>
    </dgm:pt>
    <dgm:pt modelId="{B3A351FF-4F0F-46D2-B618-8BD180B5EF1D}">
      <dgm:prSet phldrT="[Text]"/>
      <dgm:spPr>
        <a:solidFill>
          <a:srgbClr val="006666"/>
        </a:solidFill>
        <a:ln>
          <a:solidFill>
            <a:schemeClr val="bg1">
              <a:lumMod val="65000"/>
            </a:schemeClr>
          </a:solidFill>
        </a:ln>
      </dgm:spPr>
      <dgm:t>
        <a:bodyPr/>
        <a:lstStyle/>
        <a:p>
          <a:r>
            <a:rPr lang="en-US" b="1" dirty="0">
              <a:latin typeface="Mongolian Baiti" panose="03000500000000000000" pitchFamily="66" charset="0"/>
              <a:cs typeface="Mongolian Baiti" panose="03000500000000000000" pitchFamily="66" charset="0"/>
            </a:rPr>
            <a:t>General Education Mobile (GEM)</a:t>
          </a:r>
        </a:p>
      </dgm:t>
    </dgm:pt>
    <dgm:pt modelId="{E4F12ED3-525F-45DB-941F-705BEF9353F3}" type="parTrans" cxnId="{A60321BD-DF32-4EFF-9417-DDD0C5DB01A8}">
      <dgm:prSet/>
      <dgm:spPr/>
      <dgm:t>
        <a:bodyPr/>
        <a:lstStyle/>
        <a:p>
          <a:endParaRPr lang="en-US"/>
        </a:p>
      </dgm:t>
    </dgm:pt>
    <dgm:pt modelId="{71A128AD-A3EA-4904-AB00-9C4BD45D63D4}" type="sibTrans" cxnId="{A60321BD-DF32-4EFF-9417-DDD0C5DB01A8}">
      <dgm:prSet/>
      <dgm:spPr/>
      <dgm:t>
        <a:bodyPr/>
        <a:lstStyle/>
        <a:p>
          <a:endParaRPr lang="en-US"/>
        </a:p>
      </dgm:t>
    </dgm:pt>
    <dgm:pt modelId="{9E903A32-6589-4F42-96F2-5C55BD2FEB4E}" type="pres">
      <dgm:prSet presAssocID="{0C8929C3-2640-44B2-B808-A42CE2651295}" presName="Name0" presStyleCnt="0">
        <dgm:presLayoutVars>
          <dgm:dir/>
          <dgm:resizeHandles val="exact"/>
        </dgm:presLayoutVars>
      </dgm:prSet>
      <dgm:spPr/>
    </dgm:pt>
    <dgm:pt modelId="{932E766B-EB2B-4A91-B570-FC74DDB8E275}" type="pres">
      <dgm:prSet presAssocID="{B3A351FF-4F0F-46D2-B618-8BD180B5EF1D}" presName="parTxOnly" presStyleLbl="node1" presStyleIdx="0" presStyleCnt="1" custScaleY="42343" custLinFactNeighborX="-613" custLinFactNeighborY="-51198">
        <dgm:presLayoutVars>
          <dgm:bulletEnabled val="1"/>
        </dgm:presLayoutVars>
      </dgm:prSet>
      <dgm:spPr/>
    </dgm:pt>
  </dgm:ptLst>
  <dgm:cxnLst>
    <dgm:cxn modelId="{D28BCC81-AD5B-453D-BEE8-0573A4EDB6B8}" type="presOf" srcId="{0C8929C3-2640-44B2-B808-A42CE2651295}" destId="{9E903A32-6589-4F42-96F2-5C55BD2FEB4E}" srcOrd="0" destOrd="0" presId="urn:microsoft.com/office/officeart/2005/8/layout/hChevron3"/>
    <dgm:cxn modelId="{A60321BD-DF32-4EFF-9417-DDD0C5DB01A8}" srcId="{0C8929C3-2640-44B2-B808-A42CE2651295}" destId="{B3A351FF-4F0F-46D2-B618-8BD180B5EF1D}" srcOrd="0" destOrd="0" parTransId="{E4F12ED3-525F-45DB-941F-705BEF9353F3}" sibTransId="{71A128AD-A3EA-4904-AB00-9C4BD45D63D4}"/>
    <dgm:cxn modelId="{9CA3DFC9-E4A2-49D7-A310-67A2CF3D1B51}" type="presOf" srcId="{B3A351FF-4F0F-46D2-B618-8BD180B5EF1D}" destId="{932E766B-EB2B-4A91-B570-FC74DDB8E275}" srcOrd="0" destOrd="0" presId="urn:microsoft.com/office/officeart/2005/8/layout/hChevron3"/>
    <dgm:cxn modelId="{51E931F9-C787-4B68-8CB7-8988E609198C}" type="presParOf" srcId="{9E903A32-6589-4F42-96F2-5C55BD2FEB4E}" destId="{932E766B-EB2B-4A91-B570-FC74DDB8E275}" srcOrd="0" destOrd="0" presId="urn:microsoft.com/office/officeart/2005/8/layout/hChevron3"/>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8929C3-2640-44B2-B808-A42CE2651295}" type="doc">
      <dgm:prSet loTypeId="urn:microsoft.com/office/officeart/2005/8/layout/hChevron3" loCatId="process" qsTypeId="urn:microsoft.com/office/officeart/2005/8/quickstyle/simple1" qsCatId="simple" csTypeId="urn:microsoft.com/office/officeart/2005/8/colors/accent1_2" csCatId="accent1" phldr="1"/>
      <dgm:spPr/>
    </dgm:pt>
    <dgm:pt modelId="{B3A351FF-4F0F-46D2-B618-8BD180B5EF1D}">
      <dgm:prSet phldrT="[Text]" custT="1"/>
      <dgm:spPr>
        <a:solidFill>
          <a:srgbClr val="96C4DB"/>
        </a:solidFill>
        <a:ln>
          <a:solidFill>
            <a:srgbClr val="FFD414"/>
          </a:solidFill>
        </a:ln>
      </dgm:spPr>
      <dgm:t>
        <a:bodyPr/>
        <a:lstStyle/>
        <a:p>
          <a:r>
            <a:rPr lang="en-US" sz="1600" b="1" dirty="0">
              <a:solidFill>
                <a:srgbClr val="273699"/>
              </a:solidFill>
              <a:latin typeface="Mongolian Baiti" panose="03000500000000000000" pitchFamily="66" charset="0"/>
              <a:cs typeface="Mongolian Baiti" panose="03000500000000000000" pitchFamily="66" charset="0"/>
            </a:rPr>
            <a:t>Air University – Associate to Baccalaureate Cooperative  (AU-ABC)</a:t>
          </a:r>
        </a:p>
      </dgm:t>
    </dgm:pt>
    <dgm:pt modelId="{E4F12ED3-525F-45DB-941F-705BEF9353F3}" type="parTrans" cxnId="{A60321BD-DF32-4EFF-9417-DDD0C5DB01A8}">
      <dgm:prSet/>
      <dgm:spPr/>
      <dgm:t>
        <a:bodyPr/>
        <a:lstStyle/>
        <a:p>
          <a:endParaRPr lang="en-US"/>
        </a:p>
      </dgm:t>
    </dgm:pt>
    <dgm:pt modelId="{71A128AD-A3EA-4904-AB00-9C4BD45D63D4}" type="sibTrans" cxnId="{A60321BD-DF32-4EFF-9417-DDD0C5DB01A8}">
      <dgm:prSet/>
      <dgm:spPr/>
      <dgm:t>
        <a:bodyPr/>
        <a:lstStyle/>
        <a:p>
          <a:endParaRPr lang="en-US"/>
        </a:p>
      </dgm:t>
    </dgm:pt>
    <dgm:pt modelId="{9E903A32-6589-4F42-96F2-5C55BD2FEB4E}" type="pres">
      <dgm:prSet presAssocID="{0C8929C3-2640-44B2-B808-A42CE2651295}" presName="Name0" presStyleCnt="0">
        <dgm:presLayoutVars>
          <dgm:dir/>
          <dgm:resizeHandles val="exact"/>
        </dgm:presLayoutVars>
      </dgm:prSet>
      <dgm:spPr/>
    </dgm:pt>
    <dgm:pt modelId="{932E766B-EB2B-4A91-B570-FC74DDB8E275}" type="pres">
      <dgm:prSet presAssocID="{B3A351FF-4F0F-46D2-B618-8BD180B5EF1D}" presName="parTxOnly" presStyleLbl="node1" presStyleIdx="0" presStyleCnt="1" custScaleX="80951" custScaleY="52678" custLinFactNeighborX="-6967" custLinFactNeighborY="46840">
        <dgm:presLayoutVars>
          <dgm:bulletEnabled val="1"/>
        </dgm:presLayoutVars>
      </dgm:prSet>
      <dgm:spPr/>
    </dgm:pt>
  </dgm:ptLst>
  <dgm:cxnLst>
    <dgm:cxn modelId="{D28BCC81-AD5B-453D-BEE8-0573A4EDB6B8}" type="presOf" srcId="{0C8929C3-2640-44B2-B808-A42CE2651295}" destId="{9E903A32-6589-4F42-96F2-5C55BD2FEB4E}" srcOrd="0" destOrd="0" presId="urn:microsoft.com/office/officeart/2005/8/layout/hChevron3"/>
    <dgm:cxn modelId="{A60321BD-DF32-4EFF-9417-DDD0C5DB01A8}" srcId="{0C8929C3-2640-44B2-B808-A42CE2651295}" destId="{B3A351FF-4F0F-46D2-B618-8BD180B5EF1D}" srcOrd="0" destOrd="0" parTransId="{E4F12ED3-525F-45DB-941F-705BEF9353F3}" sibTransId="{71A128AD-A3EA-4904-AB00-9C4BD45D63D4}"/>
    <dgm:cxn modelId="{9CA3DFC9-E4A2-49D7-A310-67A2CF3D1B51}" type="presOf" srcId="{B3A351FF-4F0F-46D2-B618-8BD180B5EF1D}" destId="{932E766B-EB2B-4A91-B570-FC74DDB8E275}" srcOrd="0" destOrd="0" presId="urn:microsoft.com/office/officeart/2005/8/layout/hChevron3"/>
    <dgm:cxn modelId="{51E931F9-C787-4B68-8CB7-8988E609198C}" type="presParOf" srcId="{9E903A32-6589-4F42-96F2-5C55BD2FEB4E}" destId="{932E766B-EB2B-4A91-B570-FC74DDB8E275}" srcOrd="0" destOrd="0" presId="urn:microsoft.com/office/officeart/2005/8/layout/hChevron3"/>
  </dgm:cxnLst>
  <dgm:bg>
    <a:noFill/>
  </dgm:bg>
  <dgm:whole/>
  <dgm:extLst>
    <a:ext uri="http://schemas.microsoft.com/office/drawing/2008/diagram">
      <dsp:dataModelExt xmlns:dsp="http://schemas.microsoft.com/office/drawing/2008/diagram" relId="rId3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8929C3-2640-44B2-B808-A42CE2651295}" type="doc">
      <dgm:prSet loTypeId="urn:microsoft.com/office/officeart/2005/8/layout/hChevron3" loCatId="process" qsTypeId="urn:microsoft.com/office/officeart/2005/8/quickstyle/simple1" qsCatId="simple" csTypeId="urn:microsoft.com/office/officeart/2005/8/colors/accent1_2" csCatId="accent1" phldr="1"/>
      <dgm:spPr/>
    </dgm:pt>
    <dgm:pt modelId="{B3A351FF-4F0F-46D2-B618-8BD180B5EF1D}">
      <dgm:prSet phldrT="[Text]"/>
      <dgm:spPr>
        <a:ln>
          <a:solidFill>
            <a:schemeClr val="bg1">
              <a:lumMod val="65000"/>
            </a:schemeClr>
          </a:solidFill>
        </a:ln>
      </dgm:spPr>
      <dgm:t>
        <a:bodyPr/>
        <a:lstStyle/>
        <a:p>
          <a:r>
            <a:rPr lang="en-US" b="1" dirty="0">
              <a:latin typeface="Mongolian Baiti" panose="03000500000000000000" pitchFamily="66" charset="0"/>
              <a:cs typeface="Mongolian Baiti" panose="03000500000000000000" pitchFamily="66" charset="0"/>
            </a:rPr>
            <a:t>Air Force Credentialing Opportunities On-Line (AFCOOL)</a:t>
          </a:r>
        </a:p>
      </dgm:t>
    </dgm:pt>
    <dgm:pt modelId="{E4F12ED3-525F-45DB-941F-705BEF9353F3}" type="parTrans" cxnId="{A60321BD-DF32-4EFF-9417-DDD0C5DB01A8}">
      <dgm:prSet/>
      <dgm:spPr/>
      <dgm:t>
        <a:bodyPr/>
        <a:lstStyle/>
        <a:p>
          <a:endParaRPr lang="en-US"/>
        </a:p>
      </dgm:t>
    </dgm:pt>
    <dgm:pt modelId="{71A128AD-A3EA-4904-AB00-9C4BD45D63D4}" type="sibTrans" cxnId="{A60321BD-DF32-4EFF-9417-DDD0C5DB01A8}">
      <dgm:prSet/>
      <dgm:spPr/>
      <dgm:t>
        <a:bodyPr/>
        <a:lstStyle/>
        <a:p>
          <a:endParaRPr lang="en-US"/>
        </a:p>
      </dgm:t>
    </dgm:pt>
    <dgm:pt modelId="{9E903A32-6589-4F42-96F2-5C55BD2FEB4E}" type="pres">
      <dgm:prSet presAssocID="{0C8929C3-2640-44B2-B808-A42CE2651295}" presName="Name0" presStyleCnt="0">
        <dgm:presLayoutVars>
          <dgm:dir/>
          <dgm:resizeHandles val="exact"/>
        </dgm:presLayoutVars>
      </dgm:prSet>
      <dgm:spPr/>
    </dgm:pt>
    <dgm:pt modelId="{932E766B-EB2B-4A91-B570-FC74DDB8E275}" type="pres">
      <dgm:prSet presAssocID="{B3A351FF-4F0F-46D2-B618-8BD180B5EF1D}" presName="parTxOnly" presStyleLbl="node1" presStyleIdx="0" presStyleCnt="1" custScaleY="14392" custLinFactNeighborY="7160">
        <dgm:presLayoutVars>
          <dgm:bulletEnabled val="1"/>
        </dgm:presLayoutVars>
      </dgm:prSet>
      <dgm:spPr/>
    </dgm:pt>
  </dgm:ptLst>
  <dgm:cxnLst>
    <dgm:cxn modelId="{D28BCC81-AD5B-453D-BEE8-0573A4EDB6B8}" type="presOf" srcId="{0C8929C3-2640-44B2-B808-A42CE2651295}" destId="{9E903A32-6589-4F42-96F2-5C55BD2FEB4E}" srcOrd="0" destOrd="0" presId="urn:microsoft.com/office/officeart/2005/8/layout/hChevron3"/>
    <dgm:cxn modelId="{A60321BD-DF32-4EFF-9417-DDD0C5DB01A8}" srcId="{0C8929C3-2640-44B2-B808-A42CE2651295}" destId="{B3A351FF-4F0F-46D2-B618-8BD180B5EF1D}" srcOrd="0" destOrd="0" parTransId="{E4F12ED3-525F-45DB-941F-705BEF9353F3}" sibTransId="{71A128AD-A3EA-4904-AB00-9C4BD45D63D4}"/>
    <dgm:cxn modelId="{9CA3DFC9-E4A2-49D7-A310-67A2CF3D1B51}" type="presOf" srcId="{B3A351FF-4F0F-46D2-B618-8BD180B5EF1D}" destId="{932E766B-EB2B-4A91-B570-FC74DDB8E275}" srcOrd="0" destOrd="0" presId="urn:microsoft.com/office/officeart/2005/8/layout/hChevron3"/>
    <dgm:cxn modelId="{51E931F9-C787-4B68-8CB7-8988E609198C}" type="presParOf" srcId="{9E903A32-6589-4F42-96F2-5C55BD2FEB4E}" destId="{932E766B-EB2B-4A91-B570-FC74DDB8E275}" srcOrd="0" destOrd="0" presId="urn:microsoft.com/office/officeart/2005/8/layout/hChevron3"/>
  </dgm:cxnLst>
  <dgm:bg/>
  <dgm:whole/>
  <dgm:extLst>
    <a:ext uri="http://schemas.microsoft.com/office/drawing/2008/diagram">
      <dsp:dataModelExt xmlns:dsp="http://schemas.microsoft.com/office/drawing/2008/diagram" relId="rId4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F6F9C-003A-441A-A0AC-0FF7BBD4E2AF}">
      <dsp:nvSpPr>
        <dsp:cNvPr id="0" name=""/>
        <dsp:cNvSpPr/>
      </dsp:nvSpPr>
      <dsp:spPr>
        <a:xfrm>
          <a:off x="0" y="1096906"/>
          <a:ext cx="9079586" cy="1462542"/>
        </a:xfrm>
        <a:prstGeom prst="notchedRightArrow">
          <a:avLst/>
        </a:prstGeom>
        <a:solidFill>
          <a:srgbClr val="002060"/>
        </a:solidFill>
        <a:ln w="28575">
          <a:solidFill>
            <a:schemeClr val="bg1">
              <a:lumMod val="50000"/>
            </a:schemeClr>
          </a:solid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sp>
    <dsp:sp modelId="{9002CFC6-BB7B-41EC-80B3-23AB35E2B7C3}">
      <dsp:nvSpPr>
        <dsp:cNvPr id="0" name=""/>
        <dsp:cNvSpPr/>
      </dsp:nvSpPr>
      <dsp:spPr>
        <a:xfrm>
          <a:off x="3591" y="0"/>
          <a:ext cx="1570085" cy="1462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t>AFIT Subcommittee Meeting (Oct)</a:t>
          </a:r>
        </a:p>
      </dsp:txBody>
      <dsp:txXfrm>
        <a:off x="3591" y="0"/>
        <a:ext cx="1570085" cy="1462542"/>
      </dsp:txXfrm>
    </dsp:sp>
    <dsp:sp modelId="{46499E18-92A5-475B-8DD2-CDACDD6A4AFE}">
      <dsp:nvSpPr>
        <dsp:cNvPr id="0" name=""/>
        <dsp:cNvSpPr/>
      </dsp:nvSpPr>
      <dsp:spPr>
        <a:xfrm>
          <a:off x="605816" y="1645360"/>
          <a:ext cx="365635" cy="365635"/>
        </a:xfrm>
        <a:prstGeom prst="ellipse">
          <a:avLst/>
        </a:prstGeom>
        <a:solidFill>
          <a:schemeClr val="bg1">
            <a:lumMod val="50000"/>
          </a:schemeClr>
        </a:solidFill>
        <a:ln w="12700" cap="flat" cmpd="sng" algn="ctr">
          <a:solidFill>
            <a:schemeClr val="bg1">
              <a:lumMod val="50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2D0AD791-D0A5-4241-9776-1F0D32FC76AB}">
      <dsp:nvSpPr>
        <dsp:cNvPr id="0" name=""/>
        <dsp:cNvSpPr/>
      </dsp:nvSpPr>
      <dsp:spPr>
        <a:xfrm>
          <a:off x="1652180" y="2193813"/>
          <a:ext cx="1570085" cy="1462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1">
          <a:noAutofit/>
        </a:bodyPr>
        <a:lstStyle/>
        <a:p>
          <a:pPr marL="0" lvl="0" indent="0" algn="l" defTabSz="533400">
            <a:lnSpc>
              <a:spcPct val="90000"/>
            </a:lnSpc>
            <a:spcBef>
              <a:spcPct val="0"/>
            </a:spcBef>
            <a:spcAft>
              <a:spcPct val="35000"/>
            </a:spcAft>
            <a:buNone/>
          </a:pPr>
          <a:r>
            <a:rPr lang="en-US" sz="1200" kern="1200" dirty="0"/>
            <a:t>Parent Committee Meeting (Nov)</a:t>
          </a:r>
        </a:p>
        <a:p>
          <a:pPr marL="57150" lvl="1" indent="-57150" algn="l" defTabSz="400050">
            <a:lnSpc>
              <a:spcPct val="90000"/>
            </a:lnSpc>
            <a:spcBef>
              <a:spcPct val="0"/>
            </a:spcBef>
            <a:spcAft>
              <a:spcPct val="15000"/>
            </a:spcAft>
            <a:buChar char="•"/>
          </a:pPr>
          <a:r>
            <a:rPr lang="en-US" sz="900" kern="1200" dirty="0"/>
            <a:t>AFIT Subcommittee Rpt. Incorporated</a:t>
          </a:r>
        </a:p>
        <a:p>
          <a:pPr marL="57150" lvl="1" indent="-57150" algn="l" defTabSz="400050">
            <a:lnSpc>
              <a:spcPct val="90000"/>
            </a:lnSpc>
            <a:spcBef>
              <a:spcPct val="0"/>
            </a:spcBef>
            <a:spcAft>
              <a:spcPct val="15000"/>
            </a:spcAft>
            <a:buChar char="•"/>
          </a:pPr>
          <a:r>
            <a:rPr lang="en-US" sz="900" kern="1200" dirty="0"/>
            <a:t>AU </a:t>
          </a:r>
          <a:r>
            <a:rPr lang="en-US" sz="900" kern="1200" dirty="0" err="1"/>
            <a:t>BoV</a:t>
          </a:r>
          <a:r>
            <a:rPr lang="en-US" sz="900" kern="1200" dirty="0"/>
            <a:t> provides findings</a:t>
          </a:r>
        </a:p>
        <a:p>
          <a:pPr marL="57150" lvl="1" indent="-57150" algn="l" defTabSz="400050">
            <a:lnSpc>
              <a:spcPct val="90000"/>
            </a:lnSpc>
            <a:spcBef>
              <a:spcPct val="0"/>
            </a:spcBef>
            <a:spcAft>
              <a:spcPct val="15000"/>
            </a:spcAft>
            <a:buChar char="•"/>
          </a:pPr>
          <a:r>
            <a:rPr lang="en-US" sz="900" kern="1200" dirty="0"/>
            <a:t>AU Responds to all Findings</a:t>
          </a:r>
        </a:p>
        <a:p>
          <a:pPr marL="57150" lvl="1" indent="-57150" algn="l" defTabSz="400050">
            <a:lnSpc>
              <a:spcPct val="90000"/>
            </a:lnSpc>
            <a:spcBef>
              <a:spcPct val="0"/>
            </a:spcBef>
            <a:spcAft>
              <a:spcPct val="15000"/>
            </a:spcAft>
            <a:buChar char="•"/>
          </a:pPr>
          <a:r>
            <a:rPr lang="en-US" sz="900" kern="1200"/>
            <a:t>Implements applicable  “AU-Level” findings</a:t>
          </a:r>
          <a:endParaRPr lang="en-US" sz="900" kern="1200" dirty="0"/>
        </a:p>
      </dsp:txBody>
      <dsp:txXfrm>
        <a:off x="1652180" y="2193813"/>
        <a:ext cx="1570085" cy="1462542"/>
      </dsp:txXfrm>
    </dsp:sp>
    <dsp:sp modelId="{F264A502-6A11-4F69-B4AA-55E00FBBC8CE}">
      <dsp:nvSpPr>
        <dsp:cNvPr id="0" name=""/>
        <dsp:cNvSpPr/>
      </dsp:nvSpPr>
      <dsp:spPr>
        <a:xfrm>
          <a:off x="2254405" y="1645360"/>
          <a:ext cx="365635" cy="365635"/>
        </a:xfrm>
        <a:prstGeom prst="ellipse">
          <a:avLst/>
        </a:prstGeom>
        <a:solidFill>
          <a:schemeClr val="bg1">
            <a:lumMod val="50000"/>
          </a:schemeClr>
        </a:solidFill>
        <a:ln w="12700" cap="flat" cmpd="sng" algn="ctr">
          <a:solidFill>
            <a:schemeClr val="bg1">
              <a:lumMod val="50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09ECC744-C7F3-41A5-A360-FD4726BC689B}">
      <dsp:nvSpPr>
        <dsp:cNvPr id="0" name=""/>
        <dsp:cNvSpPr/>
      </dsp:nvSpPr>
      <dsp:spPr>
        <a:xfrm>
          <a:off x="3300770" y="0"/>
          <a:ext cx="1570085" cy="1462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t>CCAF Subcommittee Meeting (Feb)</a:t>
          </a:r>
        </a:p>
      </dsp:txBody>
      <dsp:txXfrm>
        <a:off x="3300770" y="0"/>
        <a:ext cx="1570085" cy="1462542"/>
      </dsp:txXfrm>
    </dsp:sp>
    <dsp:sp modelId="{6B022811-7091-4F77-BE14-CC1AD3F73202}">
      <dsp:nvSpPr>
        <dsp:cNvPr id="0" name=""/>
        <dsp:cNvSpPr/>
      </dsp:nvSpPr>
      <dsp:spPr>
        <a:xfrm>
          <a:off x="3902995" y="1645360"/>
          <a:ext cx="365635" cy="365635"/>
        </a:xfrm>
        <a:prstGeom prst="ellipse">
          <a:avLst/>
        </a:prstGeom>
        <a:solidFill>
          <a:schemeClr val="bg1">
            <a:lumMod val="50000"/>
          </a:schemeClr>
        </a:solidFill>
        <a:ln w="12700" cap="flat" cmpd="sng" algn="ctr">
          <a:solidFill>
            <a:schemeClr val="bg1">
              <a:lumMod val="50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BD179320-11F1-46A7-9948-CF102D57BD0A}">
      <dsp:nvSpPr>
        <dsp:cNvPr id="0" name=""/>
        <dsp:cNvSpPr/>
      </dsp:nvSpPr>
      <dsp:spPr>
        <a:xfrm>
          <a:off x="4949360" y="2193813"/>
          <a:ext cx="1570085" cy="1462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1">
          <a:noAutofit/>
        </a:bodyPr>
        <a:lstStyle/>
        <a:p>
          <a:pPr marL="0" lvl="0" indent="0" algn="l" defTabSz="533400">
            <a:lnSpc>
              <a:spcPct val="90000"/>
            </a:lnSpc>
            <a:spcBef>
              <a:spcPct val="0"/>
            </a:spcBef>
            <a:spcAft>
              <a:spcPct val="35000"/>
            </a:spcAft>
            <a:buNone/>
          </a:pPr>
          <a:r>
            <a:rPr lang="en-US" sz="1200" kern="1200" dirty="0"/>
            <a:t>Parent Committee Meeting (Apr)</a:t>
          </a:r>
        </a:p>
        <a:p>
          <a:pPr marL="57150" lvl="1" indent="-57150" algn="l" defTabSz="400050">
            <a:lnSpc>
              <a:spcPct val="90000"/>
            </a:lnSpc>
            <a:spcBef>
              <a:spcPct val="0"/>
            </a:spcBef>
            <a:spcAft>
              <a:spcPct val="15000"/>
            </a:spcAft>
            <a:buChar char="•"/>
          </a:pPr>
          <a:r>
            <a:rPr lang="en-US" sz="900" kern="1200" dirty="0"/>
            <a:t>CCAF Subcommittee Rpt. Incorporated</a:t>
          </a:r>
        </a:p>
        <a:p>
          <a:pPr marL="57150" lvl="1" indent="-57150" algn="l" defTabSz="400050">
            <a:lnSpc>
              <a:spcPct val="90000"/>
            </a:lnSpc>
            <a:spcBef>
              <a:spcPct val="0"/>
            </a:spcBef>
            <a:spcAft>
              <a:spcPct val="15000"/>
            </a:spcAft>
            <a:buChar char="•"/>
          </a:pPr>
          <a:r>
            <a:rPr lang="en-US" sz="900" kern="1200" dirty="0"/>
            <a:t>AU </a:t>
          </a:r>
          <a:r>
            <a:rPr lang="en-US" sz="900" kern="1200" dirty="0" err="1"/>
            <a:t>BoV</a:t>
          </a:r>
          <a:r>
            <a:rPr lang="en-US" sz="900" kern="1200" dirty="0"/>
            <a:t> provides findings</a:t>
          </a:r>
        </a:p>
        <a:p>
          <a:pPr marL="57150" lvl="1" indent="-57150" algn="l" defTabSz="400050">
            <a:lnSpc>
              <a:spcPct val="90000"/>
            </a:lnSpc>
            <a:spcBef>
              <a:spcPct val="0"/>
            </a:spcBef>
            <a:spcAft>
              <a:spcPct val="15000"/>
            </a:spcAft>
            <a:buChar char="•"/>
          </a:pPr>
          <a:r>
            <a:rPr lang="en-US" sz="900" kern="1200" dirty="0"/>
            <a:t>AU Responds to all Findings</a:t>
          </a:r>
        </a:p>
        <a:p>
          <a:pPr marL="57150" lvl="1" indent="-57150" algn="l" defTabSz="400050">
            <a:lnSpc>
              <a:spcPct val="90000"/>
            </a:lnSpc>
            <a:spcBef>
              <a:spcPct val="0"/>
            </a:spcBef>
            <a:spcAft>
              <a:spcPct val="15000"/>
            </a:spcAft>
            <a:buChar char="•"/>
          </a:pPr>
          <a:r>
            <a:rPr lang="en-US" sz="900" kern="1200" dirty="0"/>
            <a:t>Implements applicable  “AU-Level” findings</a:t>
          </a:r>
        </a:p>
      </dsp:txBody>
      <dsp:txXfrm>
        <a:off x="4949360" y="2193813"/>
        <a:ext cx="1570085" cy="1462542"/>
      </dsp:txXfrm>
    </dsp:sp>
    <dsp:sp modelId="{9C612221-ED5A-4D51-9F3D-096490A337E6}">
      <dsp:nvSpPr>
        <dsp:cNvPr id="0" name=""/>
        <dsp:cNvSpPr/>
      </dsp:nvSpPr>
      <dsp:spPr>
        <a:xfrm>
          <a:off x="5551585" y="1645360"/>
          <a:ext cx="365635" cy="365635"/>
        </a:xfrm>
        <a:prstGeom prst="ellipse">
          <a:avLst/>
        </a:prstGeom>
        <a:solidFill>
          <a:schemeClr val="bg1">
            <a:lumMod val="50000"/>
          </a:schemeClr>
        </a:solidFill>
        <a:ln w="12700" cap="flat" cmpd="sng" algn="ctr">
          <a:solidFill>
            <a:schemeClr val="bg1">
              <a:lumMod val="50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1F2E8138-A9CD-4154-B95D-387008AFA513}">
      <dsp:nvSpPr>
        <dsp:cNvPr id="0" name=""/>
        <dsp:cNvSpPr/>
      </dsp:nvSpPr>
      <dsp:spPr>
        <a:xfrm>
          <a:off x="6597950" y="0"/>
          <a:ext cx="1570085" cy="1462542"/>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t>Report “</a:t>
          </a:r>
          <a:r>
            <a:rPr lang="en-US" sz="1200" kern="1200" dirty="0" err="1"/>
            <a:t>SecAF</a:t>
          </a:r>
          <a:r>
            <a:rPr lang="en-US" sz="1200" kern="1200" dirty="0"/>
            <a:t>-level” items to </a:t>
          </a:r>
          <a:r>
            <a:rPr lang="en-US" sz="1200" kern="1200" dirty="0" err="1"/>
            <a:t>SecAF</a:t>
          </a:r>
          <a:r>
            <a:rPr lang="en-US" sz="1200" kern="1200" dirty="0"/>
            <a:t> via report, VTC, or face-to-face (May – Aug)</a:t>
          </a:r>
        </a:p>
      </dsp:txBody>
      <dsp:txXfrm>
        <a:off x="6597950" y="0"/>
        <a:ext cx="1570085" cy="1462542"/>
      </dsp:txXfrm>
    </dsp:sp>
    <dsp:sp modelId="{0DE56851-ED96-4CB0-9DEB-FD6F901D709B}">
      <dsp:nvSpPr>
        <dsp:cNvPr id="0" name=""/>
        <dsp:cNvSpPr/>
      </dsp:nvSpPr>
      <dsp:spPr>
        <a:xfrm>
          <a:off x="7200175" y="1645360"/>
          <a:ext cx="365635" cy="365635"/>
        </a:xfrm>
        <a:prstGeom prst="ellipse">
          <a:avLst/>
        </a:prstGeom>
        <a:solidFill>
          <a:schemeClr val="bg1">
            <a:lumMod val="50000"/>
          </a:schemeClr>
        </a:solidFill>
        <a:ln w="12700" cap="flat" cmpd="sng" algn="ctr">
          <a:solidFill>
            <a:schemeClr val="bg1">
              <a:lumMod val="50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2E766B-EB2B-4A91-B570-FC74DDB8E275}">
      <dsp:nvSpPr>
        <dsp:cNvPr id="0" name=""/>
        <dsp:cNvSpPr/>
      </dsp:nvSpPr>
      <dsp:spPr>
        <a:xfrm>
          <a:off x="0" y="0"/>
          <a:ext cx="2484064" cy="506460"/>
        </a:xfrm>
        <a:prstGeom prst="homePlate">
          <a:avLst/>
        </a:prstGeom>
        <a:solidFill>
          <a:schemeClr val="accent2">
            <a:lumMod val="75000"/>
          </a:schemeClr>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l" defTabSz="600075">
            <a:lnSpc>
              <a:spcPct val="90000"/>
            </a:lnSpc>
            <a:spcBef>
              <a:spcPct val="0"/>
            </a:spcBef>
            <a:spcAft>
              <a:spcPct val="35000"/>
            </a:spcAft>
            <a:buNone/>
          </a:pPr>
          <a:r>
            <a:rPr lang="en-US" sz="1350" b="1" kern="1200" dirty="0">
              <a:latin typeface="Mongolian Baiti" panose="03000500000000000000" pitchFamily="66" charset="0"/>
              <a:cs typeface="Mongolian Baiti" panose="03000500000000000000" pitchFamily="66" charset="0"/>
            </a:rPr>
            <a:t>Industry-based, Credit-awarding Credentials</a:t>
          </a:r>
        </a:p>
      </dsp:txBody>
      <dsp:txXfrm>
        <a:off x="0" y="0"/>
        <a:ext cx="2357449" cy="5064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16D38-E3BC-4FDD-A353-47506838DD18}">
      <dsp:nvSpPr>
        <dsp:cNvPr id="0" name=""/>
        <dsp:cNvSpPr/>
      </dsp:nvSpPr>
      <dsp:spPr>
        <a:xfrm>
          <a:off x="1068" y="0"/>
          <a:ext cx="1749632" cy="287477"/>
        </a:xfrm>
        <a:prstGeom prst="homePlate">
          <a:avLst/>
        </a:prstGeom>
        <a:solidFill>
          <a:schemeClr val="bg1"/>
        </a:solidFill>
        <a:ln w="25400" cap="flat" cmpd="sng" algn="ctr">
          <a:solidFill>
            <a:srgbClr val="01103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marL="0" lvl="0" indent="0" algn="l" defTabSz="666750">
            <a:lnSpc>
              <a:spcPct val="90000"/>
            </a:lnSpc>
            <a:spcBef>
              <a:spcPct val="0"/>
            </a:spcBef>
            <a:spcAft>
              <a:spcPct val="35000"/>
            </a:spcAft>
            <a:buNone/>
          </a:pPr>
          <a:r>
            <a:rPr lang="en-US" sz="1500" b="1" kern="1200" dirty="0">
              <a:solidFill>
                <a:srgbClr val="01103A"/>
              </a:solidFill>
              <a:latin typeface="Mongolian Baiti" panose="03000500000000000000" pitchFamily="66" charset="0"/>
              <a:cs typeface="Mongolian Baiti" panose="03000500000000000000" pitchFamily="66" charset="0"/>
            </a:rPr>
            <a:t>Accession</a:t>
          </a:r>
        </a:p>
      </dsp:txBody>
      <dsp:txXfrm>
        <a:off x="1068" y="0"/>
        <a:ext cx="1677763" cy="287477"/>
      </dsp:txXfrm>
    </dsp:sp>
    <dsp:sp modelId="{A9D9CBB5-79DB-4A78-8111-3A0228F4736F}">
      <dsp:nvSpPr>
        <dsp:cNvPr id="0" name=""/>
        <dsp:cNvSpPr/>
      </dsp:nvSpPr>
      <dsp:spPr>
        <a:xfrm>
          <a:off x="1400774" y="0"/>
          <a:ext cx="1749632" cy="287477"/>
        </a:xfrm>
        <a:prstGeom prst="chevron">
          <a:avLst/>
        </a:prstGeom>
        <a:solidFill>
          <a:schemeClr val="bg1"/>
        </a:solidFill>
        <a:ln w="25400" cap="flat" cmpd="sng" algn="ctr">
          <a:solidFill>
            <a:srgbClr val="01103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rgbClr val="01103A"/>
              </a:solidFill>
              <a:latin typeface="Mongolian Baiti" panose="03000500000000000000" pitchFamily="66" charset="0"/>
              <a:cs typeface="Mongolian Baiti" panose="03000500000000000000" pitchFamily="66" charset="0"/>
            </a:rPr>
            <a:t>5 years</a:t>
          </a:r>
        </a:p>
      </dsp:txBody>
      <dsp:txXfrm>
        <a:off x="1544513" y="0"/>
        <a:ext cx="1462155" cy="287477"/>
      </dsp:txXfrm>
    </dsp:sp>
    <dsp:sp modelId="{CC3436A3-0132-4929-810A-1731AD49A420}">
      <dsp:nvSpPr>
        <dsp:cNvPr id="0" name=""/>
        <dsp:cNvSpPr/>
      </dsp:nvSpPr>
      <dsp:spPr>
        <a:xfrm>
          <a:off x="2800480" y="0"/>
          <a:ext cx="1749632" cy="287477"/>
        </a:xfrm>
        <a:prstGeom prst="chevron">
          <a:avLst/>
        </a:prstGeom>
        <a:solidFill>
          <a:schemeClr val="bg1"/>
        </a:solidFill>
        <a:ln w="25400" cap="flat" cmpd="sng" algn="ctr">
          <a:solidFill>
            <a:srgbClr val="01103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rgbClr val="01103A"/>
              </a:solidFill>
              <a:latin typeface="Mongolian Baiti" panose="03000500000000000000" pitchFamily="66" charset="0"/>
              <a:cs typeface="Mongolian Baiti" panose="03000500000000000000" pitchFamily="66" charset="0"/>
            </a:rPr>
            <a:t>10 years</a:t>
          </a:r>
        </a:p>
      </dsp:txBody>
      <dsp:txXfrm>
        <a:off x="2944219" y="0"/>
        <a:ext cx="1462155" cy="287477"/>
      </dsp:txXfrm>
    </dsp:sp>
    <dsp:sp modelId="{83218B0C-FC70-4817-95BE-6733B7F1C09A}">
      <dsp:nvSpPr>
        <dsp:cNvPr id="0" name=""/>
        <dsp:cNvSpPr/>
      </dsp:nvSpPr>
      <dsp:spPr>
        <a:xfrm>
          <a:off x="4200186" y="0"/>
          <a:ext cx="1749632" cy="287477"/>
        </a:xfrm>
        <a:prstGeom prst="chevron">
          <a:avLst/>
        </a:prstGeom>
        <a:solidFill>
          <a:schemeClr val="bg1"/>
        </a:solidFill>
        <a:ln w="25400" cap="flat" cmpd="sng" algn="ctr">
          <a:solidFill>
            <a:srgbClr val="01103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rgbClr val="01103A"/>
              </a:solidFill>
              <a:latin typeface="Mongolian Baiti" panose="03000500000000000000" pitchFamily="66" charset="0"/>
              <a:cs typeface="Mongolian Baiti" panose="03000500000000000000" pitchFamily="66" charset="0"/>
            </a:rPr>
            <a:t>15 years</a:t>
          </a:r>
        </a:p>
      </dsp:txBody>
      <dsp:txXfrm>
        <a:off x="4343925" y="0"/>
        <a:ext cx="1462155" cy="287477"/>
      </dsp:txXfrm>
    </dsp:sp>
    <dsp:sp modelId="{D7D47B8B-D9A4-4CA5-9B78-0031F604F75C}">
      <dsp:nvSpPr>
        <dsp:cNvPr id="0" name=""/>
        <dsp:cNvSpPr/>
      </dsp:nvSpPr>
      <dsp:spPr>
        <a:xfrm>
          <a:off x="5599892" y="0"/>
          <a:ext cx="1749632" cy="287477"/>
        </a:xfrm>
        <a:prstGeom prst="chevron">
          <a:avLst/>
        </a:prstGeom>
        <a:solidFill>
          <a:schemeClr val="bg1"/>
        </a:solidFill>
        <a:ln w="25400" cap="flat" cmpd="sng" algn="ctr">
          <a:solidFill>
            <a:srgbClr val="01103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rgbClr val="01103A"/>
              </a:solidFill>
              <a:latin typeface="Mongolian Baiti" panose="03000500000000000000" pitchFamily="66" charset="0"/>
              <a:cs typeface="Mongolian Baiti" panose="03000500000000000000" pitchFamily="66" charset="0"/>
            </a:rPr>
            <a:t>20 years</a:t>
          </a:r>
        </a:p>
      </dsp:txBody>
      <dsp:txXfrm>
        <a:off x="5743631" y="0"/>
        <a:ext cx="1462155" cy="287477"/>
      </dsp:txXfrm>
    </dsp:sp>
    <dsp:sp modelId="{484F0CAD-09CF-45B2-96F4-D032590F8F67}">
      <dsp:nvSpPr>
        <dsp:cNvPr id="0" name=""/>
        <dsp:cNvSpPr/>
      </dsp:nvSpPr>
      <dsp:spPr>
        <a:xfrm>
          <a:off x="6999599" y="0"/>
          <a:ext cx="1749632" cy="287477"/>
        </a:xfrm>
        <a:prstGeom prst="chevron">
          <a:avLst/>
        </a:prstGeom>
        <a:solidFill>
          <a:schemeClr val="bg1"/>
        </a:solidFill>
        <a:ln w="25400" cap="flat" cmpd="sng" algn="ctr">
          <a:solidFill>
            <a:srgbClr val="01103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r" defTabSz="666750">
            <a:lnSpc>
              <a:spcPct val="90000"/>
            </a:lnSpc>
            <a:spcBef>
              <a:spcPct val="0"/>
            </a:spcBef>
            <a:spcAft>
              <a:spcPct val="35000"/>
            </a:spcAft>
            <a:buNone/>
          </a:pPr>
          <a:r>
            <a:rPr lang="en-US" sz="1500" b="1" kern="1200" dirty="0">
              <a:solidFill>
                <a:srgbClr val="01103A"/>
              </a:solidFill>
              <a:latin typeface="Mongolian Baiti" panose="03000500000000000000" pitchFamily="66" charset="0"/>
              <a:cs typeface="Mongolian Baiti" panose="03000500000000000000" pitchFamily="66" charset="0"/>
            </a:rPr>
            <a:t>Retirement</a:t>
          </a:r>
        </a:p>
      </dsp:txBody>
      <dsp:txXfrm>
        <a:off x="7143338" y="0"/>
        <a:ext cx="1462155" cy="2874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2E766B-EB2B-4A91-B570-FC74DDB8E275}">
      <dsp:nvSpPr>
        <dsp:cNvPr id="0" name=""/>
        <dsp:cNvSpPr/>
      </dsp:nvSpPr>
      <dsp:spPr>
        <a:xfrm>
          <a:off x="0" y="0"/>
          <a:ext cx="2484064" cy="420730"/>
        </a:xfrm>
        <a:prstGeom prst="homePlate">
          <a:avLst/>
        </a:prstGeom>
        <a:solidFill>
          <a:srgbClr val="006666"/>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342" tIns="34671" rIns="17336" bIns="34671"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Mongolian Baiti" panose="03000500000000000000" pitchFamily="66" charset="0"/>
              <a:cs typeface="Mongolian Baiti" panose="03000500000000000000" pitchFamily="66" charset="0"/>
            </a:rPr>
            <a:t>General Education Mobile (GEM)</a:t>
          </a:r>
        </a:p>
      </dsp:txBody>
      <dsp:txXfrm>
        <a:off x="0" y="0"/>
        <a:ext cx="2378882" cy="4207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2E766B-EB2B-4A91-B570-FC74DDB8E275}">
      <dsp:nvSpPr>
        <dsp:cNvPr id="0" name=""/>
        <dsp:cNvSpPr/>
      </dsp:nvSpPr>
      <dsp:spPr>
        <a:xfrm>
          <a:off x="86045" y="0"/>
          <a:ext cx="2672468" cy="525434"/>
        </a:xfrm>
        <a:prstGeom prst="homePlate">
          <a:avLst/>
        </a:prstGeom>
        <a:solidFill>
          <a:srgbClr val="96C4DB"/>
        </a:solidFill>
        <a:ln w="25400" cap="flat" cmpd="sng" algn="ctr">
          <a:solidFill>
            <a:srgbClr val="FFD41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273699"/>
              </a:solidFill>
              <a:latin typeface="Mongolian Baiti" panose="03000500000000000000" pitchFamily="66" charset="0"/>
              <a:cs typeface="Mongolian Baiti" panose="03000500000000000000" pitchFamily="66" charset="0"/>
            </a:rPr>
            <a:t>Air University – Associate to Baccalaureate Cooperative  (AU-ABC)</a:t>
          </a:r>
        </a:p>
      </dsp:txBody>
      <dsp:txXfrm>
        <a:off x="86045" y="0"/>
        <a:ext cx="2541110" cy="5254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2E766B-EB2B-4A91-B570-FC74DDB8E275}">
      <dsp:nvSpPr>
        <dsp:cNvPr id="0" name=""/>
        <dsp:cNvSpPr/>
      </dsp:nvSpPr>
      <dsp:spPr>
        <a:xfrm>
          <a:off x="0" y="301284"/>
          <a:ext cx="6963342" cy="400865"/>
        </a:xfrm>
        <a:prstGeom prst="homePlate">
          <a:avLst/>
        </a:prstGeom>
        <a:solidFill>
          <a:schemeClr val="accent1">
            <a:hueOff val="0"/>
            <a:satOff val="0"/>
            <a:lumOff val="0"/>
            <a:alphaOff val="0"/>
          </a:schemeClr>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Mongolian Baiti" panose="03000500000000000000" pitchFamily="66" charset="0"/>
              <a:cs typeface="Mongolian Baiti" panose="03000500000000000000" pitchFamily="66" charset="0"/>
            </a:rPr>
            <a:t>Air Force Credentialing Opportunities On-Line (AFCOOL)</a:t>
          </a:r>
        </a:p>
      </dsp:txBody>
      <dsp:txXfrm>
        <a:off x="0" y="301284"/>
        <a:ext cx="6863126" cy="40086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0.65812</cdr:x>
      <cdr:y>0</cdr:y>
    </cdr:from>
    <cdr:to>
      <cdr:x>1</cdr:x>
      <cdr:y>0.15232</cdr:y>
    </cdr:to>
    <cdr:sp macro="" textlink="">
      <cdr:nvSpPr>
        <cdr:cNvPr id="2" name="TextBox 1">
          <a:extLst xmlns:a="http://schemas.openxmlformats.org/drawingml/2006/main">
            <a:ext uri="{FF2B5EF4-FFF2-40B4-BE49-F238E27FC236}">
              <a16:creationId xmlns:a16="http://schemas.microsoft.com/office/drawing/2014/main" id="{8C503EB0-54F8-4D9C-BB8D-7A4E08BFBBBB}"/>
            </a:ext>
          </a:extLst>
        </cdr:cNvPr>
        <cdr:cNvSpPr txBox="1"/>
      </cdr:nvSpPr>
      <cdr:spPr>
        <a:xfrm xmlns:a="http://schemas.openxmlformats.org/drawingml/2006/main">
          <a:off x="3520442" y="-1987159"/>
          <a:ext cx="1828798" cy="5339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latin typeface="Mongolian Baiti" panose="03000500000000000000" pitchFamily="66" charset="0"/>
              <a:cs typeface="Mongolian Baiti" panose="03000500000000000000" pitchFamily="66" charset="0"/>
            </a:rPr>
            <a:t>Total Faculty: 6488</a:t>
          </a:r>
        </a:p>
        <a:p xmlns:a="http://schemas.openxmlformats.org/drawingml/2006/main">
          <a:r>
            <a:rPr lang="en-US" dirty="0">
              <a:latin typeface="Mongolian Baiti" panose="03000500000000000000" pitchFamily="66" charset="0"/>
              <a:cs typeface="Mongolian Baiti" panose="03000500000000000000" pitchFamily="66" charset="0"/>
            </a:rPr>
            <a:t>Total Pursuing Degree: 693</a:t>
          </a:r>
          <a:endParaRPr lang="en-US" sz="1100" dirty="0">
            <a:latin typeface="Mongolian Baiti" panose="03000500000000000000" pitchFamily="66" charset="0"/>
            <a:cs typeface="Mongolian Baiti" panose="03000500000000000000" pitchFamily="66"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475" cy="481045"/>
          </a:xfrm>
          <a:prstGeom prst="rect">
            <a:avLst/>
          </a:prstGeom>
        </p:spPr>
        <p:txBody>
          <a:bodyPr vert="horz" lIns="95048" tIns="47524" rIns="95048" bIns="47524" rtlCol="0"/>
          <a:lstStyle>
            <a:lvl1pPr algn="l">
              <a:defRPr sz="1200"/>
            </a:lvl1pPr>
          </a:lstStyle>
          <a:p>
            <a:endParaRPr lang="en-US" dirty="0"/>
          </a:p>
        </p:txBody>
      </p:sp>
      <p:sp>
        <p:nvSpPr>
          <p:cNvPr id="3" name="Date Placeholder 2"/>
          <p:cNvSpPr>
            <a:spLocks noGrp="1"/>
          </p:cNvSpPr>
          <p:nvPr>
            <p:ph type="dt" sz="quarter" idx="1"/>
          </p:nvPr>
        </p:nvSpPr>
        <p:spPr>
          <a:xfrm>
            <a:off x="4143066" y="0"/>
            <a:ext cx="3170475" cy="481045"/>
          </a:xfrm>
          <a:prstGeom prst="rect">
            <a:avLst/>
          </a:prstGeom>
        </p:spPr>
        <p:txBody>
          <a:bodyPr vert="horz" lIns="95048" tIns="47524" rIns="95048" bIns="47524" rtlCol="0"/>
          <a:lstStyle>
            <a:lvl1pPr algn="r">
              <a:defRPr sz="1200"/>
            </a:lvl1pPr>
          </a:lstStyle>
          <a:p>
            <a:fld id="{88D0B3D4-BBC0-4CCD-8F1D-B0BBC9392625}" type="datetimeFigureOut">
              <a:rPr lang="en-US" smtClean="0"/>
              <a:t>2/14/2023</a:t>
            </a:fld>
            <a:endParaRPr lang="en-US" dirty="0"/>
          </a:p>
        </p:txBody>
      </p:sp>
      <p:sp>
        <p:nvSpPr>
          <p:cNvPr id="4" name="Footer Placeholder 3"/>
          <p:cNvSpPr>
            <a:spLocks noGrp="1"/>
          </p:cNvSpPr>
          <p:nvPr>
            <p:ph type="ftr" sz="quarter" idx="2"/>
          </p:nvPr>
        </p:nvSpPr>
        <p:spPr>
          <a:xfrm>
            <a:off x="0" y="9120158"/>
            <a:ext cx="3170475" cy="481044"/>
          </a:xfrm>
          <a:prstGeom prst="rect">
            <a:avLst/>
          </a:prstGeom>
        </p:spPr>
        <p:txBody>
          <a:bodyPr vert="horz" lIns="95048" tIns="47524" rIns="95048" bIns="4752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066" y="9120158"/>
            <a:ext cx="3170475" cy="481044"/>
          </a:xfrm>
          <a:prstGeom prst="rect">
            <a:avLst/>
          </a:prstGeom>
        </p:spPr>
        <p:txBody>
          <a:bodyPr vert="horz" lIns="95048" tIns="47524" rIns="95048" bIns="47524" rtlCol="0" anchor="b"/>
          <a:lstStyle>
            <a:lvl1pPr algn="r">
              <a:defRPr sz="1200"/>
            </a:lvl1pPr>
          </a:lstStyle>
          <a:p>
            <a:fld id="{B8981EFD-54F0-4AA0-B470-1D55102655EA}" type="slidenum">
              <a:rPr lang="en-US" smtClean="0"/>
              <a:t>‹#›</a:t>
            </a:fld>
            <a:endParaRPr lang="en-US" dirty="0"/>
          </a:p>
        </p:txBody>
      </p:sp>
    </p:spTree>
    <p:extLst>
      <p:ext uri="{BB962C8B-B14F-4D97-AF65-F5344CB8AC3E}">
        <p14:creationId xmlns:p14="http://schemas.microsoft.com/office/powerpoint/2010/main" val="152046072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169920" cy="480060"/>
          </a:xfrm>
          <a:prstGeom prst="rect">
            <a:avLst/>
          </a:prstGeom>
        </p:spPr>
        <p:txBody>
          <a:bodyPr vert="horz" lIns="96854" tIns="48427" rIns="96854" bIns="48427" rtlCol="0"/>
          <a:lstStyle>
            <a:lvl1pPr algn="l">
              <a:defRPr sz="1200"/>
            </a:lvl1pPr>
          </a:lstStyle>
          <a:p>
            <a:endParaRPr lang="en-US" dirty="0"/>
          </a:p>
        </p:txBody>
      </p:sp>
      <p:sp>
        <p:nvSpPr>
          <p:cNvPr id="3" name="Date Placeholder 2"/>
          <p:cNvSpPr>
            <a:spLocks noGrp="1"/>
          </p:cNvSpPr>
          <p:nvPr>
            <p:ph type="dt" idx="1"/>
          </p:nvPr>
        </p:nvSpPr>
        <p:spPr>
          <a:xfrm>
            <a:off x="4143590" y="3"/>
            <a:ext cx="3169920" cy="480060"/>
          </a:xfrm>
          <a:prstGeom prst="rect">
            <a:avLst/>
          </a:prstGeom>
        </p:spPr>
        <p:txBody>
          <a:bodyPr vert="horz" lIns="96854" tIns="48427" rIns="96854" bIns="48427" rtlCol="0"/>
          <a:lstStyle>
            <a:lvl1pPr algn="r">
              <a:defRPr sz="1200"/>
            </a:lvl1pPr>
          </a:lstStyle>
          <a:p>
            <a:fld id="{B388A728-F190-469D-957D-28D56F38B59A}" type="datetimeFigureOut">
              <a:rPr lang="en-US" smtClean="0"/>
              <a:t>2/14/2023</a:t>
            </a:fld>
            <a:endParaRPr lang="en-US" dirty="0"/>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854" tIns="48427" rIns="96854" bIns="48427"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854" tIns="48427" rIns="96854" bIns="484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854" tIns="48427" rIns="96854" bIns="484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90" y="9119474"/>
            <a:ext cx="3169920" cy="480060"/>
          </a:xfrm>
          <a:prstGeom prst="rect">
            <a:avLst/>
          </a:prstGeom>
        </p:spPr>
        <p:txBody>
          <a:bodyPr vert="horz" lIns="96854" tIns="48427" rIns="96854" bIns="48427" rtlCol="0" anchor="b"/>
          <a:lstStyle>
            <a:lvl1pPr algn="r">
              <a:defRPr sz="1200"/>
            </a:lvl1pPr>
          </a:lstStyle>
          <a:p>
            <a:fld id="{C1745CC5-7792-4BE5-89E1-F06B941AEC52}" type="slidenum">
              <a:rPr lang="en-US" smtClean="0"/>
              <a:t>‹#›</a:t>
            </a:fld>
            <a:endParaRPr lang="en-US" dirty="0"/>
          </a:p>
        </p:txBody>
      </p:sp>
    </p:spTree>
    <p:extLst>
      <p:ext uri="{BB962C8B-B14F-4D97-AF65-F5344CB8AC3E}">
        <p14:creationId xmlns:p14="http://schemas.microsoft.com/office/powerpoint/2010/main" val="197692885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2.ed.gov/admins/finaid/accred/index.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13016">
              <a:spcBef>
                <a:spcPts val="312"/>
              </a:spcBef>
              <a:spcAft>
                <a:spcPts val="312"/>
              </a:spcAft>
            </a:pPr>
            <a:r>
              <a:rPr lang="en-US" dirty="0">
                <a:latin typeface="Mongolian Baiti" panose="03000500000000000000" pitchFamily="66" charset="0"/>
                <a:cs typeface="Mongolian Baiti" panose="03000500000000000000" pitchFamily="66" charset="0"/>
              </a:rPr>
              <a:t>Good morning / afternoon and welcome to the Community College of the Air Force or CCAF. </a:t>
            </a:r>
          </a:p>
          <a:p>
            <a:pPr defTabSz="713016">
              <a:spcBef>
                <a:spcPts val="312"/>
              </a:spcBef>
              <a:spcAft>
                <a:spcPts val="312"/>
              </a:spcAft>
            </a:pPr>
            <a:r>
              <a:rPr lang="en-US" dirty="0">
                <a:latin typeface="Mongolian Baiti" panose="03000500000000000000" pitchFamily="66" charset="0"/>
                <a:cs typeface="Mongolian Baiti" panose="03000500000000000000" pitchFamily="66" charset="0"/>
              </a:rPr>
              <a:t>I am (rank/name), currently serving as _______________ here at the Community College of the Air Force; I will be your briefer for today. </a:t>
            </a:r>
          </a:p>
          <a:p>
            <a:pPr defTabSz="713016">
              <a:spcBef>
                <a:spcPts val="312"/>
              </a:spcBef>
              <a:spcAft>
                <a:spcPts val="312"/>
              </a:spcAft>
            </a:pPr>
            <a:endParaRPr lang="en-US" dirty="0">
              <a:latin typeface="Mongolian Baiti" panose="03000500000000000000" pitchFamily="66" charset="0"/>
              <a:cs typeface="Mongolian Baiti" panose="03000500000000000000" pitchFamily="66" charset="0"/>
            </a:endParaRPr>
          </a:p>
          <a:p>
            <a:pPr defTabSz="713016">
              <a:spcBef>
                <a:spcPts val="312"/>
              </a:spcBef>
              <a:spcAft>
                <a:spcPts val="312"/>
              </a:spcAft>
            </a:pPr>
            <a:r>
              <a:rPr lang="en-US" dirty="0">
                <a:latin typeface="Mongolian Baiti" panose="03000500000000000000" pitchFamily="66" charset="0"/>
                <a:cs typeface="Mongolian Baiti" panose="03000500000000000000" pitchFamily="66" charset="0"/>
              </a:rPr>
              <a:t>Before I get started (take care of any administrative business, planned breaks, introductions, and the like).</a:t>
            </a:r>
          </a:p>
          <a:p>
            <a:pPr algn="ctr" defTabSz="713016">
              <a:spcBef>
                <a:spcPts val="312"/>
              </a:spcBef>
              <a:spcAft>
                <a:spcPts val="312"/>
              </a:spcAft>
            </a:pPr>
            <a:endParaRPr lang="en-US" i="1" dirty="0">
              <a:solidFill>
                <a:schemeClr val="accent1">
                  <a:lumMod val="75000"/>
                </a:schemeClr>
              </a:solidFill>
              <a:latin typeface="Mongolian Baiti" panose="03000500000000000000" pitchFamily="66" charset="0"/>
              <a:cs typeface="Mongolian Baiti" panose="03000500000000000000" pitchFamily="66" charset="0"/>
            </a:endParaRPr>
          </a:p>
        </p:txBody>
      </p:sp>
      <p:sp>
        <p:nvSpPr>
          <p:cNvPr id="4" name="Slide Number Placeholder 3"/>
          <p:cNvSpPr>
            <a:spLocks noGrp="1"/>
          </p:cNvSpPr>
          <p:nvPr>
            <p:ph type="sldNum" sz="quarter" idx="10"/>
          </p:nvPr>
        </p:nvSpPr>
        <p:spPr/>
        <p:txBody>
          <a:bodyPr/>
          <a:lstStyle/>
          <a:p>
            <a:pPr defTabSz="950689">
              <a:defRPr/>
            </a:pPr>
            <a:fld id="{2B5EA6F6-FC9D-48B6-8622-C54C7BBDBE84}" type="slidenum">
              <a:rPr lang="en-US">
                <a:solidFill>
                  <a:prstClr val="black"/>
                </a:solidFill>
                <a:latin typeface="Calibri"/>
              </a:rPr>
              <a:pPr defTabSz="950689">
                <a:defRPr/>
              </a:pPr>
              <a:t>1</a:t>
            </a:fld>
            <a:endParaRPr lang="en-US" dirty="0">
              <a:solidFill>
                <a:prstClr val="black"/>
              </a:solidFill>
              <a:latin typeface="Calibri"/>
            </a:endParaRPr>
          </a:p>
        </p:txBody>
      </p:sp>
    </p:spTree>
    <p:extLst>
      <p:ext uri="{BB962C8B-B14F-4D97-AF65-F5344CB8AC3E}">
        <p14:creationId xmlns:p14="http://schemas.microsoft.com/office/powerpoint/2010/main" val="892604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0200"/>
            <a:r>
              <a:rPr lang="en-US" dirty="0"/>
              <a:t>Faculty Selection</a:t>
            </a:r>
          </a:p>
          <a:p>
            <a:pPr marL="382505" indent="-222307">
              <a:buFont typeface="Arial" panose="020B0604020202020204" pitchFamily="34" charset="0"/>
              <a:buChar char="•"/>
            </a:pPr>
            <a:r>
              <a:rPr lang="en-US" dirty="0"/>
              <a:t>Each institution determines policy/procedure</a:t>
            </a:r>
          </a:p>
          <a:p>
            <a:pPr marL="382505" indent="-222307">
              <a:buFont typeface="Arial" panose="020B0604020202020204" pitchFamily="34" charset="0"/>
              <a:buChar char="•"/>
            </a:pPr>
            <a:r>
              <a:rPr lang="en-US" dirty="0"/>
              <a:t>Candidates from active-duty Air Force; Guard/Reserve components; sister services; international services; civilians</a:t>
            </a:r>
          </a:p>
          <a:p>
            <a:pPr marL="382505" indent="-222307">
              <a:buFont typeface="Arial" panose="020B0604020202020204" pitchFamily="34" charset="0"/>
              <a:buChar char="•"/>
            </a:pPr>
            <a:r>
              <a:rPr lang="en-US" dirty="0"/>
              <a:t>Requirements:  1) AAS in Air Force Specialty Code; 2) 5 level “Journeyman” status; 3) 3-4 years of work experience  </a:t>
            </a:r>
          </a:p>
          <a:p>
            <a:pPr marL="738196" lvl="1" indent="-222307">
              <a:buFont typeface="Arial" panose="020B0604020202020204" pitchFamily="34" charset="0"/>
              <a:buChar char="•"/>
            </a:pPr>
            <a:r>
              <a:rPr lang="en-US" dirty="0"/>
              <a:t>Degree may be excepted at time of assignment; candidates allowed one year to complete</a:t>
            </a:r>
          </a:p>
          <a:p>
            <a:pPr marL="738196" lvl="1" indent="-222307">
              <a:buFont typeface="Arial" panose="020B0604020202020204" pitchFamily="34" charset="0"/>
              <a:buChar char="•"/>
            </a:pPr>
            <a:endParaRPr lang="en-US" dirty="0"/>
          </a:p>
          <a:p>
            <a:pPr marL="160200"/>
            <a:r>
              <a:rPr lang="en-US" dirty="0"/>
              <a:t>Policies, Procedures and Guidelines (PPG):  Instructor Onboarding</a:t>
            </a:r>
          </a:p>
          <a:p>
            <a:pPr marL="382505" indent="-222307">
              <a:buFont typeface="Arial" panose="020B0604020202020204" pitchFamily="34" charset="0"/>
              <a:buChar char="•"/>
            </a:pPr>
            <a:r>
              <a:rPr lang="en-US" dirty="0"/>
              <a:t>Instructor Methodology (3 SH)</a:t>
            </a:r>
          </a:p>
          <a:p>
            <a:pPr marL="382505" indent="-222307">
              <a:buFont typeface="Arial" panose="020B0604020202020204" pitchFamily="34" charset="0"/>
              <a:buChar char="•"/>
            </a:pPr>
            <a:r>
              <a:rPr lang="en-US" dirty="0"/>
              <a:t>Instructor Internship (180 hours) </a:t>
            </a:r>
          </a:p>
          <a:p>
            <a:pPr marL="738196" lvl="1" indent="-222307">
              <a:buFont typeface="Arial" panose="020B0604020202020204" pitchFamily="34" charset="0"/>
              <a:buChar char="•"/>
            </a:pPr>
            <a:r>
              <a:rPr lang="en-US" dirty="0"/>
              <a:t>120 hours podium instruction </a:t>
            </a:r>
          </a:p>
          <a:p>
            <a:pPr marL="738196" lvl="1" indent="-222307">
              <a:buFont typeface="Arial" panose="020B0604020202020204" pitchFamily="34" charset="0"/>
              <a:buChar char="•"/>
            </a:pPr>
            <a:r>
              <a:rPr lang="en-US" dirty="0"/>
              <a:t>30 hours curriculum development </a:t>
            </a:r>
          </a:p>
          <a:p>
            <a:pPr marL="738196" lvl="1" indent="-222307">
              <a:buFont typeface="Arial" panose="020B0604020202020204" pitchFamily="34" charset="0"/>
              <a:buChar char="•"/>
            </a:pPr>
            <a:r>
              <a:rPr lang="en-US" dirty="0"/>
              <a:t>30 hours teaching qualification (administer tests, counsel students, evaluations, subject matter testing)</a:t>
            </a:r>
          </a:p>
          <a:p>
            <a:pPr marL="738196" lvl="1" indent="-222307">
              <a:buFont typeface="Arial" panose="020B0604020202020204" pitchFamily="34" charset="0"/>
              <a:buChar char="•"/>
            </a:pPr>
            <a:r>
              <a:rPr lang="en-US" dirty="0"/>
              <a:t>3 evaluations performed by qualified faculty</a:t>
            </a:r>
          </a:p>
          <a:p>
            <a:pPr marL="738196" lvl="1" indent="-222307">
              <a:buFont typeface="Arial" panose="020B0604020202020204" pitchFamily="34" charset="0"/>
              <a:buChar char="•"/>
            </a:pPr>
            <a:r>
              <a:rPr lang="en-US" dirty="0"/>
              <a:t>Subject Matter Testing on every course. </a:t>
            </a:r>
          </a:p>
          <a:p>
            <a:pPr marL="382505" indent="-222307">
              <a:buFont typeface="Arial" panose="020B0604020202020204" pitchFamily="34" charset="0"/>
              <a:buChar char="•"/>
            </a:pPr>
            <a:r>
              <a:rPr lang="en-US" dirty="0"/>
              <a:t>Annual requirements:  evaluations, professional development, subject matter testing</a:t>
            </a:r>
          </a:p>
          <a:p>
            <a:pPr algn="ctr" defTabSz="724853">
              <a:spcBef>
                <a:spcPts val="317"/>
              </a:spcBef>
              <a:spcAft>
                <a:spcPts val="317"/>
              </a:spcAft>
            </a:pPr>
            <a:endParaRPr lang="en-US" dirty="0"/>
          </a:p>
        </p:txBody>
      </p:sp>
      <p:sp>
        <p:nvSpPr>
          <p:cNvPr id="4" name="Slide Number Placeholder 3"/>
          <p:cNvSpPr>
            <a:spLocks noGrp="1"/>
          </p:cNvSpPr>
          <p:nvPr>
            <p:ph type="sldNum" sz="quarter" idx="10"/>
          </p:nvPr>
        </p:nvSpPr>
        <p:spPr/>
        <p:txBody>
          <a:bodyPr/>
          <a:lstStyle/>
          <a:p>
            <a:pPr defTabSz="966470">
              <a:defRPr/>
            </a:pPr>
            <a:fld id="{2B5EA6F6-FC9D-48B6-8622-C54C7BBDBE84}" type="slidenum">
              <a:rPr lang="en-US">
                <a:solidFill>
                  <a:prstClr val="black"/>
                </a:solidFill>
                <a:latin typeface="Calibri"/>
              </a:rPr>
              <a:pPr defTabSz="966470">
                <a:defRPr/>
              </a:pPr>
              <a:t>13</a:t>
            </a:fld>
            <a:endParaRPr lang="en-US" dirty="0">
              <a:solidFill>
                <a:prstClr val="black"/>
              </a:solidFill>
              <a:latin typeface="Calibri"/>
            </a:endParaRPr>
          </a:p>
        </p:txBody>
      </p:sp>
    </p:spTree>
    <p:extLst>
      <p:ext uri="{BB962C8B-B14F-4D97-AF65-F5344CB8AC3E}">
        <p14:creationId xmlns:p14="http://schemas.microsoft.com/office/powerpoint/2010/main" val="2426365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0200"/>
            <a:r>
              <a:rPr lang="en-US" dirty="0"/>
              <a:t>Faculty Selection</a:t>
            </a:r>
          </a:p>
          <a:p>
            <a:pPr marL="382505" indent="-222307">
              <a:buFont typeface="Arial" panose="020B0604020202020204" pitchFamily="34" charset="0"/>
              <a:buChar char="•"/>
            </a:pPr>
            <a:r>
              <a:rPr lang="en-US" dirty="0"/>
              <a:t>Each institution determines policy/procedure</a:t>
            </a:r>
          </a:p>
          <a:p>
            <a:pPr marL="382505" indent="-222307">
              <a:buFont typeface="Arial" panose="020B0604020202020204" pitchFamily="34" charset="0"/>
              <a:buChar char="•"/>
            </a:pPr>
            <a:r>
              <a:rPr lang="en-US" dirty="0"/>
              <a:t>Candidates from active-duty Air Force; Guard/Reserve components; sister services; international services; civilians</a:t>
            </a:r>
          </a:p>
          <a:p>
            <a:pPr marL="382505" indent="-222307">
              <a:buFont typeface="Arial" panose="020B0604020202020204" pitchFamily="34" charset="0"/>
              <a:buChar char="•"/>
            </a:pPr>
            <a:r>
              <a:rPr lang="en-US" dirty="0"/>
              <a:t>Requirements:  1) AAS in Air Force Specialty Code; 2) 5 level “Journeyman” status; 3) 3-4 years of work experience  </a:t>
            </a:r>
          </a:p>
          <a:p>
            <a:pPr marL="738196" lvl="1" indent="-222307">
              <a:buFont typeface="Arial" panose="020B0604020202020204" pitchFamily="34" charset="0"/>
              <a:buChar char="•"/>
            </a:pPr>
            <a:r>
              <a:rPr lang="en-US" dirty="0"/>
              <a:t>Degree may be excepted at time of assignment; candidates allowed one year to complete</a:t>
            </a:r>
          </a:p>
          <a:p>
            <a:pPr marL="738196" lvl="1" indent="-222307">
              <a:buFont typeface="Arial" panose="020B0604020202020204" pitchFamily="34" charset="0"/>
              <a:buChar char="•"/>
            </a:pPr>
            <a:endParaRPr lang="en-US" dirty="0"/>
          </a:p>
          <a:p>
            <a:pPr marL="160200"/>
            <a:r>
              <a:rPr lang="en-US" dirty="0"/>
              <a:t>Policies, Procedures and Guidelines (PPG):  Instructor Onboarding</a:t>
            </a:r>
          </a:p>
          <a:p>
            <a:pPr marL="382505" indent="-222307">
              <a:buFont typeface="Arial" panose="020B0604020202020204" pitchFamily="34" charset="0"/>
              <a:buChar char="•"/>
            </a:pPr>
            <a:r>
              <a:rPr lang="en-US" dirty="0"/>
              <a:t>Instructor Methodology (3 SH)</a:t>
            </a:r>
          </a:p>
          <a:p>
            <a:pPr marL="382505" indent="-222307">
              <a:buFont typeface="Arial" panose="020B0604020202020204" pitchFamily="34" charset="0"/>
              <a:buChar char="•"/>
            </a:pPr>
            <a:r>
              <a:rPr lang="en-US" dirty="0"/>
              <a:t>Instructor Internship (180 hours) </a:t>
            </a:r>
          </a:p>
          <a:p>
            <a:pPr marL="738196" lvl="1" indent="-222307">
              <a:buFont typeface="Arial" panose="020B0604020202020204" pitchFamily="34" charset="0"/>
              <a:buChar char="•"/>
            </a:pPr>
            <a:r>
              <a:rPr lang="en-US" dirty="0"/>
              <a:t>120 hours podium instruction </a:t>
            </a:r>
          </a:p>
          <a:p>
            <a:pPr marL="738196" lvl="1" indent="-222307">
              <a:buFont typeface="Arial" panose="020B0604020202020204" pitchFamily="34" charset="0"/>
              <a:buChar char="•"/>
            </a:pPr>
            <a:r>
              <a:rPr lang="en-US" dirty="0"/>
              <a:t>30 hours curriculum development </a:t>
            </a:r>
          </a:p>
          <a:p>
            <a:pPr marL="738196" lvl="1" indent="-222307">
              <a:buFont typeface="Arial" panose="020B0604020202020204" pitchFamily="34" charset="0"/>
              <a:buChar char="•"/>
            </a:pPr>
            <a:r>
              <a:rPr lang="en-US" dirty="0"/>
              <a:t>30 hours teaching qualification (administer tests, counsel students, evaluations, subject matter testing)</a:t>
            </a:r>
          </a:p>
          <a:p>
            <a:pPr marL="738196" lvl="1" indent="-222307">
              <a:buFont typeface="Arial" panose="020B0604020202020204" pitchFamily="34" charset="0"/>
              <a:buChar char="•"/>
            </a:pPr>
            <a:r>
              <a:rPr lang="en-US" dirty="0"/>
              <a:t>3 evaluations performed by qualified faculty</a:t>
            </a:r>
          </a:p>
          <a:p>
            <a:pPr marL="738196" lvl="1" indent="-222307">
              <a:buFont typeface="Arial" panose="020B0604020202020204" pitchFamily="34" charset="0"/>
              <a:buChar char="•"/>
            </a:pPr>
            <a:r>
              <a:rPr lang="en-US" dirty="0"/>
              <a:t>Subject Matter Testing on every course. </a:t>
            </a:r>
          </a:p>
          <a:p>
            <a:pPr marL="382505" indent="-222307">
              <a:buFont typeface="Arial" panose="020B0604020202020204" pitchFamily="34" charset="0"/>
              <a:buChar char="•"/>
            </a:pPr>
            <a:r>
              <a:rPr lang="en-US" dirty="0"/>
              <a:t>Annual requirements:  evaluations, professional development, subject matter testing</a:t>
            </a:r>
          </a:p>
          <a:p>
            <a:pPr algn="ctr" defTabSz="724853">
              <a:spcBef>
                <a:spcPts val="317"/>
              </a:spcBef>
              <a:spcAft>
                <a:spcPts val="317"/>
              </a:spcAft>
            </a:pPr>
            <a:endParaRPr lang="en-US" dirty="0"/>
          </a:p>
        </p:txBody>
      </p:sp>
      <p:sp>
        <p:nvSpPr>
          <p:cNvPr id="4" name="Slide Number Placeholder 3"/>
          <p:cNvSpPr>
            <a:spLocks noGrp="1"/>
          </p:cNvSpPr>
          <p:nvPr>
            <p:ph type="sldNum" sz="quarter" idx="10"/>
          </p:nvPr>
        </p:nvSpPr>
        <p:spPr/>
        <p:txBody>
          <a:bodyPr/>
          <a:lstStyle/>
          <a:p>
            <a:pPr defTabSz="966470">
              <a:defRPr/>
            </a:pPr>
            <a:fld id="{2B5EA6F6-FC9D-48B6-8622-C54C7BBDBE84}" type="slidenum">
              <a:rPr lang="en-US">
                <a:solidFill>
                  <a:prstClr val="black"/>
                </a:solidFill>
                <a:latin typeface="Calibri"/>
              </a:rPr>
              <a:pPr defTabSz="966470">
                <a:defRPr/>
              </a:pPr>
              <a:t>14</a:t>
            </a:fld>
            <a:endParaRPr lang="en-US" dirty="0">
              <a:solidFill>
                <a:prstClr val="black"/>
              </a:solidFill>
              <a:latin typeface="Calibri"/>
            </a:endParaRPr>
          </a:p>
        </p:txBody>
      </p:sp>
    </p:spTree>
    <p:extLst>
      <p:ext uri="{BB962C8B-B14F-4D97-AF65-F5344CB8AC3E}">
        <p14:creationId xmlns:p14="http://schemas.microsoft.com/office/powerpoint/2010/main" val="3886088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724853">
              <a:spcBef>
                <a:spcPts val="317"/>
              </a:spcBef>
              <a:spcAft>
                <a:spcPts val="317"/>
              </a:spcAft>
            </a:pPr>
            <a:endParaRPr lang="en-US" i="1" dirty="0">
              <a:solidFill>
                <a:schemeClr val="accent1">
                  <a:lumMod val="75000"/>
                </a:schemeClr>
              </a:solidFill>
              <a:latin typeface="Mongolian Baiti" panose="03000500000000000000" pitchFamily="66" charset="0"/>
              <a:cs typeface="Mongolian Baiti" panose="03000500000000000000" pitchFamily="66" charset="0"/>
            </a:endParaRPr>
          </a:p>
        </p:txBody>
      </p:sp>
      <p:sp>
        <p:nvSpPr>
          <p:cNvPr id="4" name="Slide Number Placeholder 3"/>
          <p:cNvSpPr>
            <a:spLocks noGrp="1"/>
          </p:cNvSpPr>
          <p:nvPr>
            <p:ph type="sldNum" sz="quarter" idx="10"/>
          </p:nvPr>
        </p:nvSpPr>
        <p:spPr/>
        <p:txBody>
          <a:bodyPr/>
          <a:lstStyle/>
          <a:p>
            <a:pPr defTabSz="966470">
              <a:defRPr/>
            </a:pPr>
            <a:fld id="{2B5EA6F6-FC9D-48B6-8622-C54C7BBDBE84}" type="slidenum">
              <a:rPr lang="en-US">
                <a:solidFill>
                  <a:prstClr val="black"/>
                </a:solidFill>
                <a:latin typeface="Calibri"/>
              </a:rPr>
              <a:pPr defTabSz="966470">
                <a:defRPr/>
              </a:pPr>
              <a:t>15</a:t>
            </a:fld>
            <a:endParaRPr lang="en-US" dirty="0">
              <a:solidFill>
                <a:prstClr val="black"/>
              </a:solidFill>
              <a:latin typeface="Calibri"/>
            </a:endParaRPr>
          </a:p>
        </p:txBody>
      </p:sp>
    </p:spTree>
    <p:extLst>
      <p:ext uri="{BB962C8B-B14F-4D97-AF65-F5344CB8AC3E}">
        <p14:creationId xmlns:p14="http://schemas.microsoft.com/office/powerpoint/2010/main" val="3911091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5690" indent="-355690">
              <a:lnSpc>
                <a:spcPct val="107000"/>
              </a:lnSpc>
              <a:buFont typeface="+mj-lt"/>
              <a:buAutoNum type="arabicPeriod"/>
            </a:pPr>
            <a:r>
              <a:rPr lang="en-US" dirty="0"/>
              <a:t>Understanding how CCAF and AU calculates credit hours from contact hours, how does your institutions calculate credits?</a:t>
            </a:r>
          </a:p>
          <a:p>
            <a:pPr marL="355690" indent="-355690">
              <a:lnSpc>
                <a:spcPct val="107000"/>
              </a:lnSpc>
              <a:buFont typeface="+mj-lt"/>
              <a:buAutoNum type="arabicPeriod"/>
            </a:pPr>
            <a:r>
              <a:rPr lang="en-US" dirty="0"/>
              <a:t>How does this intersect or diverge from the CCAF and AU methods?</a:t>
            </a:r>
          </a:p>
          <a:p>
            <a:pPr marL="355690" indent="-355690">
              <a:lnSpc>
                <a:spcPct val="107000"/>
              </a:lnSpc>
              <a:buFont typeface="+mj-lt"/>
              <a:buAutoNum type="arabicPeriod"/>
            </a:pPr>
            <a:r>
              <a:rPr lang="en-US" dirty="0"/>
              <a:t>Please provide your insight from your experience how a university (graduate) differs from a Community College (undergraduate) regarding program development, credit awarding, and overall governance.</a:t>
            </a:r>
          </a:p>
          <a:p>
            <a:pPr marL="355690" indent="-355690">
              <a:lnSpc>
                <a:spcPct val="107000"/>
              </a:lnSpc>
              <a:buFont typeface="+mj-lt"/>
              <a:buAutoNum type="arabicPeriod"/>
            </a:pPr>
            <a:r>
              <a:rPr lang="en-US" dirty="0"/>
              <a:t>What contact hour to credit ratio does your institution use to determine credits or do you use various formulas to calculate the different modalities such as independent study, lecture, lab, practicum, clinical, etc.? </a:t>
            </a:r>
          </a:p>
          <a:p>
            <a:pPr marL="355690" indent="-355690">
              <a:lnSpc>
                <a:spcPct val="107000"/>
              </a:lnSpc>
              <a:buFont typeface="+mj-lt"/>
              <a:buAutoNum type="arabicPeriod"/>
            </a:pPr>
            <a:r>
              <a:rPr lang="en-US" dirty="0"/>
              <a:t>Do you feel it is a viable practice to use a singular ratio or formula to calculate credit hours across the various types of teaching methods?</a:t>
            </a:r>
          </a:p>
        </p:txBody>
      </p:sp>
    </p:spTree>
    <p:extLst>
      <p:ext uri="{BB962C8B-B14F-4D97-AF65-F5344CB8AC3E}">
        <p14:creationId xmlns:p14="http://schemas.microsoft.com/office/powerpoint/2010/main" val="418465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6408" indent="-296408" fontAlgn="base">
              <a:spcAft>
                <a:spcPts val="1245"/>
              </a:spcAft>
              <a:buClr>
                <a:srgbClr val="000000"/>
              </a:buClr>
              <a:buFont typeface="Symbol" panose="05050102010706020507" pitchFamily="18" charset="2"/>
              <a:buChar char="--"/>
              <a:tabLst>
                <a:tab pos="118563" algn="l"/>
              </a:tabLst>
            </a:pPr>
            <a:r>
              <a:rPr lang="en-US" dirty="0"/>
              <a:t>6.8.1. Contact Hours and Credit Hours. AU employs the definition of contact and credit hour from 34 CFR § 600.2 for credit-bearing and non-credit-bearing programs. Courses that are part of an approved degree-granting program result in academic credit hours. Courses that are not part of an approved degree-granting program result in contact hours</a:t>
            </a:r>
          </a:p>
          <a:p>
            <a:pPr marL="296408" indent="-296408" fontAlgn="base">
              <a:spcAft>
                <a:spcPts val="1245"/>
              </a:spcAft>
              <a:buClr>
                <a:srgbClr val="000000"/>
              </a:buClr>
              <a:buFont typeface="Symbol" panose="05050102010706020507" pitchFamily="18" charset="2"/>
              <a:buChar char="--"/>
              <a:tabLst>
                <a:tab pos="118563" algn="l"/>
              </a:tabLst>
            </a:pPr>
            <a:r>
              <a:rPr lang="en-US" dirty="0"/>
              <a:t>6.8.2. Academic program coordinators, or appropriate designee, will validate the numbers of contact (Clock) hours or credit hours for their respective programs with AU/OAA and AU/UR offices each year through their AU Catalog submission describing their program offerings. If contact or credit hours change, notify AU/OAA immediately</a:t>
            </a:r>
          </a:p>
          <a:p>
            <a:pPr marL="296408" indent="-296408" fontAlgn="base">
              <a:spcAft>
                <a:spcPts val="1245"/>
              </a:spcAft>
              <a:buClr>
                <a:srgbClr val="000000"/>
              </a:buClr>
              <a:buFont typeface="Symbol" panose="05050102010706020507" pitchFamily="18" charset="2"/>
              <a:buChar char="--"/>
              <a:tabLst>
                <a:tab pos="118563" algn="l"/>
              </a:tabLst>
            </a:pPr>
            <a:r>
              <a:rPr lang="en-US" dirty="0"/>
              <a:t>6.9.1.1.1. A credit hour consists of 45 instructional contact hours . Contact hours may consist of classroom, direct faculty, or self-paced instruction and out of class student work. An equivalent amount of work for other academic activities including laboratory work, wargames, field studies, practicum, independent research and writing, and other academic work will lead to the award of credit hours</a:t>
            </a:r>
          </a:p>
          <a:p>
            <a:r>
              <a:rPr lang="en-US" dirty="0"/>
              <a:t> Why 45?  Carnegie units were designed for payroll of faculty, not to assess credit hours.  Most Community Colleges use 37.5 hours.  Neither the DoE nor SACSCOC mandate 45.  </a:t>
            </a:r>
          </a:p>
          <a:p>
            <a:endParaRPr lang="en-US" dirty="0"/>
          </a:p>
        </p:txBody>
      </p:sp>
    </p:spTree>
    <p:extLst>
      <p:ext uri="{BB962C8B-B14F-4D97-AF65-F5344CB8AC3E}">
        <p14:creationId xmlns:p14="http://schemas.microsoft.com/office/powerpoint/2010/main" val="4074868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3824">
              <a:defRPr sz="2500">
                <a:solidFill>
                  <a:schemeClr val="tx1"/>
                </a:solidFill>
                <a:latin typeface="Arial" panose="020B0604020202020204" pitchFamily="34" charset="0"/>
              </a:defRPr>
            </a:lvl1pPr>
            <a:lvl2pPr marL="787060" indent="-302714" defTabSz="983824">
              <a:defRPr sz="2500">
                <a:solidFill>
                  <a:schemeClr val="tx1"/>
                </a:solidFill>
                <a:latin typeface="Arial" panose="020B0604020202020204" pitchFamily="34" charset="0"/>
              </a:defRPr>
            </a:lvl2pPr>
            <a:lvl3pPr marL="1210860" indent="-242172" defTabSz="983824">
              <a:defRPr sz="2500">
                <a:solidFill>
                  <a:schemeClr val="tx1"/>
                </a:solidFill>
                <a:latin typeface="Arial" panose="020B0604020202020204" pitchFamily="34" charset="0"/>
              </a:defRPr>
            </a:lvl3pPr>
            <a:lvl4pPr marL="1695204" indent="-242172" defTabSz="983824">
              <a:defRPr sz="2500">
                <a:solidFill>
                  <a:schemeClr val="tx1"/>
                </a:solidFill>
                <a:latin typeface="Arial" panose="020B0604020202020204" pitchFamily="34" charset="0"/>
              </a:defRPr>
            </a:lvl4pPr>
            <a:lvl5pPr marL="2179548" indent="-242172" defTabSz="983824">
              <a:defRPr sz="2500">
                <a:solidFill>
                  <a:schemeClr val="tx1"/>
                </a:solidFill>
                <a:latin typeface="Arial" panose="020B0604020202020204" pitchFamily="34" charset="0"/>
              </a:defRPr>
            </a:lvl5pPr>
            <a:lvl6pPr marL="2663891" indent="-242172" defTabSz="983824" eaLnBrk="0" fontAlgn="base" hangingPunct="0">
              <a:spcBef>
                <a:spcPct val="0"/>
              </a:spcBef>
              <a:spcAft>
                <a:spcPct val="0"/>
              </a:spcAft>
              <a:defRPr sz="2500">
                <a:solidFill>
                  <a:schemeClr val="tx1"/>
                </a:solidFill>
                <a:latin typeface="Arial" panose="020B0604020202020204" pitchFamily="34" charset="0"/>
              </a:defRPr>
            </a:lvl6pPr>
            <a:lvl7pPr marL="3148236" indent="-242172" defTabSz="983824" eaLnBrk="0" fontAlgn="base" hangingPunct="0">
              <a:spcBef>
                <a:spcPct val="0"/>
              </a:spcBef>
              <a:spcAft>
                <a:spcPct val="0"/>
              </a:spcAft>
              <a:defRPr sz="2500">
                <a:solidFill>
                  <a:schemeClr val="tx1"/>
                </a:solidFill>
                <a:latin typeface="Arial" panose="020B0604020202020204" pitchFamily="34" charset="0"/>
              </a:defRPr>
            </a:lvl7pPr>
            <a:lvl8pPr marL="3632579" indent="-242172" defTabSz="983824" eaLnBrk="0" fontAlgn="base" hangingPunct="0">
              <a:spcBef>
                <a:spcPct val="0"/>
              </a:spcBef>
              <a:spcAft>
                <a:spcPct val="0"/>
              </a:spcAft>
              <a:defRPr sz="2500">
                <a:solidFill>
                  <a:schemeClr val="tx1"/>
                </a:solidFill>
                <a:latin typeface="Arial" panose="020B0604020202020204" pitchFamily="34" charset="0"/>
              </a:defRPr>
            </a:lvl8pPr>
            <a:lvl9pPr marL="4116924" indent="-242172" defTabSz="983824" eaLnBrk="0" fontAlgn="base" hangingPunct="0">
              <a:spcBef>
                <a:spcPct val="0"/>
              </a:spcBef>
              <a:spcAft>
                <a:spcPct val="0"/>
              </a:spcAft>
              <a:defRPr sz="2500">
                <a:solidFill>
                  <a:schemeClr val="tx1"/>
                </a:solidFill>
                <a:latin typeface="Arial" panose="020B0604020202020204" pitchFamily="34" charset="0"/>
              </a:defRPr>
            </a:lvl9pPr>
          </a:lstStyle>
          <a:p>
            <a:pPr fontAlgn="base">
              <a:spcBef>
                <a:spcPct val="0"/>
              </a:spcBef>
              <a:spcAft>
                <a:spcPct val="0"/>
              </a:spcAft>
              <a:defRPr/>
            </a:pPr>
            <a:fld id="{2B8784D6-0427-41D4-A969-F0FE6B4318AB}" type="slidenum">
              <a:rPr lang="en-US" altLang="en-US" sz="1200">
                <a:solidFill>
                  <a:srgbClr val="000000"/>
                </a:solidFill>
                <a:latin typeface="Times New Roman" panose="02020603050405020304" pitchFamily="18" charset="0"/>
              </a:rPr>
              <a:pPr fontAlgn="base">
                <a:spcBef>
                  <a:spcPct val="0"/>
                </a:spcBef>
                <a:spcAft>
                  <a:spcPct val="0"/>
                </a:spcAft>
                <a:defRPr/>
              </a:pPr>
              <a:t>22</a:t>
            </a:fld>
            <a:endParaRPr lang="en-US" altLang="en-US" sz="1200" dirty="0">
              <a:solidFill>
                <a:srgbClr val="000000"/>
              </a:solidFill>
              <a:latin typeface="Times New Roman" panose="02020603050405020304" pitchFamily="18"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Embedding professional certifications and licenses into CCAF degree pathways</a:t>
            </a:r>
          </a:p>
          <a:p>
            <a:pPr lvl="1"/>
            <a:r>
              <a:rPr lang="en-US" dirty="0"/>
              <a:t>Many community colleges integrate professional certifications and licenses</a:t>
            </a:r>
          </a:p>
          <a:p>
            <a:pPr lvl="2"/>
            <a:r>
              <a:rPr lang="en-US" dirty="0"/>
              <a:t>Member must have a certification as part of their degree pathway</a:t>
            </a:r>
          </a:p>
          <a:p>
            <a:pPr lvl="3"/>
            <a:r>
              <a:rPr lang="en-US" dirty="0"/>
              <a:t>AFCOOL offers certifications and licenses for all AFSCs</a:t>
            </a:r>
          </a:p>
          <a:p>
            <a:pPr lvl="4"/>
            <a:r>
              <a:rPr lang="en-US" dirty="0"/>
              <a:t>Certifications mapped to match 80% of training received up to 5-level</a:t>
            </a:r>
          </a:p>
          <a:p>
            <a:pPr lvl="3"/>
            <a:r>
              <a:rPr lang="en-US" dirty="0"/>
              <a:t>AFCOOL Funded – up to $4,500 lifetime cap</a:t>
            </a:r>
          </a:p>
          <a:p>
            <a:pPr lvl="4"/>
            <a:r>
              <a:rPr lang="en-US" dirty="0"/>
              <a:t>Minimal to no out-of-pocket expenses to the member</a:t>
            </a:r>
          </a:p>
          <a:p>
            <a:pPr lvl="2"/>
            <a:r>
              <a:rPr lang="en-US" dirty="0"/>
              <a:t>CCAF awards academic credit for certifications and licenses</a:t>
            </a:r>
          </a:p>
          <a:p>
            <a:pPr lvl="3"/>
            <a:r>
              <a:rPr lang="en-US" dirty="0"/>
              <a:t>CCAF Workforce Development evaluates certifications for credit</a:t>
            </a:r>
          </a:p>
          <a:p>
            <a:pPr lvl="1"/>
            <a:r>
              <a:rPr lang="en-US" dirty="0"/>
              <a:t>Effective IE/IR tool to measure degree program outcomes	</a:t>
            </a:r>
          </a:p>
          <a:p>
            <a:pPr lvl="2"/>
            <a:r>
              <a:rPr lang="en-US" dirty="0"/>
              <a:t>Validates education, training, and job experience</a:t>
            </a:r>
          </a:p>
          <a:p>
            <a:pPr lvl="1"/>
            <a:r>
              <a:rPr lang="en-US" dirty="0"/>
              <a:t>Creates a better trained, multi-capable Airman</a:t>
            </a:r>
          </a:p>
          <a:p>
            <a:pPr eaLnBrk="1" hangingPunct="1"/>
            <a:endParaRPr lang="en-US" altLang="en-US" dirty="0"/>
          </a:p>
        </p:txBody>
      </p:sp>
    </p:spTree>
    <p:extLst>
      <p:ext uri="{BB962C8B-B14F-4D97-AF65-F5344CB8AC3E}">
        <p14:creationId xmlns:p14="http://schemas.microsoft.com/office/powerpoint/2010/main" val="3759332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3824">
              <a:defRPr sz="2500">
                <a:solidFill>
                  <a:schemeClr val="tx1"/>
                </a:solidFill>
                <a:latin typeface="Arial" panose="020B0604020202020204" pitchFamily="34" charset="0"/>
              </a:defRPr>
            </a:lvl1pPr>
            <a:lvl2pPr marL="787060" indent="-302714" defTabSz="983824">
              <a:defRPr sz="2500">
                <a:solidFill>
                  <a:schemeClr val="tx1"/>
                </a:solidFill>
                <a:latin typeface="Arial" panose="020B0604020202020204" pitchFamily="34" charset="0"/>
              </a:defRPr>
            </a:lvl2pPr>
            <a:lvl3pPr marL="1210860" indent="-242172" defTabSz="983824">
              <a:defRPr sz="2500">
                <a:solidFill>
                  <a:schemeClr val="tx1"/>
                </a:solidFill>
                <a:latin typeface="Arial" panose="020B0604020202020204" pitchFamily="34" charset="0"/>
              </a:defRPr>
            </a:lvl3pPr>
            <a:lvl4pPr marL="1695204" indent="-242172" defTabSz="983824">
              <a:defRPr sz="2500">
                <a:solidFill>
                  <a:schemeClr val="tx1"/>
                </a:solidFill>
                <a:latin typeface="Arial" panose="020B0604020202020204" pitchFamily="34" charset="0"/>
              </a:defRPr>
            </a:lvl4pPr>
            <a:lvl5pPr marL="2179548" indent="-242172" defTabSz="983824">
              <a:defRPr sz="2500">
                <a:solidFill>
                  <a:schemeClr val="tx1"/>
                </a:solidFill>
                <a:latin typeface="Arial" panose="020B0604020202020204" pitchFamily="34" charset="0"/>
              </a:defRPr>
            </a:lvl5pPr>
            <a:lvl6pPr marL="2663891" indent="-242172" defTabSz="983824" eaLnBrk="0" fontAlgn="base" hangingPunct="0">
              <a:spcBef>
                <a:spcPct val="0"/>
              </a:spcBef>
              <a:spcAft>
                <a:spcPct val="0"/>
              </a:spcAft>
              <a:defRPr sz="2500">
                <a:solidFill>
                  <a:schemeClr val="tx1"/>
                </a:solidFill>
                <a:latin typeface="Arial" panose="020B0604020202020204" pitchFamily="34" charset="0"/>
              </a:defRPr>
            </a:lvl6pPr>
            <a:lvl7pPr marL="3148236" indent="-242172" defTabSz="983824" eaLnBrk="0" fontAlgn="base" hangingPunct="0">
              <a:spcBef>
                <a:spcPct val="0"/>
              </a:spcBef>
              <a:spcAft>
                <a:spcPct val="0"/>
              </a:spcAft>
              <a:defRPr sz="2500">
                <a:solidFill>
                  <a:schemeClr val="tx1"/>
                </a:solidFill>
                <a:latin typeface="Arial" panose="020B0604020202020204" pitchFamily="34" charset="0"/>
              </a:defRPr>
            </a:lvl7pPr>
            <a:lvl8pPr marL="3632579" indent="-242172" defTabSz="983824" eaLnBrk="0" fontAlgn="base" hangingPunct="0">
              <a:spcBef>
                <a:spcPct val="0"/>
              </a:spcBef>
              <a:spcAft>
                <a:spcPct val="0"/>
              </a:spcAft>
              <a:defRPr sz="2500">
                <a:solidFill>
                  <a:schemeClr val="tx1"/>
                </a:solidFill>
                <a:latin typeface="Arial" panose="020B0604020202020204" pitchFamily="34" charset="0"/>
              </a:defRPr>
            </a:lvl8pPr>
            <a:lvl9pPr marL="4116924" indent="-242172" defTabSz="983824" eaLnBrk="0" fontAlgn="base" hangingPunct="0">
              <a:spcBef>
                <a:spcPct val="0"/>
              </a:spcBef>
              <a:spcAft>
                <a:spcPct val="0"/>
              </a:spcAft>
              <a:defRPr sz="2500">
                <a:solidFill>
                  <a:schemeClr val="tx1"/>
                </a:solidFill>
                <a:latin typeface="Arial" panose="020B0604020202020204" pitchFamily="34" charset="0"/>
              </a:defRPr>
            </a:lvl9pPr>
          </a:lstStyle>
          <a:p>
            <a:pPr fontAlgn="base">
              <a:spcBef>
                <a:spcPct val="0"/>
              </a:spcBef>
              <a:spcAft>
                <a:spcPct val="0"/>
              </a:spcAft>
              <a:defRPr/>
            </a:pPr>
            <a:fld id="{2B8784D6-0427-41D4-A969-F0FE6B4318AB}" type="slidenum">
              <a:rPr lang="en-US" altLang="en-US" sz="1200">
                <a:solidFill>
                  <a:srgbClr val="000000"/>
                </a:solidFill>
                <a:latin typeface="Times New Roman" panose="02020603050405020304" pitchFamily="18" charset="0"/>
              </a:rPr>
              <a:pPr fontAlgn="base">
                <a:spcBef>
                  <a:spcPct val="0"/>
                </a:spcBef>
                <a:spcAft>
                  <a:spcPct val="0"/>
                </a:spcAft>
                <a:defRPr/>
              </a:pPr>
              <a:t>23</a:t>
            </a:fld>
            <a:endParaRPr lang="en-US" altLang="en-US" sz="1200" dirty="0">
              <a:solidFill>
                <a:srgbClr val="000000"/>
              </a:solidFill>
              <a:latin typeface="Times New Roman" panose="02020603050405020304" pitchFamily="18"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674685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3824">
              <a:defRPr sz="2500">
                <a:solidFill>
                  <a:schemeClr val="tx1"/>
                </a:solidFill>
                <a:latin typeface="Arial" panose="020B0604020202020204" pitchFamily="34" charset="0"/>
              </a:defRPr>
            </a:lvl1pPr>
            <a:lvl2pPr marL="787060" indent="-302714" defTabSz="983824">
              <a:defRPr sz="2500">
                <a:solidFill>
                  <a:schemeClr val="tx1"/>
                </a:solidFill>
                <a:latin typeface="Arial" panose="020B0604020202020204" pitchFamily="34" charset="0"/>
              </a:defRPr>
            </a:lvl2pPr>
            <a:lvl3pPr marL="1210860" indent="-242172" defTabSz="983824">
              <a:defRPr sz="2500">
                <a:solidFill>
                  <a:schemeClr val="tx1"/>
                </a:solidFill>
                <a:latin typeface="Arial" panose="020B0604020202020204" pitchFamily="34" charset="0"/>
              </a:defRPr>
            </a:lvl3pPr>
            <a:lvl4pPr marL="1695204" indent="-242172" defTabSz="983824">
              <a:defRPr sz="2500">
                <a:solidFill>
                  <a:schemeClr val="tx1"/>
                </a:solidFill>
                <a:latin typeface="Arial" panose="020B0604020202020204" pitchFamily="34" charset="0"/>
              </a:defRPr>
            </a:lvl4pPr>
            <a:lvl5pPr marL="2179548" indent="-242172" defTabSz="983824">
              <a:defRPr sz="2500">
                <a:solidFill>
                  <a:schemeClr val="tx1"/>
                </a:solidFill>
                <a:latin typeface="Arial" panose="020B0604020202020204" pitchFamily="34" charset="0"/>
              </a:defRPr>
            </a:lvl5pPr>
            <a:lvl6pPr marL="2663891" indent="-242172" defTabSz="983824" eaLnBrk="0" fontAlgn="base" hangingPunct="0">
              <a:spcBef>
                <a:spcPct val="0"/>
              </a:spcBef>
              <a:spcAft>
                <a:spcPct val="0"/>
              </a:spcAft>
              <a:defRPr sz="2500">
                <a:solidFill>
                  <a:schemeClr val="tx1"/>
                </a:solidFill>
                <a:latin typeface="Arial" panose="020B0604020202020204" pitchFamily="34" charset="0"/>
              </a:defRPr>
            </a:lvl6pPr>
            <a:lvl7pPr marL="3148236" indent="-242172" defTabSz="983824" eaLnBrk="0" fontAlgn="base" hangingPunct="0">
              <a:spcBef>
                <a:spcPct val="0"/>
              </a:spcBef>
              <a:spcAft>
                <a:spcPct val="0"/>
              </a:spcAft>
              <a:defRPr sz="2500">
                <a:solidFill>
                  <a:schemeClr val="tx1"/>
                </a:solidFill>
                <a:latin typeface="Arial" panose="020B0604020202020204" pitchFamily="34" charset="0"/>
              </a:defRPr>
            </a:lvl7pPr>
            <a:lvl8pPr marL="3632579" indent="-242172" defTabSz="983824" eaLnBrk="0" fontAlgn="base" hangingPunct="0">
              <a:spcBef>
                <a:spcPct val="0"/>
              </a:spcBef>
              <a:spcAft>
                <a:spcPct val="0"/>
              </a:spcAft>
              <a:defRPr sz="2500">
                <a:solidFill>
                  <a:schemeClr val="tx1"/>
                </a:solidFill>
                <a:latin typeface="Arial" panose="020B0604020202020204" pitchFamily="34" charset="0"/>
              </a:defRPr>
            </a:lvl8pPr>
            <a:lvl9pPr marL="4116924" indent="-242172" defTabSz="983824" eaLnBrk="0" fontAlgn="base" hangingPunct="0">
              <a:spcBef>
                <a:spcPct val="0"/>
              </a:spcBef>
              <a:spcAft>
                <a:spcPct val="0"/>
              </a:spcAft>
              <a:defRPr sz="2500">
                <a:solidFill>
                  <a:schemeClr val="tx1"/>
                </a:solidFill>
                <a:latin typeface="Arial" panose="020B0604020202020204" pitchFamily="34" charset="0"/>
              </a:defRPr>
            </a:lvl9pPr>
          </a:lstStyle>
          <a:p>
            <a:pPr fontAlgn="base">
              <a:spcBef>
                <a:spcPct val="0"/>
              </a:spcBef>
              <a:spcAft>
                <a:spcPct val="0"/>
              </a:spcAft>
              <a:defRPr/>
            </a:pPr>
            <a:fld id="{2B8784D6-0427-41D4-A969-F0FE6B4318AB}" type="slidenum">
              <a:rPr lang="en-US" altLang="en-US" sz="1200">
                <a:solidFill>
                  <a:srgbClr val="000000"/>
                </a:solidFill>
                <a:latin typeface="Times New Roman" panose="02020603050405020304" pitchFamily="18" charset="0"/>
              </a:rPr>
              <a:pPr fontAlgn="base">
                <a:spcBef>
                  <a:spcPct val="0"/>
                </a:spcBef>
                <a:spcAft>
                  <a:spcPct val="0"/>
                </a:spcAft>
                <a:defRPr/>
              </a:pPr>
              <a:t>24</a:t>
            </a:fld>
            <a:endParaRPr lang="en-US" altLang="en-US" sz="1200" dirty="0">
              <a:solidFill>
                <a:srgbClr val="000000"/>
              </a:solidFill>
              <a:latin typeface="Times New Roman" panose="02020603050405020304" pitchFamily="18"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 JSAMTCC – Joint Service Aviation Maintenance Technician Certification Council</a:t>
            </a:r>
          </a:p>
          <a:p>
            <a:r>
              <a:rPr lang="en-US" dirty="0"/>
              <a:t>* FAA – Federal Aviation Administration</a:t>
            </a:r>
          </a:p>
          <a:p>
            <a:pPr eaLnBrk="1" hangingPunct="1"/>
            <a:endParaRPr lang="en-US" altLang="en-US" dirty="0"/>
          </a:p>
        </p:txBody>
      </p:sp>
    </p:spTree>
    <p:extLst>
      <p:ext uri="{BB962C8B-B14F-4D97-AF65-F5344CB8AC3E}">
        <p14:creationId xmlns:p14="http://schemas.microsoft.com/office/powerpoint/2010/main" val="151965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3824">
              <a:defRPr sz="2500">
                <a:solidFill>
                  <a:schemeClr val="tx1"/>
                </a:solidFill>
                <a:latin typeface="Arial" panose="020B0604020202020204" pitchFamily="34" charset="0"/>
              </a:defRPr>
            </a:lvl1pPr>
            <a:lvl2pPr marL="787060" indent="-302714" defTabSz="983824">
              <a:defRPr sz="2500">
                <a:solidFill>
                  <a:schemeClr val="tx1"/>
                </a:solidFill>
                <a:latin typeface="Arial" panose="020B0604020202020204" pitchFamily="34" charset="0"/>
              </a:defRPr>
            </a:lvl2pPr>
            <a:lvl3pPr marL="1210860" indent="-242172" defTabSz="983824">
              <a:defRPr sz="2500">
                <a:solidFill>
                  <a:schemeClr val="tx1"/>
                </a:solidFill>
                <a:latin typeface="Arial" panose="020B0604020202020204" pitchFamily="34" charset="0"/>
              </a:defRPr>
            </a:lvl3pPr>
            <a:lvl4pPr marL="1695204" indent="-242172" defTabSz="983824">
              <a:defRPr sz="2500">
                <a:solidFill>
                  <a:schemeClr val="tx1"/>
                </a:solidFill>
                <a:latin typeface="Arial" panose="020B0604020202020204" pitchFamily="34" charset="0"/>
              </a:defRPr>
            </a:lvl4pPr>
            <a:lvl5pPr marL="2179548" indent="-242172" defTabSz="983824">
              <a:defRPr sz="2500">
                <a:solidFill>
                  <a:schemeClr val="tx1"/>
                </a:solidFill>
                <a:latin typeface="Arial" panose="020B0604020202020204" pitchFamily="34" charset="0"/>
              </a:defRPr>
            </a:lvl5pPr>
            <a:lvl6pPr marL="2663891" indent="-242172" defTabSz="983824" eaLnBrk="0" fontAlgn="base" hangingPunct="0">
              <a:spcBef>
                <a:spcPct val="0"/>
              </a:spcBef>
              <a:spcAft>
                <a:spcPct val="0"/>
              </a:spcAft>
              <a:defRPr sz="2500">
                <a:solidFill>
                  <a:schemeClr val="tx1"/>
                </a:solidFill>
                <a:latin typeface="Arial" panose="020B0604020202020204" pitchFamily="34" charset="0"/>
              </a:defRPr>
            </a:lvl6pPr>
            <a:lvl7pPr marL="3148236" indent="-242172" defTabSz="983824" eaLnBrk="0" fontAlgn="base" hangingPunct="0">
              <a:spcBef>
                <a:spcPct val="0"/>
              </a:spcBef>
              <a:spcAft>
                <a:spcPct val="0"/>
              </a:spcAft>
              <a:defRPr sz="2500">
                <a:solidFill>
                  <a:schemeClr val="tx1"/>
                </a:solidFill>
                <a:latin typeface="Arial" panose="020B0604020202020204" pitchFamily="34" charset="0"/>
              </a:defRPr>
            </a:lvl7pPr>
            <a:lvl8pPr marL="3632579" indent="-242172" defTabSz="983824" eaLnBrk="0" fontAlgn="base" hangingPunct="0">
              <a:spcBef>
                <a:spcPct val="0"/>
              </a:spcBef>
              <a:spcAft>
                <a:spcPct val="0"/>
              </a:spcAft>
              <a:defRPr sz="2500">
                <a:solidFill>
                  <a:schemeClr val="tx1"/>
                </a:solidFill>
                <a:latin typeface="Arial" panose="020B0604020202020204" pitchFamily="34" charset="0"/>
              </a:defRPr>
            </a:lvl8pPr>
            <a:lvl9pPr marL="4116924" indent="-242172" defTabSz="983824" eaLnBrk="0" fontAlgn="base" hangingPunct="0">
              <a:spcBef>
                <a:spcPct val="0"/>
              </a:spcBef>
              <a:spcAft>
                <a:spcPct val="0"/>
              </a:spcAft>
              <a:defRPr sz="2500">
                <a:solidFill>
                  <a:schemeClr val="tx1"/>
                </a:solidFill>
                <a:latin typeface="Arial" panose="020B0604020202020204" pitchFamily="34" charset="0"/>
              </a:defRPr>
            </a:lvl9pPr>
          </a:lstStyle>
          <a:p>
            <a:pPr fontAlgn="base">
              <a:spcBef>
                <a:spcPct val="0"/>
              </a:spcBef>
              <a:spcAft>
                <a:spcPct val="0"/>
              </a:spcAft>
              <a:defRPr/>
            </a:pPr>
            <a:fld id="{2B8784D6-0427-41D4-A969-F0FE6B4318AB}" type="slidenum">
              <a:rPr lang="en-US" altLang="en-US" sz="1200">
                <a:solidFill>
                  <a:srgbClr val="000000"/>
                </a:solidFill>
                <a:latin typeface="Times New Roman" panose="02020603050405020304" pitchFamily="18" charset="0"/>
              </a:rPr>
              <a:pPr fontAlgn="base">
                <a:spcBef>
                  <a:spcPct val="0"/>
                </a:spcBef>
                <a:spcAft>
                  <a:spcPct val="0"/>
                </a:spcAft>
                <a:defRPr/>
              </a:pPr>
              <a:t>25</a:t>
            </a:fld>
            <a:endParaRPr lang="en-US" altLang="en-US" sz="1200" dirty="0">
              <a:solidFill>
                <a:srgbClr val="000000"/>
              </a:solidFill>
              <a:latin typeface="Times New Roman" panose="02020603050405020304" pitchFamily="18"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790766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8507">
              <a:defRPr/>
            </a:pPr>
            <a:fld id="{E730DB78-0A5A-445F-BA5C-A32E4E022972}" type="slidenum">
              <a:rPr lang="en-US">
                <a:solidFill>
                  <a:prstClr val="black"/>
                </a:solidFill>
                <a:latin typeface="Calibri" panose="020F0502020204030204"/>
              </a:rPr>
              <a:pPr defTabSz="948507">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763820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13016">
              <a:spcBef>
                <a:spcPts val="312"/>
              </a:spcBef>
              <a:spcAft>
                <a:spcPts val="312"/>
              </a:spcAft>
            </a:pPr>
            <a:r>
              <a:rPr lang="en-US" dirty="0">
                <a:latin typeface="Mongolian Baiti" panose="03000500000000000000" pitchFamily="66" charset="0"/>
                <a:cs typeface="Mongolian Baiti" panose="03000500000000000000" pitchFamily="66" charset="0"/>
              </a:rPr>
              <a:t>Good morning / afternoon and welcome to the Community College of the Air Force or CCAF. </a:t>
            </a:r>
          </a:p>
          <a:p>
            <a:pPr defTabSz="713016">
              <a:spcBef>
                <a:spcPts val="312"/>
              </a:spcBef>
              <a:spcAft>
                <a:spcPts val="312"/>
              </a:spcAft>
            </a:pPr>
            <a:r>
              <a:rPr lang="en-US" dirty="0">
                <a:latin typeface="Mongolian Baiti" panose="03000500000000000000" pitchFamily="66" charset="0"/>
                <a:cs typeface="Mongolian Baiti" panose="03000500000000000000" pitchFamily="66" charset="0"/>
              </a:rPr>
              <a:t>I am (rank/name), currently serving as _______________ here at the Community College of the Air Force; I will be your briefer for today. </a:t>
            </a:r>
          </a:p>
          <a:p>
            <a:pPr defTabSz="713016">
              <a:spcBef>
                <a:spcPts val="312"/>
              </a:spcBef>
              <a:spcAft>
                <a:spcPts val="312"/>
              </a:spcAft>
            </a:pPr>
            <a:endParaRPr lang="en-US" dirty="0">
              <a:latin typeface="Mongolian Baiti" panose="03000500000000000000" pitchFamily="66" charset="0"/>
              <a:cs typeface="Mongolian Baiti" panose="03000500000000000000" pitchFamily="66" charset="0"/>
            </a:endParaRPr>
          </a:p>
          <a:p>
            <a:pPr defTabSz="713016">
              <a:spcBef>
                <a:spcPts val="312"/>
              </a:spcBef>
              <a:spcAft>
                <a:spcPts val="312"/>
              </a:spcAft>
            </a:pPr>
            <a:r>
              <a:rPr lang="en-US" dirty="0">
                <a:latin typeface="Mongolian Baiti" panose="03000500000000000000" pitchFamily="66" charset="0"/>
                <a:cs typeface="Mongolian Baiti" panose="03000500000000000000" pitchFamily="66" charset="0"/>
              </a:rPr>
              <a:t>Before I get started (take care of any administrative business, planned breaks, introductions, and the like).</a:t>
            </a:r>
          </a:p>
          <a:p>
            <a:pPr algn="ctr" defTabSz="713016">
              <a:spcBef>
                <a:spcPts val="312"/>
              </a:spcBef>
              <a:spcAft>
                <a:spcPts val="312"/>
              </a:spcAft>
            </a:pPr>
            <a:endParaRPr lang="en-US" i="1" dirty="0">
              <a:solidFill>
                <a:schemeClr val="accent1">
                  <a:lumMod val="75000"/>
                </a:schemeClr>
              </a:solidFill>
              <a:latin typeface="Mongolian Baiti" panose="03000500000000000000" pitchFamily="66" charset="0"/>
              <a:cs typeface="Mongolian Baiti" panose="03000500000000000000" pitchFamily="66" charset="0"/>
            </a:endParaRPr>
          </a:p>
        </p:txBody>
      </p:sp>
      <p:sp>
        <p:nvSpPr>
          <p:cNvPr id="4" name="Slide Number Placeholder 3"/>
          <p:cNvSpPr>
            <a:spLocks noGrp="1"/>
          </p:cNvSpPr>
          <p:nvPr>
            <p:ph type="sldNum" sz="quarter" idx="10"/>
          </p:nvPr>
        </p:nvSpPr>
        <p:spPr/>
        <p:txBody>
          <a:bodyPr/>
          <a:lstStyle/>
          <a:p>
            <a:pPr defTabSz="950689">
              <a:defRPr/>
            </a:pPr>
            <a:fld id="{2B5EA6F6-FC9D-48B6-8622-C54C7BBDBE84}" type="slidenum">
              <a:rPr lang="en-US">
                <a:solidFill>
                  <a:prstClr val="black"/>
                </a:solidFill>
                <a:latin typeface="Calibri"/>
              </a:rPr>
              <a:pPr defTabSz="950689">
                <a:defRPr/>
              </a:pPr>
              <a:t>3</a:t>
            </a:fld>
            <a:endParaRPr lang="en-US" dirty="0">
              <a:solidFill>
                <a:prstClr val="black"/>
              </a:solidFill>
              <a:latin typeface="Calibri"/>
            </a:endParaRPr>
          </a:p>
        </p:txBody>
      </p:sp>
    </p:spTree>
    <p:extLst>
      <p:ext uri="{BB962C8B-B14F-4D97-AF65-F5344CB8AC3E}">
        <p14:creationId xmlns:p14="http://schemas.microsoft.com/office/powerpoint/2010/main" val="3894810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pPr defTabSz="964252">
              <a:defRPr/>
            </a:pPr>
            <a:fld id="{2DE91B08-8EDD-4752-940F-493056B7310A}" type="slidenum">
              <a:rPr lang="en-US">
                <a:solidFill>
                  <a:prstClr val="black"/>
                </a:solidFill>
                <a:latin typeface="Calibri"/>
              </a:rPr>
              <a:pPr defTabSz="964252">
                <a:defRPr/>
              </a:pPr>
              <a:t>29</a:t>
            </a:fld>
            <a:endParaRPr lang="en-US" dirty="0">
              <a:solidFill>
                <a:prstClr val="black"/>
              </a:solidFill>
              <a:latin typeface="Calibri"/>
            </a:endParaRPr>
          </a:p>
        </p:txBody>
      </p:sp>
      <p:sp>
        <p:nvSpPr>
          <p:cNvPr id="101379" name="Rectangle 2"/>
          <p:cNvSpPr>
            <a:spLocks noGrp="1" noChangeArrowheads="1"/>
          </p:cNvSpPr>
          <p:nvPr>
            <p:ph type="body" idx="1"/>
          </p:nvPr>
        </p:nvSpPr>
        <p:spPr>
          <a:xfrm>
            <a:off x="843769" y="4501322"/>
            <a:ext cx="6631090" cy="5030379"/>
          </a:xfrm>
          <a:noFill/>
          <a:ln/>
        </p:spPr>
        <p:txBody>
          <a:bodyPr lIns="100231" tIns="50115" rIns="100231" bIns="50115"/>
          <a:lstStyle/>
          <a:p>
            <a:pPr defTabSz="1285638"/>
            <a:endParaRPr lang="en-US" sz="1500" dirty="0">
              <a:solidFill>
                <a:prstClr val="black"/>
              </a:solidFill>
            </a:endParaRPr>
          </a:p>
          <a:p>
            <a:pPr defTabSz="982469" eaLnBrk="0" fontAlgn="base" hangingPunct="0">
              <a:spcBef>
                <a:spcPct val="30000"/>
              </a:spcBef>
              <a:spcAft>
                <a:spcPct val="0"/>
              </a:spcAft>
              <a:defRPr/>
            </a:pPr>
            <a:endParaRPr lang="en-US" sz="1500" dirty="0">
              <a:cs typeface="Times New Roman" pitchFamily="18" charset="0"/>
            </a:endParaRPr>
          </a:p>
        </p:txBody>
      </p:sp>
      <p:sp>
        <p:nvSpPr>
          <p:cNvPr id="101380" name="Rectangle 3"/>
          <p:cNvSpPr>
            <a:spLocks noGrp="1" noRot="1" noChangeAspect="1" noChangeArrowheads="1" noTextEdit="1"/>
          </p:cNvSpPr>
          <p:nvPr>
            <p:ph type="sldImg"/>
          </p:nvPr>
        </p:nvSpPr>
        <p:spPr>
          <a:xfrm>
            <a:off x="584200" y="760413"/>
            <a:ext cx="6505575" cy="3659187"/>
          </a:xfrm>
          <a:ln w="12700" cap="flat">
            <a:solidFill>
              <a:schemeClr val="tx1"/>
            </a:solidFill>
          </a:ln>
        </p:spPr>
      </p:sp>
      <p:sp>
        <p:nvSpPr>
          <p:cNvPr id="5" name="Notes Placeholder 2"/>
          <p:cNvSpPr txBox="1">
            <a:spLocks/>
          </p:cNvSpPr>
          <p:nvPr/>
        </p:nvSpPr>
        <p:spPr>
          <a:xfrm>
            <a:off x="728869" y="4614266"/>
            <a:ext cx="5830957" cy="3775308"/>
          </a:xfrm>
          <a:prstGeom prst="rect">
            <a:avLst/>
          </a:prstGeom>
        </p:spPr>
        <p:txBody>
          <a:bodyPr vert="horz" lIns="96425" tIns="48213" rIns="96425" bIns="48213"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defTabSz="948507">
              <a:defRPr/>
            </a:pPr>
            <a:r>
              <a:rPr lang="en-US" sz="1600" dirty="0">
                <a:solidFill>
                  <a:prstClr val="black"/>
                </a:solidFill>
                <a:latin typeface="Calibri"/>
              </a:rPr>
              <a:t>Even as CCAF is poised for the future, our original purposes as establish in public law remain:</a:t>
            </a:r>
          </a:p>
          <a:p>
            <a:pPr defTabSz="948507">
              <a:defRPr/>
            </a:pPr>
            <a:r>
              <a:rPr lang="en-US" sz="1600" dirty="0">
                <a:solidFill>
                  <a:prstClr val="black"/>
                </a:solidFill>
                <a:latin typeface="Calibri"/>
              </a:rPr>
              <a:t>To serve as a recruitment incentive</a:t>
            </a:r>
          </a:p>
          <a:p>
            <a:pPr defTabSz="948507">
              <a:defRPr/>
            </a:pPr>
            <a:r>
              <a:rPr lang="en-US" sz="1600" dirty="0">
                <a:solidFill>
                  <a:prstClr val="black"/>
                </a:solidFill>
                <a:latin typeface="Calibri"/>
              </a:rPr>
              <a:t>Enable mission readiness</a:t>
            </a:r>
          </a:p>
          <a:p>
            <a:pPr defTabSz="948507">
              <a:defRPr/>
            </a:pPr>
            <a:r>
              <a:rPr lang="en-US" sz="1600" dirty="0">
                <a:solidFill>
                  <a:prstClr val="black"/>
                </a:solidFill>
                <a:latin typeface="Calibri"/>
              </a:rPr>
              <a:t>Support retention of our outstanding personnel, and</a:t>
            </a:r>
          </a:p>
          <a:p>
            <a:pPr defTabSz="948507">
              <a:defRPr/>
            </a:pPr>
            <a:r>
              <a:rPr lang="en-US" sz="1600" dirty="0">
                <a:solidFill>
                  <a:prstClr val="black"/>
                </a:solidFill>
                <a:latin typeface="Calibri"/>
              </a:rPr>
              <a:t>Facilitate the career transition of our enlisted personnel towards success as contributors to society, now as civilian members of society.</a:t>
            </a:r>
          </a:p>
          <a:p>
            <a:pPr defTabSz="948507">
              <a:defRPr/>
            </a:pPr>
            <a:endParaRPr lang="en-US" sz="1600" dirty="0">
              <a:solidFill>
                <a:prstClr val="black"/>
              </a:solidFill>
              <a:latin typeface="Calibri"/>
            </a:endParaRPr>
          </a:p>
          <a:p>
            <a:pPr defTabSz="948507">
              <a:defRPr/>
            </a:pPr>
            <a:r>
              <a:rPr lang="en-US" sz="1600" dirty="0">
                <a:solidFill>
                  <a:prstClr val="black"/>
                </a:solidFill>
                <a:latin typeface="Calibri"/>
              </a:rPr>
              <a:t>Thank you for your attention, are there any questions?</a:t>
            </a:r>
          </a:p>
          <a:p>
            <a:pPr defTabSz="948507">
              <a:defRPr/>
            </a:pPr>
            <a:endParaRPr lang="en-US" sz="1600" dirty="0">
              <a:solidFill>
                <a:prstClr val="black"/>
              </a:solidFill>
              <a:latin typeface="Calibri"/>
            </a:endParaRPr>
          </a:p>
          <a:p>
            <a:pPr defTabSz="948507">
              <a:defRPr/>
            </a:pPr>
            <a:endParaRPr lang="en-US" sz="1600" dirty="0">
              <a:solidFill>
                <a:prstClr val="black"/>
              </a:solidFill>
              <a:latin typeface="Calibri"/>
            </a:endParaRPr>
          </a:p>
          <a:p>
            <a:pPr defTabSz="948507">
              <a:defRPr/>
            </a:pPr>
            <a:endParaRPr lang="en-US" sz="1600" dirty="0">
              <a:solidFill>
                <a:prstClr val="black"/>
              </a:solidFill>
              <a:latin typeface="Calibri"/>
            </a:endParaRPr>
          </a:p>
        </p:txBody>
      </p:sp>
    </p:spTree>
    <p:extLst>
      <p:ext uri="{BB962C8B-B14F-4D97-AF65-F5344CB8AC3E}">
        <p14:creationId xmlns:p14="http://schemas.microsoft.com/office/powerpoint/2010/main" val="4181577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u="sng" dirty="0"/>
              <a:t>Regionally accredited schools</a:t>
            </a:r>
            <a:r>
              <a:rPr lang="en-US" sz="1000" b="1" dirty="0"/>
              <a:t> </a:t>
            </a:r>
            <a:r>
              <a:rPr lang="en-US" sz="1000" dirty="0"/>
              <a:t>are mostly academically oriented, non-profit or state-owned</a:t>
            </a:r>
          </a:p>
          <a:p>
            <a:pPr marL="177845" indent="-177845">
              <a:buFont typeface="Arial" panose="020B0604020202020204" pitchFamily="34" charset="0"/>
              <a:buChar char="•"/>
            </a:pPr>
            <a:r>
              <a:rPr lang="en-US" sz="1000" dirty="0"/>
              <a:t>Reluctant to accept transfer credits from nationally accredited institutions, mainly because the latter hasn’t met the stringent standards of faculty qualifications and library resources.</a:t>
            </a:r>
          </a:p>
          <a:p>
            <a:pPr marL="177845" indent="-177845">
              <a:buFont typeface="Arial" panose="020B0604020202020204" pitchFamily="34" charset="0"/>
              <a:buChar char="•"/>
            </a:pPr>
            <a:r>
              <a:rPr lang="en-US" sz="1000" dirty="0"/>
              <a:t>Serve a certain geographic region of the United States; some serve international regions. They accredit post-secondary institutions and primary and secondary schools. </a:t>
            </a:r>
          </a:p>
          <a:p>
            <a:pPr marL="177845" indent="-177845">
              <a:buFont typeface="Arial" panose="020B0604020202020204" pitchFamily="34" charset="0"/>
              <a:buChar char="•"/>
            </a:pPr>
            <a:r>
              <a:rPr lang="en-US" sz="1000" dirty="0"/>
              <a:t>Primarily concerned with accreditation of academically oriented, non-profit schools, rather than technical or career-based schools.</a:t>
            </a:r>
          </a:p>
          <a:p>
            <a:pPr marL="177845" indent="-177845">
              <a:buFont typeface="Arial" panose="020B0604020202020204" pitchFamily="34" charset="0"/>
              <a:buChar char="•"/>
            </a:pPr>
            <a:r>
              <a:rPr lang="en-US" sz="1000" dirty="0"/>
              <a:t>Known as institutional accreditation. It acknowledges that all components of an institution are functioning and working towards specific goals.</a:t>
            </a:r>
            <a:endParaRPr lang="en-US" sz="1000" u="sng" dirty="0"/>
          </a:p>
          <a:p>
            <a:r>
              <a:rPr lang="en-US" sz="1000" b="1" u="sng" dirty="0"/>
              <a:t>Nationally accredited schools</a:t>
            </a:r>
            <a:r>
              <a:rPr lang="en-US" sz="1000" b="1" dirty="0"/>
              <a:t> </a:t>
            </a:r>
            <a:r>
              <a:rPr lang="en-US" sz="1000" dirty="0"/>
              <a:t>are generally for-profit and offer vocational, career, or technical programs. </a:t>
            </a:r>
          </a:p>
          <a:p>
            <a:pPr marL="177845" indent="-177845">
              <a:buFont typeface="Arial" panose="020B0604020202020204" pitchFamily="34" charset="0"/>
              <a:buChar char="•"/>
            </a:pPr>
            <a:r>
              <a:rPr lang="en-US" sz="1000" dirty="0"/>
              <a:t>Generally offer accreditation to schools that focus on career or religious education.</a:t>
            </a:r>
          </a:p>
          <a:p>
            <a:pPr marL="177845" indent="-177845">
              <a:buFont typeface="Arial" panose="020B0604020202020204" pitchFamily="34" charset="0"/>
              <a:buChar char="•"/>
            </a:pPr>
            <a:r>
              <a:rPr lang="en-US" sz="1000" dirty="0"/>
              <a:t>Will generally accept credits from schools that are nationally accredited and regionally accredited.</a:t>
            </a:r>
          </a:p>
          <a:p>
            <a:r>
              <a:rPr lang="en-US" sz="1000" b="1" u="sng" dirty="0"/>
              <a:t>Regional – Nat’l Diffs</a:t>
            </a:r>
            <a:r>
              <a:rPr lang="en-US" sz="1000" dirty="0"/>
              <a:t>. Key difference: many regionally accredited institutes will not accept credits from nationally accredited institutes and vice versa. Similarly-accredited schools will generally accept transfer credits from one another as they have comparable curriculums and standards.</a:t>
            </a:r>
          </a:p>
          <a:p>
            <a:r>
              <a:rPr lang="en-US" sz="1000" b="1" u="sng" dirty="0"/>
              <a:t>Programmatic, or specialized, accrediting agencies</a:t>
            </a:r>
            <a:r>
              <a:rPr lang="en-US" sz="1000" dirty="0"/>
              <a:t> accredit programs, departments, and schools within larger universities.</a:t>
            </a:r>
          </a:p>
          <a:p>
            <a:pPr marL="177845" indent="-177845">
              <a:buFont typeface="Arial" panose="020B0604020202020204" pitchFamily="34" charset="0"/>
              <a:buChar char="•"/>
            </a:pPr>
            <a:r>
              <a:rPr lang="en-US" sz="1000" dirty="0"/>
              <a:t>Institutions with spcl’zd/programmatic accreditation generally also have institutional accreditation. </a:t>
            </a:r>
          </a:p>
          <a:p>
            <a:pPr marL="177845" indent="-177845">
              <a:buFont typeface="Arial" panose="020B0604020202020204" pitchFamily="34" charset="0"/>
              <a:buChar char="•"/>
            </a:pPr>
            <a:r>
              <a:rPr lang="en-US" sz="1000" dirty="0"/>
              <a:t>Example is ABA</a:t>
            </a:r>
          </a:p>
          <a:p>
            <a:r>
              <a:rPr lang="en-US" sz="1000" b="1" u="sng" dirty="0"/>
              <a:t>General</a:t>
            </a:r>
            <a:r>
              <a:rPr lang="en-US" sz="1000" dirty="0"/>
              <a:t>. </a:t>
            </a:r>
          </a:p>
          <a:p>
            <a:pPr marL="177845" indent="-177845">
              <a:buFont typeface="Arial" panose="020B0604020202020204" pitchFamily="34" charset="0"/>
              <a:buChar char="•"/>
            </a:pPr>
            <a:r>
              <a:rPr lang="en-US" sz="1000" dirty="0"/>
              <a:t>Agencies serving as accrediting entities must apply to the U.S. Dept of Ed for federal recognition.  </a:t>
            </a:r>
          </a:p>
          <a:p>
            <a:pPr marL="177845" indent="-177845">
              <a:buFont typeface="Arial" panose="020B0604020202020204" pitchFamily="34" charset="0"/>
              <a:buChar char="•"/>
            </a:pPr>
            <a:r>
              <a:rPr lang="en-US" sz="1000" dirty="0"/>
              <a:t>The DoE establishes standards that agencies must meet, and evaluate agencies for compliance</a:t>
            </a:r>
          </a:p>
          <a:p>
            <a:pPr marL="177845" indent="-177845">
              <a:buFont typeface="Arial" panose="020B0604020202020204" pitchFamily="34" charset="0"/>
              <a:buChar char="•"/>
            </a:pPr>
            <a:r>
              <a:rPr lang="en-US" sz="1000" dirty="0"/>
              <a:t>An agency recognized by the DoE can be trusted as a valid, reputable source for accreditation.</a:t>
            </a:r>
          </a:p>
          <a:p>
            <a:pPr marL="177845" indent="-177845">
              <a:buFont typeface="Arial" panose="020B0604020202020204" pitchFamily="34" charset="0"/>
              <a:buChar char="•"/>
            </a:pPr>
            <a:r>
              <a:rPr lang="en-US" sz="1000" dirty="0"/>
              <a:t>When browsing colleges, check for accreditation AND ensure the accrediting agency is recognized by the DoE. If it is not, the school should be avoided, just as if it had no accreditation at all. The DoE maintains a list of recognized accrediting agencies at its </a:t>
            </a:r>
            <a:r>
              <a:rPr lang="en-US" sz="1000" u="sng" dirty="0">
                <a:hlinkClick r:id="rId3"/>
              </a:rPr>
              <a:t>website</a:t>
            </a:r>
            <a:r>
              <a:rPr lang="en-US" sz="1000" dirty="0"/>
              <a:t>.</a:t>
            </a:r>
          </a:p>
        </p:txBody>
      </p:sp>
      <p:sp>
        <p:nvSpPr>
          <p:cNvPr id="4" name="Slide Number Placeholder 3"/>
          <p:cNvSpPr>
            <a:spLocks noGrp="1"/>
          </p:cNvSpPr>
          <p:nvPr>
            <p:ph type="sldNum" sz="quarter" idx="10"/>
          </p:nvPr>
        </p:nvSpPr>
        <p:spPr/>
        <p:txBody>
          <a:bodyPr/>
          <a:lstStyle/>
          <a:p>
            <a:pPr defTabSz="948507">
              <a:defRPr/>
            </a:pPr>
            <a:fld id="{A21C5C33-3676-4F02-A267-B22D15F7C2BE}" type="slidenum">
              <a:rPr lang="en-US">
                <a:solidFill>
                  <a:prstClr val="black"/>
                </a:solidFill>
                <a:latin typeface="Calibri"/>
              </a:rPr>
              <a:pPr defTabSz="948507">
                <a:defRPr/>
              </a:pPr>
              <a:t>31</a:t>
            </a:fld>
            <a:endParaRPr lang="en-US" dirty="0">
              <a:solidFill>
                <a:prstClr val="black"/>
              </a:solidFill>
              <a:latin typeface="Calibri"/>
            </a:endParaRPr>
          </a:p>
        </p:txBody>
      </p:sp>
    </p:spTree>
    <p:extLst>
      <p:ext uri="{BB962C8B-B14F-4D97-AF65-F5344CB8AC3E}">
        <p14:creationId xmlns:p14="http://schemas.microsoft.com/office/powerpoint/2010/main" val="1043450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anose="020B0604020202020204" pitchFamily="34" charset="0"/>
              <a:buChar char="•"/>
            </a:pPr>
            <a:r>
              <a:rPr lang="en-US" dirty="0"/>
              <a:t>Enrollments includes the credential exams or preparatory courses</a:t>
            </a:r>
          </a:p>
          <a:p>
            <a:pPr marL="177845" indent="-177845">
              <a:buFont typeface="Arial" panose="020B0604020202020204" pitchFamily="34" charset="0"/>
              <a:buChar char="•"/>
            </a:pPr>
            <a:r>
              <a:rPr lang="en-US" dirty="0"/>
              <a:t>Completions are enrollments with grades reported</a:t>
            </a:r>
          </a:p>
        </p:txBody>
      </p:sp>
    </p:spTree>
    <p:extLst>
      <p:ext uri="{BB962C8B-B14F-4D97-AF65-F5344CB8AC3E}">
        <p14:creationId xmlns:p14="http://schemas.microsoft.com/office/powerpoint/2010/main" val="2895123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4351" tIns="47175" rIns="94351" bIns="47175">
            <a:normAutofit/>
          </a:bodyPr>
          <a:lstStyle/>
          <a:p>
            <a:endParaRPr/>
          </a:p>
        </p:txBody>
      </p:sp>
    </p:spTree>
    <p:extLst>
      <p:ext uri="{BB962C8B-B14F-4D97-AF65-F5344CB8AC3E}">
        <p14:creationId xmlns:p14="http://schemas.microsoft.com/office/powerpoint/2010/main" val="25758742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A0964A-C91F-41C2-9247-824B8B4100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3373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6977CC-C92F-4AB1-9A04-9975515E58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2282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13016">
              <a:spcBef>
                <a:spcPts val="312"/>
              </a:spcBef>
              <a:spcAft>
                <a:spcPts val="312"/>
              </a:spcAft>
            </a:pPr>
            <a:r>
              <a:rPr lang="en-US" dirty="0">
                <a:latin typeface="Mongolian Baiti" panose="03000500000000000000" pitchFamily="66" charset="0"/>
                <a:cs typeface="Mongolian Baiti" panose="03000500000000000000" pitchFamily="66" charset="0"/>
              </a:rPr>
              <a:t>Good morning / afternoon and welcome to the Community College of the Air Force or CCAF. </a:t>
            </a:r>
          </a:p>
          <a:p>
            <a:pPr defTabSz="713016">
              <a:spcBef>
                <a:spcPts val="312"/>
              </a:spcBef>
              <a:spcAft>
                <a:spcPts val="312"/>
              </a:spcAft>
            </a:pPr>
            <a:r>
              <a:rPr lang="en-US" dirty="0">
                <a:latin typeface="Mongolian Baiti" panose="03000500000000000000" pitchFamily="66" charset="0"/>
                <a:cs typeface="Mongolian Baiti" panose="03000500000000000000" pitchFamily="66" charset="0"/>
              </a:rPr>
              <a:t>I am (rank/name), currently serving as _______________ here at the Community College of the Air Force; I will be your briefer for today. </a:t>
            </a:r>
          </a:p>
          <a:p>
            <a:pPr defTabSz="713016">
              <a:spcBef>
                <a:spcPts val="312"/>
              </a:spcBef>
              <a:spcAft>
                <a:spcPts val="312"/>
              </a:spcAft>
            </a:pPr>
            <a:endParaRPr lang="en-US" dirty="0">
              <a:latin typeface="Mongolian Baiti" panose="03000500000000000000" pitchFamily="66" charset="0"/>
              <a:cs typeface="Mongolian Baiti" panose="03000500000000000000" pitchFamily="66" charset="0"/>
            </a:endParaRPr>
          </a:p>
          <a:p>
            <a:pPr defTabSz="713016">
              <a:spcBef>
                <a:spcPts val="312"/>
              </a:spcBef>
              <a:spcAft>
                <a:spcPts val="312"/>
              </a:spcAft>
            </a:pPr>
            <a:r>
              <a:rPr lang="en-US" dirty="0">
                <a:latin typeface="Mongolian Baiti" panose="03000500000000000000" pitchFamily="66" charset="0"/>
                <a:cs typeface="Mongolian Baiti" panose="03000500000000000000" pitchFamily="66" charset="0"/>
              </a:rPr>
              <a:t>Before I get started (take care of any administrative business, planned breaks, introductions, and the like).</a:t>
            </a:r>
          </a:p>
          <a:p>
            <a:pPr algn="ctr" defTabSz="713016">
              <a:spcBef>
                <a:spcPts val="312"/>
              </a:spcBef>
              <a:spcAft>
                <a:spcPts val="312"/>
              </a:spcAft>
            </a:pPr>
            <a:endParaRPr lang="en-US" i="1" dirty="0">
              <a:solidFill>
                <a:schemeClr val="accent1">
                  <a:lumMod val="75000"/>
                </a:schemeClr>
              </a:solidFill>
              <a:latin typeface="Mongolian Baiti" panose="03000500000000000000" pitchFamily="66" charset="0"/>
              <a:cs typeface="Mongolian Baiti" panose="03000500000000000000" pitchFamily="66" charset="0"/>
            </a:endParaRPr>
          </a:p>
        </p:txBody>
      </p:sp>
      <p:sp>
        <p:nvSpPr>
          <p:cNvPr id="4" name="Slide Number Placeholder 3"/>
          <p:cNvSpPr>
            <a:spLocks noGrp="1"/>
          </p:cNvSpPr>
          <p:nvPr>
            <p:ph type="sldNum" sz="quarter" idx="10"/>
          </p:nvPr>
        </p:nvSpPr>
        <p:spPr/>
        <p:txBody>
          <a:bodyPr/>
          <a:lstStyle/>
          <a:p>
            <a:pPr defTabSz="950689">
              <a:defRPr/>
            </a:pPr>
            <a:fld id="{2B5EA6F6-FC9D-48B6-8622-C54C7BBDBE84}" type="slidenum">
              <a:rPr lang="en-US">
                <a:solidFill>
                  <a:prstClr val="black"/>
                </a:solidFill>
                <a:latin typeface="Calibri"/>
              </a:rPr>
              <a:pPr defTabSz="950689">
                <a:defRPr/>
              </a:pPr>
              <a:t>4</a:t>
            </a:fld>
            <a:endParaRPr lang="en-US" dirty="0">
              <a:solidFill>
                <a:prstClr val="black"/>
              </a:solidFill>
              <a:latin typeface="Calibri"/>
            </a:endParaRPr>
          </a:p>
        </p:txBody>
      </p:sp>
    </p:spTree>
    <p:extLst>
      <p:ext uri="{BB962C8B-B14F-4D97-AF65-F5344CB8AC3E}">
        <p14:creationId xmlns:p14="http://schemas.microsoft.com/office/powerpoint/2010/main" val="3922459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463550" y="720725"/>
            <a:ext cx="6413500" cy="3606800"/>
          </a:xfrm>
          <a:noFill/>
          <a:ln>
            <a:solidFill>
              <a:srgbClr val="000000"/>
            </a:solidFill>
            <a:miter lim="800000"/>
            <a:headEnd/>
            <a:tailEnd/>
          </a:ln>
        </p:spPr>
      </p:sp>
      <p:sp>
        <p:nvSpPr>
          <p:cNvPr id="12291" name="Notes Placeholder 2"/>
          <p:cNvSpPr>
            <a:spLocks noGrp="1"/>
          </p:cNvSpPr>
          <p:nvPr>
            <p:ph type="body" idx="1"/>
          </p:nvPr>
        </p:nvSpPr>
        <p:spPr bwMode="auto">
          <a:xfrm>
            <a:off x="734181" y="4566810"/>
            <a:ext cx="5873441" cy="4565141"/>
          </a:xfrm>
          <a:noFill/>
        </p:spPr>
        <p:txBody>
          <a:bodyPr wrap="square" numCol="1" anchor="t" anchorCtr="0" compatLnSpc="1">
            <a:prstTxWarp prst="textNoShape">
              <a:avLst/>
            </a:prstTxWarp>
            <a:normAutofit lnSpcReduction="10000"/>
          </a:bodyPr>
          <a:lstStyle/>
          <a:p>
            <a:pPr>
              <a:spcBef>
                <a:spcPct val="0"/>
              </a:spcBef>
            </a:pPr>
            <a:r>
              <a:rPr lang="en-US" dirty="0"/>
              <a:t>CCAF has along and rich history and its inception has an interesting backstory. The U.S. in the 1960s found the civilian workforce was severely lacking people who were highly technically skilled in areas like electronics, maintenance, and medical vocations.  Although there were civilian programs that offered training in these fields, many experts believed that those pipelines would be insufficient to meet growing demands. </a:t>
            </a:r>
          </a:p>
          <a:p>
            <a:pPr>
              <a:spcBef>
                <a:spcPct val="0"/>
              </a:spcBef>
            </a:pPr>
            <a:endParaRPr lang="en-US" dirty="0"/>
          </a:p>
          <a:p>
            <a:pPr>
              <a:spcBef>
                <a:spcPct val="0"/>
              </a:spcBef>
            </a:pPr>
            <a:r>
              <a:rPr lang="en-US" dirty="0"/>
              <a:t>So a group of educators in Utah approached the Air Force at Ogden Logistics Center and asked if they could look at how the Air Force taught those skills.  And together, they setup and conducted a fairly expansive study that became known as “The Utah Project” This study compared the Air Force training methods with those of civilian education institutions.  The study revealed that in less time, the Air Force training methods and curriculum produced markedly better outcomes.  </a:t>
            </a:r>
          </a:p>
          <a:p>
            <a:pPr>
              <a:spcBef>
                <a:spcPct val="0"/>
              </a:spcBef>
            </a:pPr>
            <a:endParaRPr lang="en-US" dirty="0"/>
          </a:p>
          <a:p>
            <a:pPr>
              <a:spcBef>
                <a:spcPct val="0"/>
              </a:spcBef>
            </a:pPr>
            <a:r>
              <a:rPr lang="en-US" dirty="0"/>
              <a:t>But there was no system for translating this outstanding training into terms understood and recognized by the civilian sector.</a:t>
            </a:r>
          </a:p>
          <a:p>
            <a:pPr>
              <a:spcBef>
                <a:spcPct val="0"/>
              </a:spcBef>
            </a:pPr>
            <a:r>
              <a:rPr lang="en-US" dirty="0"/>
              <a:t>This caused AF leadership to ask “why not capitalize on that advantage and create our own institution where we can accredit our own education and training?  How powerful would that be for recruiting and retention?” </a:t>
            </a:r>
          </a:p>
          <a:p>
            <a:pPr>
              <a:spcBef>
                <a:spcPct val="0"/>
              </a:spcBef>
            </a:pPr>
            <a:endParaRPr lang="en-US" dirty="0"/>
          </a:p>
          <a:p>
            <a:pPr>
              <a:spcBef>
                <a:spcPct val="0"/>
              </a:spcBef>
            </a:pPr>
            <a:r>
              <a:rPr lang="en-US" dirty="0"/>
              <a:t>The answer to this dilemma was the establishment of the Community College of the Air Force on 1 April 1972.  Initially, the college offered career education certificates.  But as the prestige and enrollment of the college increased, the Air Force sought degree-granting authority for the college from Congress.  On 14 July 1976, President Ford signed Public Law 94-361 authorizing the Commander of Air Training Command to confer the associate degree. We’re excited to be celebrating the 50th anniversary of CCAF on April 1st of next year.</a:t>
            </a:r>
          </a:p>
          <a:p>
            <a:pPr eaLnBrk="1" hangingPunct="1">
              <a:spcBef>
                <a:spcPct val="0"/>
              </a:spcBef>
            </a:pPr>
            <a:endParaRPr lang="en-US" dirty="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50689" fontAlgn="base">
              <a:spcBef>
                <a:spcPct val="0"/>
              </a:spcBef>
              <a:spcAft>
                <a:spcPct val="0"/>
              </a:spcAft>
              <a:defRPr/>
            </a:pPr>
            <a:fld id="{867543D9-A4B7-446F-A404-FCB2FB0CD6E9}" type="slidenum">
              <a:rPr lang="en-US">
                <a:solidFill>
                  <a:prstClr val="black"/>
                </a:solidFill>
                <a:latin typeface="Calibri" panose="020F0502020204030204"/>
              </a:rPr>
              <a:pPr defTabSz="950689" fontAlgn="base">
                <a:spcBef>
                  <a:spcPct val="0"/>
                </a:spcBef>
                <a:spcAft>
                  <a:spcPct val="0"/>
                </a:spcAft>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0107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pPr defTabSz="966470">
              <a:defRPr/>
            </a:pPr>
            <a:fld id="{2DE91B08-8EDD-4752-940F-493056B7310A}" type="slidenum">
              <a:rPr lang="en-US">
                <a:solidFill>
                  <a:prstClr val="black"/>
                </a:solidFill>
                <a:latin typeface="Calibri"/>
              </a:rPr>
              <a:pPr defTabSz="966470">
                <a:defRPr/>
              </a:pPr>
              <a:t>7</a:t>
            </a:fld>
            <a:endParaRPr lang="en-US" dirty="0">
              <a:solidFill>
                <a:prstClr val="black"/>
              </a:solidFill>
              <a:latin typeface="Calibri"/>
            </a:endParaRPr>
          </a:p>
        </p:txBody>
      </p:sp>
      <p:sp>
        <p:nvSpPr>
          <p:cNvPr id="101379" name="Rectangle 2"/>
          <p:cNvSpPr>
            <a:spLocks noGrp="1" noChangeArrowheads="1"/>
          </p:cNvSpPr>
          <p:nvPr>
            <p:ph type="body" idx="1"/>
          </p:nvPr>
        </p:nvSpPr>
        <p:spPr>
          <a:xfrm>
            <a:off x="846837" y="4507480"/>
            <a:ext cx="6655203" cy="5037260"/>
          </a:xfrm>
          <a:noFill/>
          <a:ln/>
        </p:spPr>
        <p:txBody>
          <a:bodyPr lIns="100461" tIns="50230" rIns="100461" bIns="50230"/>
          <a:lstStyle/>
          <a:p>
            <a:pPr defTabSz="984729" eaLnBrk="0" fontAlgn="base" hangingPunct="0">
              <a:spcBef>
                <a:spcPct val="30000"/>
              </a:spcBef>
              <a:spcAft>
                <a:spcPct val="0"/>
              </a:spcAft>
              <a:defRPr/>
            </a:pPr>
            <a:endParaRPr lang="en-US" dirty="0"/>
          </a:p>
        </p:txBody>
      </p:sp>
      <p:sp>
        <p:nvSpPr>
          <p:cNvPr id="101380" name="Rectangle 3"/>
          <p:cNvSpPr>
            <a:spLocks noGrp="1" noRot="1" noChangeAspect="1" noChangeArrowheads="1" noTextEdit="1"/>
          </p:cNvSpPr>
          <p:nvPr>
            <p:ph type="sldImg"/>
          </p:nvPr>
        </p:nvSpPr>
        <p:spPr>
          <a:xfrm>
            <a:off x="593725" y="762000"/>
            <a:ext cx="6515100" cy="3665538"/>
          </a:xfrm>
          <a:ln w="12700" cap="flat">
            <a:solidFill>
              <a:schemeClr val="tx1"/>
            </a:solidFill>
          </a:ln>
        </p:spPr>
      </p:sp>
    </p:spTree>
    <p:extLst>
      <p:ext uri="{BB962C8B-B14F-4D97-AF65-F5344CB8AC3E}">
        <p14:creationId xmlns:p14="http://schemas.microsoft.com/office/powerpoint/2010/main" val="4264361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bwMode="auto">
          <a:xfrm>
            <a:off x="457200" y="719138"/>
            <a:ext cx="6400800" cy="3600450"/>
          </a:xfrm>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919399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pPr defTabSz="968693">
              <a:defRPr/>
            </a:pPr>
            <a:fld id="{2DE91B08-8EDD-4752-940F-493056B7310A}" type="slidenum">
              <a:rPr lang="en-US">
                <a:solidFill>
                  <a:prstClr val="black"/>
                </a:solidFill>
                <a:latin typeface="Calibri"/>
              </a:rPr>
              <a:pPr defTabSz="968693">
                <a:defRPr/>
              </a:pPr>
              <a:t>9</a:t>
            </a:fld>
            <a:endParaRPr lang="en-US" dirty="0">
              <a:solidFill>
                <a:prstClr val="black"/>
              </a:solidFill>
              <a:latin typeface="Calibri"/>
            </a:endParaRPr>
          </a:p>
        </p:txBody>
      </p:sp>
      <p:sp>
        <p:nvSpPr>
          <p:cNvPr id="101379" name="Rectangle 2"/>
          <p:cNvSpPr>
            <a:spLocks noGrp="1" noChangeArrowheads="1"/>
          </p:cNvSpPr>
          <p:nvPr>
            <p:ph type="body" idx="1"/>
          </p:nvPr>
        </p:nvSpPr>
        <p:spPr>
          <a:xfrm>
            <a:off x="849918" y="4513647"/>
            <a:ext cx="6679403" cy="5044151"/>
          </a:xfrm>
          <a:noFill/>
          <a:ln/>
        </p:spPr>
        <p:txBody>
          <a:bodyPr lIns="100693" tIns="50345" rIns="100693" bIns="50345"/>
          <a:lstStyle/>
          <a:p>
            <a:pPr defTabSz="986993" eaLnBrk="0" fontAlgn="base" hangingPunct="0">
              <a:spcBef>
                <a:spcPct val="30000"/>
              </a:spcBef>
              <a:spcAft>
                <a:spcPct val="0"/>
              </a:spcAft>
              <a:defRPr/>
            </a:pPr>
            <a:endParaRPr lang="en-US" sz="1500" dirty="0">
              <a:cs typeface="Times New Roman" pitchFamily="18" charset="0"/>
            </a:endParaRPr>
          </a:p>
        </p:txBody>
      </p:sp>
      <p:sp>
        <p:nvSpPr>
          <p:cNvPr id="101380" name="Rectangle 3"/>
          <p:cNvSpPr>
            <a:spLocks noGrp="1" noRot="1" noChangeAspect="1" noChangeArrowheads="1" noTextEdit="1"/>
          </p:cNvSpPr>
          <p:nvPr>
            <p:ph type="sldImg"/>
          </p:nvPr>
        </p:nvSpPr>
        <p:spPr>
          <a:xfrm>
            <a:off x="603250" y="763588"/>
            <a:ext cx="6524625" cy="3670300"/>
          </a:xfrm>
          <a:ln w="12700" cap="flat">
            <a:solidFill>
              <a:schemeClr val="tx1"/>
            </a:solidFill>
          </a:ln>
        </p:spPr>
      </p:sp>
    </p:spTree>
    <p:extLst>
      <p:ext uri="{BB962C8B-B14F-4D97-AF65-F5344CB8AC3E}">
        <p14:creationId xmlns:p14="http://schemas.microsoft.com/office/powerpoint/2010/main" val="3454583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24853">
              <a:spcBef>
                <a:spcPts val="317"/>
              </a:spcBef>
              <a:spcAft>
                <a:spcPts val="317"/>
              </a:spcAft>
              <a:defRPr/>
            </a:pPr>
            <a:r>
              <a:rPr lang="en-US" dirty="0"/>
              <a:t>The emphasis is on overall qualifications of a faculty member, rather than simply academic credentials. While academic credentials in most cases is the standard qualification for faculty members, other types of qualifications may prove to be appropriate (Ex: work experiences in the field, professional licensure and certifications). These types of qualifications are especially important in professional, technical, and technology-dependent fields.</a:t>
            </a:r>
          </a:p>
          <a:p>
            <a:pPr defTabSz="724853">
              <a:spcBef>
                <a:spcPts val="317"/>
              </a:spcBef>
              <a:spcAft>
                <a:spcPts val="317"/>
              </a:spcAft>
              <a:defRPr/>
            </a:pPr>
            <a:endParaRPr lang="en-US" dirty="0"/>
          </a:p>
          <a:p>
            <a:pPr defTabSz="724853">
              <a:spcBef>
                <a:spcPts val="317"/>
              </a:spcBef>
              <a:spcAft>
                <a:spcPts val="317"/>
              </a:spcAft>
              <a:defRPr/>
            </a:pPr>
            <a:r>
              <a:rPr lang="en-US" dirty="0"/>
              <a:t>Faculty Credentials Guidelines</a:t>
            </a:r>
          </a:p>
          <a:p>
            <a:pPr marL="213599"/>
            <a:r>
              <a:rPr lang="en-US" dirty="0"/>
              <a:t>E.  Faculty teaching associate degree courses not designed for transfer to the baccalaureate degree:  bachelor’s degree in the teaching discipline, or associate’s degree and demonstrated competencies in the teaching discipline.</a:t>
            </a:r>
          </a:p>
          <a:p>
            <a:pPr defTabSz="724853">
              <a:spcBef>
                <a:spcPts val="317"/>
              </a:spcBef>
              <a:spcAft>
                <a:spcPts val="317"/>
              </a:spcAft>
            </a:pPr>
            <a:endParaRPr lang="en-US" dirty="0"/>
          </a:p>
        </p:txBody>
      </p:sp>
      <p:sp>
        <p:nvSpPr>
          <p:cNvPr id="4" name="Slide Number Placeholder 3"/>
          <p:cNvSpPr>
            <a:spLocks noGrp="1"/>
          </p:cNvSpPr>
          <p:nvPr>
            <p:ph type="sldNum" sz="quarter" idx="10"/>
          </p:nvPr>
        </p:nvSpPr>
        <p:spPr/>
        <p:txBody>
          <a:bodyPr/>
          <a:lstStyle/>
          <a:p>
            <a:pPr defTabSz="966470">
              <a:defRPr/>
            </a:pPr>
            <a:fld id="{2B5EA6F6-FC9D-48B6-8622-C54C7BBDBE84}" type="slidenum">
              <a:rPr lang="en-US">
                <a:solidFill>
                  <a:prstClr val="black"/>
                </a:solidFill>
                <a:latin typeface="Calibri"/>
              </a:rPr>
              <a:pPr defTabSz="966470">
                <a:defRPr/>
              </a:pPr>
              <a:t>11</a:t>
            </a:fld>
            <a:endParaRPr lang="en-US" dirty="0">
              <a:solidFill>
                <a:prstClr val="black"/>
              </a:solidFill>
              <a:latin typeface="Calibri"/>
            </a:endParaRPr>
          </a:p>
        </p:txBody>
      </p:sp>
    </p:spTree>
    <p:extLst>
      <p:ext uri="{BB962C8B-B14F-4D97-AF65-F5344CB8AC3E}">
        <p14:creationId xmlns:p14="http://schemas.microsoft.com/office/powerpoint/2010/main" val="3684314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900" dirty="0"/>
          </a:p>
        </p:txBody>
      </p:sp>
      <p:sp>
        <p:nvSpPr>
          <p:cNvPr id="4" name="Slide Number Placeholder 3"/>
          <p:cNvSpPr>
            <a:spLocks noGrp="1"/>
          </p:cNvSpPr>
          <p:nvPr>
            <p:ph type="sldNum" sz="quarter" idx="10"/>
          </p:nvPr>
        </p:nvSpPr>
        <p:spPr/>
        <p:txBody>
          <a:bodyPr/>
          <a:lstStyle/>
          <a:p>
            <a:pPr defTabSz="948507">
              <a:defRPr/>
            </a:pPr>
            <a:fld id="{A21C5C33-3676-4F02-A267-B22D15F7C2BE}" type="slidenum">
              <a:rPr lang="en-US">
                <a:solidFill>
                  <a:prstClr val="black"/>
                </a:solidFill>
                <a:latin typeface="Calibri"/>
              </a:rPr>
              <a:pPr defTabSz="948507">
                <a:defRPr/>
              </a:pPr>
              <a:t>12</a:t>
            </a:fld>
            <a:endParaRPr lang="en-US" dirty="0">
              <a:solidFill>
                <a:prstClr val="black"/>
              </a:solidFill>
              <a:latin typeface="Calibri"/>
            </a:endParaRPr>
          </a:p>
        </p:txBody>
      </p:sp>
    </p:spTree>
    <p:extLst>
      <p:ext uri="{BB962C8B-B14F-4D97-AF65-F5344CB8AC3E}">
        <p14:creationId xmlns:p14="http://schemas.microsoft.com/office/powerpoint/2010/main" val="425286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3" name="Content Placeholder 7"/>
          <p:cNvSpPr>
            <a:spLocks noGrp="1"/>
          </p:cNvSpPr>
          <p:nvPr>
            <p:ph sz="quarter" idx="14" hasCustomPrompt="1"/>
          </p:nvPr>
        </p:nvSpPr>
        <p:spPr>
          <a:xfrm>
            <a:off x="165100" y="1091963"/>
            <a:ext cx="8813800" cy="3801186"/>
          </a:xfrm>
          <a:prstGeom prst="rect">
            <a:avLst/>
          </a:prstGeom>
        </p:spPr>
        <p:txBody>
          <a:bodyPr vert="horz" wrap="square" anchor="t" anchorCtr="0">
            <a:normAutofit/>
          </a:bodyPr>
          <a:lstStyle>
            <a:lvl1pPr>
              <a:defRPr baseline="0">
                <a:latin typeface="Mongolian Baiti"/>
              </a:defRPr>
            </a:lvl1pPr>
          </a:lstStyle>
          <a:p>
            <a:pPr lvl="0"/>
            <a:r>
              <a:rPr lang="en-US" dirty="0"/>
              <a:t>Insert Content Here</a:t>
            </a:r>
          </a:p>
        </p:txBody>
      </p:sp>
      <p:sp>
        <p:nvSpPr>
          <p:cNvPr id="14" name="Slide Number Placeholder 8"/>
          <p:cNvSpPr>
            <a:spLocks noGrp="1"/>
          </p:cNvSpPr>
          <p:nvPr>
            <p:ph type="sldNum" sz="quarter" idx="4"/>
          </p:nvPr>
        </p:nvSpPr>
        <p:spPr>
          <a:xfrm>
            <a:off x="8669720" y="4904594"/>
            <a:ext cx="475539" cy="274637"/>
          </a:xfrm>
          <a:prstGeom prst="rect">
            <a:avLst/>
          </a:prstGeom>
        </p:spPr>
        <p:txBody>
          <a:bodyPr vert="horz" lIns="91440" tIns="45720" rIns="91440" bIns="45720" rtlCol="0" anchor="ctr"/>
          <a:lstStyle>
            <a:lvl1pPr algn="ctr">
              <a:defRPr sz="1200">
                <a:solidFill>
                  <a:srgbClr val="FFFFFF"/>
                </a:solidFill>
                <a:latin typeface="Mongolian Baiti"/>
                <a:cs typeface="Mongolian Baiti"/>
              </a:defRPr>
            </a:lvl1pPr>
          </a:lstStyle>
          <a:p>
            <a:pPr defTabSz="457200"/>
            <a:fld id="{927614C8-54BB-6246-9DA6-5EBA18D4F39D}" type="slidenum">
              <a:rPr lang="en-US" smtClean="0"/>
              <a:pPr defTabSz="457200"/>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26913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4" name="Title 13"/>
          <p:cNvSpPr>
            <a:spLocks noGrp="1"/>
          </p:cNvSpPr>
          <p:nvPr>
            <p:ph type="title"/>
          </p:nvPr>
        </p:nvSpPr>
        <p:spPr>
          <a:xfrm>
            <a:off x="628650" y="1488283"/>
            <a:ext cx="7886700" cy="994172"/>
          </a:xfrm>
          <a:prstGeom prst="rect">
            <a:avLst/>
          </a:prstGeom>
        </p:spPr>
        <p:txBody>
          <a:bodyPr anchor="ctr" anchorCtr="0"/>
          <a:lstStyle>
            <a:lvl1pPr algn="ctr">
              <a:defRPr>
                <a:latin typeface="Mongolian Baiti" panose="03000500000000000000" pitchFamily="66" charset="0"/>
                <a:cs typeface="Mongolian Baiti" panose="03000500000000000000" pitchFamily="66" charset="0"/>
              </a:defRPr>
            </a:lvl1pPr>
          </a:lstStyle>
          <a:p>
            <a:r>
              <a:rPr lang="en-US" dirty="0"/>
              <a:t>Click to edit Master title style</a:t>
            </a:r>
          </a:p>
        </p:txBody>
      </p:sp>
      <p:sp>
        <p:nvSpPr>
          <p:cNvPr id="16" name="Text Placeholder 15"/>
          <p:cNvSpPr>
            <a:spLocks noGrp="1"/>
          </p:cNvSpPr>
          <p:nvPr>
            <p:ph type="body" sz="quarter" idx="10"/>
          </p:nvPr>
        </p:nvSpPr>
        <p:spPr>
          <a:xfrm>
            <a:off x="5950746" y="3929062"/>
            <a:ext cx="2728913" cy="700088"/>
          </a:xfrm>
          <a:prstGeom prst="rect">
            <a:avLst/>
          </a:prstGeom>
        </p:spPr>
        <p:txBody>
          <a:bodyPr/>
          <a:lstStyle>
            <a:lvl1pPr marL="0" indent="0" algn="r">
              <a:buFontTx/>
              <a:buNone/>
              <a:defRPr sz="1800">
                <a:latin typeface="Mongolian Baiti" panose="03000500000000000000" pitchFamily="66" charset="0"/>
                <a:cs typeface="Mongolian Baiti" panose="03000500000000000000" pitchFamily="66" charset="0"/>
              </a:defRPr>
            </a:lvl1pPr>
          </a:lstStyle>
          <a:p>
            <a:pPr lvl="0"/>
            <a:r>
              <a:rPr lang="en-US" dirty="0"/>
              <a:t>Click to edit Master text styles</a:t>
            </a:r>
          </a:p>
        </p:txBody>
      </p:sp>
    </p:spTree>
    <p:extLst>
      <p:ext uri="{BB962C8B-B14F-4D97-AF65-F5344CB8AC3E}">
        <p14:creationId xmlns:p14="http://schemas.microsoft.com/office/powerpoint/2010/main" val="2424203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5" name="Text Placeholder 11"/>
          <p:cNvSpPr>
            <a:spLocks noGrp="1" noChangeAspect="1"/>
          </p:cNvSpPr>
          <p:nvPr>
            <p:ph type="body" sz="quarter" idx="13" hasCustomPrompt="1"/>
          </p:nvPr>
        </p:nvSpPr>
        <p:spPr>
          <a:xfrm>
            <a:off x="1627483" y="140566"/>
            <a:ext cx="6086593" cy="707886"/>
          </a:xfrm>
          <a:prstGeom prst="rect">
            <a:avLst/>
          </a:prstGeom>
        </p:spPr>
        <p:txBody>
          <a:bodyPr vert="horz" wrap="square" anchor="ctr">
            <a:normAutofit/>
          </a:bodyPr>
          <a:lstStyle>
            <a:lvl1pPr algn="ctr">
              <a:buNone/>
              <a:defRPr sz="4000">
                <a:solidFill>
                  <a:srgbClr val="FFFFFF"/>
                </a:solidFill>
                <a:effectLst>
                  <a:outerShdw blurRad="50800" dist="38100" dir="2700000">
                    <a:srgbClr val="000000">
                      <a:alpha val="43000"/>
                    </a:srgbClr>
                  </a:outerShdw>
                </a:effectLst>
                <a:latin typeface="Mongolian Baiti"/>
                <a:cs typeface="Mongolian Baiti"/>
              </a:defRPr>
            </a:lvl1pPr>
          </a:lstStyle>
          <a:p>
            <a:pPr lvl="0"/>
            <a:r>
              <a:rPr lang="en-US" dirty="0"/>
              <a:t>Slide Title</a:t>
            </a:r>
          </a:p>
        </p:txBody>
      </p:sp>
    </p:spTree>
    <p:extLst>
      <p:ext uri="{BB962C8B-B14F-4D97-AF65-F5344CB8AC3E}">
        <p14:creationId xmlns:p14="http://schemas.microsoft.com/office/powerpoint/2010/main" val="3050723279"/>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3" name="Content Placeholder 7"/>
          <p:cNvSpPr>
            <a:spLocks noGrp="1"/>
          </p:cNvSpPr>
          <p:nvPr>
            <p:ph sz="quarter" idx="14" hasCustomPrompt="1"/>
          </p:nvPr>
        </p:nvSpPr>
        <p:spPr>
          <a:xfrm>
            <a:off x="165100" y="1091963"/>
            <a:ext cx="8813800" cy="3801186"/>
          </a:xfrm>
          <a:prstGeom prst="rect">
            <a:avLst/>
          </a:prstGeom>
        </p:spPr>
        <p:txBody>
          <a:bodyPr vert="horz" wrap="square" anchor="t" anchorCtr="0">
            <a:normAutofit/>
          </a:bodyPr>
          <a:lstStyle>
            <a:lvl1pPr>
              <a:defRPr baseline="0">
                <a:latin typeface="Mongolian Baiti"/>
              </a:defRPr>
            </a:lvl1pPr>
          </a:lstStyle>
          <a:p>
            <a:pPr lvl="0"/>
            <a:r>
              <a:rPr lang="en-US" dirty="0"/>
              <a:t>Insert Content Here</a:t>
            </a:r>
          </a:p>
        </p:txBody>
      </p:sp>
      <p:sp>
        <p:nvSpPr>
          <p:cNvPr id="14" name="Slide Number Placeholder 8"/>
          <p:cNvSpPr>
            <a:spLocks noGrp="1"/>
          </p:cNvSpPr>
          <p:nvPr>
            <p:ph type="sldNum" sz="quarter" idx="4"/>
          </p:nvPr>
        </p:nvSpPr>
        <p:spPr>
          <a:xfrm>
            <a:off x="8669710" y="4904589"/>
            <a:ext cx="475539" cy="274637"/>
          </a:xfrm>
          <a:prstGeom prst="rect">
            <a:avLst/>
          </a:prstGeom>
        </p:spPr>
        <p:txBody>
          <a:bodyPr vert="horz" lIns="91440" tIns="45720" rIns="91440" bIns="45720" rtlCol="0" anchor="ctr"/>
          <a:lstStyle>
            <a:lvl1pPr algn="ctr">
              <a:defRPr sz="1200">
                <a:solidFill>
                  <a:srgbClr val="FFFFFF"/>
                </a:solidFill>
                <a:latin typeface="Mongolian Baiti"/>
                <a:cs typeface="Mongolian Baiti"/>
              </a:defRPr>
            </a:lvl1pPr>
          </a:lstStyle>
          <a:p>
            <a:pPr defTabSz="457200"/>
            <a:fld id="{927614C8-54BB-6246-9DA6-5EBA18D4F39D}" type="slidenum">
              <a:rPr lang="en-US" smtClean="0"/>
              <a:pPr defTabSz="457200"/>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46666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2" name="Slide Number Placeholder 8"/>
          <p:cNvSpPr>
            <a:spLocks noGrp="1"/>
          </p:cNvSpPr>
          <p:nvPr>
            <p:ph type="sldNum" sz="quarter" idx="4"/>
          </p:nvPr>
        </p:nvSpPr>
        <p:spPr>
          <a:xfrm>
            <a:off x="8669710" y="4904589"/>
            <a:ext cx="475539" cy="274637"/>
          </a:xfrm>
          <a:prstGeom prst="rect">
            <a:avLst/>
          </a:prstGeom>
        </p:spPr>
        <p:txBody>
          <a:bodyPr vert="horz" lIns="91440" tIns="45720" rIns="91440" bIns="45720" rtlCol="0" anchor="ctr"/>
          <a:lstStyle>
            <a:lvl1pPr algn="ctr">
              <a:defRPr sz="1200">
                <a:solidFill>
                  <a:srgbClr val="FFFFFF"/>
                </a:solidFill>
                <a:latin typeface="Mongolian Baiti"/>
                <a:cs typeface="Mongolian Baiti"/>
              </a:defRPr>
            </a:lvl1pPr>
          </a:lstStyle>
          <a:p>
            <a:pPr defTabSz="457200"/>
            <a:fld id="{927614C8-54BB-6246-9DA6-5EBA18D4F39D}" type="slidenum">
              <a:rPr lang="en-US" smtClean="0"/>
              <a:pPr defTabSz="457200"/>
              <a:t>‹#›</a:t>
            </a:fld>
            <a:endParaRPr lang="en-US" dirty="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76340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07269"/>
            <a:ext cx="7772400" cy="628650"/>
          </a:xfrm>
        </p:spPr>
        <p:txBody>
          <a:bodyPr/>
          <a:lstStyle/>
          <a:p>
            <a:r>
              <a:rPr lang="en-US"/>
              <a:t>Click to edit Master title style</a:t>
            </a:r>
          </a:p>
        </p:txBody>
      </p:sp>
      <p:sp>
        <p:nvSpPr>
          <p:cNvPr id="11" name="Text Box 3"/>
          <p:cNvSpPr txBox="1">
            <a:spLocks noChangeArrowheads="1"/>
          </p:cNvSpPr>
          <p:nvPr/>
        </p:nvSpPr>
        <p:spPr bwMode="auto">
          <a:xfrm>
            <a:off x="533400" y="258371"/>
            <a:ext cx="8077200" cy="584733"/>
          </a:xfrm>
          <a:prstGeom prst="rect">
            <a:avLst/>
          </a:prstGeom>
          <a:noFill/>
          <a:ln w="9525">
            <a:noFill/>
            <a:miter lim="800000"/>
            <a:headEnd/>
            <a:tailEnd/>
          </a:ln>
          <a:effectLst/>
        </p:spPr>
        <p:txBody>
          <a:bodyPr lIns="91397" tIns="45699" rIns="91397" bIns="45699">
            <a:spAutoFit/>
          </a:bodyPr>
          <a:lstStyle/>
          <a:p>
            <a:pPr algn="ctr" defTabSz="457200">
              <a:defRPr/>
            </a:pPr>
            <a:r>
              <a:rPr lang="en-US" sz="3200" dirty="0">
                <a:solidFill>
                  <a:prstClr val="white">
                    <a:lumMod val="95000"/>
                  </a:prstClr>
                </a:solidFill>
                <a:effectLst>
                  <a:outerShdw blurRad="38100" dist="38100" dir="2700000" algn="tl">
                    <a:srgbClr val="000000">
                      <a:alpha val="43137"/>
                    </a:srgbClr>
                  </a:outerShdw>
                </a:effectLst>
                <a:latin typeface="Mongolian Baiti" pitchFamily="66" charset="0"/>
                <a:cs typeface="Mongolian Baiti" pitchFamily="66" charset="0"/>
              </a:rPr>
              <a:t>Community College of the Air Force</a:t>
            </a:r>
          </a:p>
        </p:txBody>
      </p:sp>
    </p:spTree>
    <p:extLst>
      <p:ext uri="{BB962C8B-B14F-4D97-AF65-F5344CB8AC3E}">
        <p14:creationId xmlns:p14="http://schemas.microsoft.com/office/powerpoint/2010/main" val="323166426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4317" y="189625"/>
            <a:ext cx="6089904" cy="704088"/>
          </a:xfrm>
        </p:spPr>
        <p:txBody>
          <a:bodyPr/>
          <a:lstStyle/>
          <a:p>
            <a:r>
              <a:rPr lang="en-US" dirty="0"/>
              <a:t>Click to edit Master title style</a:t>
            </a:r>
          </a:p>
        </p:txBody>
      </p:sp>
      <p:sp>
        <p:nvSpPr>
          <p:cNvPr id="9" name="Date Placeholder 2"/>
          <p:cNvSpPr>
            <a:spLocks noGrp="1"/>
          </p:cNvSpPr>
          <p:nvPr>
            <p:ph type="dt" sz="half" idx="10"/>
          </p:nvPr>
        </p:nvSpPr>
        <p:spPr>
          <a:xfrm>
            <a:off x="457200" y="4767264"/>
            <a:ext cx="2133600" cy="273844"/>
          </a:xfrm>
          <a:prstGeom prst="rect">
            <a:avLst/>
          </a:prstGeom>
        </p:spPr>
        <p:txBody>
          <a:bodyPr/>
          <a:lstStyle>
            <a:lvl1pPr>
              <a:defRPr/>
            </a:lvl1pPr>
          </a:lstStyle>
          <a:p>
            <a:pPr defTabSz="457200">
              <a:defRPr/>
            </a:pPr>
            <a:endParaRPr lang="en-US" dirty="0">
              <a:solidFill>
                <a:prstClr val="black"/>
              </a:solidFill>
            </a:endParaRPr>
          </a:p>
        </p:txBody>
      </p:sp>
      <p:sp>
        <p:nvSpPr>
          <p:cNvPr id="10" name="Footer Placeholder 3"/>
          <p:cNvSpPr>
            <a:spLocks noGrp="1"/>
          </p:cNvSpPr>
          <p:nvPr>
            <p:ph type="ftr" sz="quarter" idx="11"/>
          </p:nvPr>
        </p:nvSpPr>
        <p:spPr>
          <a:xfrm>
            <a:off x="3124200" y="4767264"/>
            <a:ext cx="2895600" cy="273844"/>
          </a:xfrm>
          <a:prstGeom prst="rect">
            <a:avLst/>
          </a:prstGeom>
        </p:spPr>
        <p:txBody>
          <a:bodyPr/>
          <a:lstStyle>
            <a:lvl1pPr>
              <a:defRPr/>
            </a:lvl1pPr>
          </a:lstStyle>
          <a:p>
            <a:pPr defTabSz="457200">
              <a:defRPr/>
            </a:pPr>
            <a:endParaRPr lang="en-US" dirty="0">
              <a:solidFill>
                <a:prstClr val="black"/>
              </a:solidFill>
            </a:endParaRPr>
          </a:p>
        </p:txBody>
      </p:sp>
    </p:spTree>
    <p:extLst>
      <p:ext uri="{BB962C8B-B14F-4D97-AF65-F5344CB8AC3E}">
        <p14:creationId xmlns:p14="http://schemas.microsoft.com/office/powerpoint/2010/main" val="130243173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686019" y="4686284"/>
            <a:ext cx="1905121" cy="343187"/>
          </a:xfrm>
          <a:prstGeom prst="rect">
            <a:avLst/>
          </a:prstGeom>
          <a:ln/>
        </p:spPr>
        <p:txBody>
          <a:bodyPr lIns="74414" tIns="37207" rIns="74414" bIns="37207"/>
          <a:lstStyle>
            <a:lvl1pPr>
              <a:defRPr/>
            </a:lvl1pPr>
          </a:lstStyle>
          <a:p>
            <a:pPr defTabSz="457200">
              <a:defRPr/>
            </a:pPr>
            <a:endParaRPr lang="en-US" dirty="0">
              <a:solidFill>
                <a:prstClr val="black"/>
              </a:solidFill>
            </a:endParaRPr>
          </a:p>
        </p:txBody>
      </p:sp>
      <p:sp>
        <p:nvSpPr>
          <p:cNvPr id="3" name="Rectangle 6"/>
          <p:cNvSpPr>
            <a:spLocks noGrp="1" noChangeArrowheads="1"/>
          </p:cNvSpPr>
          <p:nvPr>
            <p:ph type="ftr" sz="quarter" idx="11"/>
          </p:nvPr>
        </p:nvSpPr>
        <p:spPr>
          <a:xfrm>
            <a:off x="3124228" y="4686284"/>
            <a:ext cx="2895551" cy="343187"/>
          </a:xfrm>
          <a:prstGeom prst="rect">
            <a:avLst/>
          </a:prstGeom>
          <a:ln/>
        </p:spPr>
        <p:txBody>
          <a:bodyPr lIns="74414" tIns="37207" rIns="74414" bIns="37207"/>
          <a:lstStyle>
            <a:lvl1pPr>
              <a:defRPr/>
            </a:lvl1pPr>
          </a:lstStyle>
          <a:p>
            <a:pPr defTabSz="457200">
              <a:defRPr/>
            </a:pPr>
            <a:endParaRPr lang="en-US" dirty="0">
              <a:solidFill>
                <a:prstClr val="black"/>
              </a:solidFill>
            </a:endParaRPr>
          </a:p>
        </p:txBody>
      </p:sp>
      <p:sp>
        <p:nvSpPr>
          <p:cNvPr id="4" name="Rectangle 7"/>
          <p:cNvSpPr>
            <a:spLocks noGrp="1" noChangeArrowheads="1"/>
          </p:cNvSpPr>
          <p:nvPr>
            <p:ph type="sldNum" sz="quarter" idx="12"/>
          </p:nvPr>
        </p:nvSpPr>
        <p:spPr>
          <a:xfrm>
            <a:off x="8669710" y="4904589"/>
            <a:ext cx="475539" cy="274637"/>
          </a:xfrm>
          <a:prstGeom prst="rect">
            <a:avLst/>
          </a:prstGeom>
          <a:ln/>
        </p:spPr>
        <p:txBody>
          <a:bodyPr/>
          <a:lstStyle>
            <a:lvl1pPr>
              <a:defRPr/>
            </a:lvl1pPr>
          </a:lstStyle>
          <a:p>
            <a:pPr defTabSz="457200">
              <a:defRPr/>
            </a:pPr>
            <a:fld id="{77F779C1-C5EA-4A7B-821B-99012F0BD2A8}" type="slidenum">
              <a:rPr lang="en-US">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val="4281502320"/>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itle 13"/>
          <p:cNvSpPr>
            <a:spLocks noGrp="1"/>
          </p:cNvSpPr>
          <p:nvPr>
            <p:ph type="title"/>
          </p:nvPr>
        </p:nvSpPr>
        <p:spPr>
          <a:xfrm>
            <a:off x="628650" y="1488283"/>
            <a:ext cx="7886700" cy="994172"/>
          </a:xfrm>
          <a:prstGeom prst="rect">
            <a:avLst/>
          </a:prstGeom>
        </p:spPr>
        <p:txBody>
          <a:bodyPr anchor="ctr" anchorCtr="0"/>
          <a:lstStyle>
            <a:lvl1pPr algn="ctr">
              <a:defRPr>
                <a:latin typeface="Mongolian Baiti" panose="03000500000000000000" pitchFamily="66" charset="0"/>
                <a:cs typeface="Mongolian Baiti" panose="03000500000000000000" pitchFamily="66" charset="0"/>
              </a:defRPr>
            </a:lvl1pPr>
          </a:lstStyle>
          <a:p>
            <a:r>
              <a:rPr lang="en-US" dirty="0"/>
              <a:t>Click to edit Master title style</a:t>
            </a:r>
          </a:p>
        </p:txBody>
      </p:sp>
      <p:sp>
        <p:nvSpPr>
          <p:cNvPr id="16" name="Text Placeholder 15"/>
          <p:cNvSpPr>
            <a:spLocks noGrp="1"/>
          </p:cNvSpPr>
          <p:nvPr>
            <p:ph type="body" sz="quarter" idx="10"/>
          </p:nvPr>
        </p:nvSpPr>
        <p:spPr>
          <a:xfrm>
            <a:off x="5950745" y="3929062"/>
            <a:ext cx="2728913" cy="700088"/>
          </a:xfrm>
          <a:prstGeom prst="rect">
            <a:avLst/>
          </a:prstGeom>
        </p:spPr>
        <p:txBody>
          <a:bodyPr/>
          <a:lstStyle>
            <a:lvl1pPr marL="0" indent="0" algn="r">
              <a:buFontTx/>
              <a:buNone/>
              <a:defRPr sz="1800">
                <a:latin typeface="Mongolian Baiti" panose="03000500000000000000" pitchFamily="66" charset="0"/>
                <a:cs typeface="Mongolian Baiti" panose="03000500000000000000" pitchFamily="66" charset="0"/>
              </a:defRPr>
            </a:lvl1pPr>
          </a:lstStyle>
          <a:p>
            <a:pPr lvl="0"/>
            <a:r>
              <a:rPr lang="en-US" dirty="0"/>
              <a:t>Click to edit Master text styles</a:t>
            </a:r>
          </a:p>
        </p:txBody>
      </p:sp>
    </p:spTree>
    <p:extLst>
      <p:ext uri="{BB962C8B-B14F-4D97-AF65-F5344CB8AC3E}">
        <p14:creationId xmlns:p14="http://schemas.microsoft.com/office/powerpoint/2010/main" val="2872442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345" y="1207009"/>
            <a:ext cx="8222456" cy="3432572"/>
          </a:xfrm>
          <a:prstGeom prst="rect">
            <a:avLst/>
          </a:prstGeom>
        </p:spPr>
        <p:txBody>
          <a:bodyPr/>
          <a:lstStyle>
            <a:lvl1pPr>
              <a:defRPr>
                <a:latin typeface="Mongolian Baiti" panose="03000500000000000000" pitchFamily="66" charset="0"/>
                <a:cs typeface="Mongolian Baiti" panose="03000500000000000000" pitchFamily="66" charset="0"/>
              </a:defRPr>
            </a:lvl1pPr>
            <a:lvl2pPr>
              <a:defRPr>
                <a:latin typeface="Mongolian Baiti" panose="03000500000000000000" pitchFamily="66" charset="0"/>
                <a:cs typeface="Mongolian Baiti" panose="03000500000000000000" pitchFamily="66" charset="0"/>
              </a:defRPr>
            </a:lvl2pPr>
            <a:lvl3pPr>
              <a:defRPr sz="1800">
                <a:latin typeface="Mongolian Baiti" panose="03000500000000000000" pitchFamily="66" charset="0"/>
                <a:cs typeface="Mongolian Baiti" panose="03000500000000000000" pitchFamily="66" charset="0"/>
              </a:defRPr>
            </a:lvl3pPr>
            <a:lvl4pPr>
              <a:defRPr sz="1800">
                <a:latin typeface="Mongolian Baiti" panose="03000500000000000000" pitchFamily="66" charset="0"/>
                <a:cs typeface="Mongolian Baiti" panose="03000500000000000000" pitchFamily="66" charset="0"/>
              </a:defRPr>
            </a:lvl4pPr>
            <a:lvl5pPr>
              <a:defRPr sz="1800">
                <a:latin typeface="Mongolian Baiti" panose="03000500000000000000" pitchFamily="66" charset="0"/>
                <a:cs typeface="Mongolian Baiti" panose="03000500000000000000" pitchFamily="66"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2288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207295"/>
            <a:ext cx="3886200" cy="3425429"/>
          </a:xfrm>
          <a:prstGeom prst="rect">
            <a:avLst/>
          </a:prstGeom>
        </p:spPr>
        <p:txBody>
          <a:bodyPr/>
          <a:lstStyle>
            <a:lvl1pPr>
              <a:defRPr>
                <a:latin typeface="Mongolian Baiti" panose="03000500000000000000" pitchFamily="66" charset="0"/>
                <a:cs typeface="Mongolian Baiti" panose="03000500000000000000" pitchFamily="66" charset="0"/>
              </a:defRPr>
            </a:lvl1pPr>
            <a:lvl2pPr>
              <a:defRPr sz="1800">
                <a:latin typeface="Mongolian Baiti" panose="03000500000000000000" pitchFamily="66" charset="0"/>
                <a:cs typeface="Mongolian Baiti" panose="03000500000000000000" pitchFamily="66" charset="0"/>
              </a:defRPr>
            </a:lvl2pPr>
            <a:lvl3pPr>
              <a:defRPr sz="1800">
                <a:latin typeface="Mongolian Baiti" panose="03000500000000000000" pitchFamily="66" charset="0"/>
                <a:cs typeface="Mongolian Baiti" panose="03000500000000000000" pitchFamily="66" charset="0"/>
              </a:defRPr>
            </a:lvl3pPr>
            <a:lvl4pPr>
              <a:defRPr sz="1800">
                <a:latin typeface="Mongolian Baiti" panose="03000500000000000000" pitchFamily="66" charset="0"/>
                <a:cs typeface="Mongolian Baiti" panose="03000500000000000000" pitchFamily="66" charset="0"/>
              </a:defRPr>
            </a:lvl4pPr>
            <a:lvl5pPr>
              <a:defRPr sz="1800">
                <a:latin typeface="Mongolian Baiti" panose="03000500000000000000" pitchFamily="66" charset="0"/>
                <a:cs typeface="Mongolian Baiti" panose="03000500000000000000" pitchFamily="66"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207295"/>
            <a:ext cx="3886200" cy="3425429"/>
          </a:xfrm>
          <a:prstGeom prst="rect">
            <a:avLst/>
          </a:prstGeom>
        </p:spPr>
        <p:txBody>
          <a:bodyPr/>
          <a:lstStyle>
            <a:lvl1pPr>
              <a:defRPr>
                <a:latin typeface="Mongolian Baiti" panose="03000500000000000000" pitchFamily="66" charset="0"/>
                <a:cs typeface="Mongolian Baiti" panose="03000500000000000000" pitchFamily="66" charset="0"/>
              </a:defRPr>
            </a:lvl1pPr>
            <a:lvl2pPr>
              <a:defRPr sz="1800">
                <a:latin typeface="Mongolian Baiti" panose="03000500000000000000" pitchFamily="66" charset="0"/>
                <a:cs typeface="Mongolian Baiti" panose="03000500000000000000" pitchFamily="66" charset="0"/>
              </a:defRPr>
            </a:lvl2pPr>
            <a:lvl3pPr>
              <a:defRPr sz="1800">
                <a:latin typeface="Mongolian Baiti" panose="03000500000000000000" pitchFamily="66" charset="0"/>
                <a:cs typeface="Mongolian Baiti" panose="03000500000000000000" pitchFamily="66" charset="0"/>
              </a:defRPr>
            </a:lvl3pPr>
            <a:lvl4pPr>
              <a:defRPr sz="1800">
                <a:latin typeface="Mongolian Baiti" panose="03000500000000000000" pitchFamily="66" charset="0"/>
                <a:cs typeface="Mongolian Baiti" panose="03000500000000000000" pitchFamily="66" charset="0"/>
              </a:defRPr>
            </a:lvl4pPr>
            <a:lvl5pPr>
              <a:defRPr sz="1800">
                <a:latin typeface="Mongolian Baiti" panose="03000500000000000000" pitchFamily="66" charset="0"/>
                <a:cs typeface="Mongolian Baiti" panose="03000500000000000000" pitchFamily="66"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799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2" name="Slide Number Placeholder 8"/>
          <p:cNvSpPr>
            <a:spLocks noGrp="1"/>
          </p:cNvSpPr>
          <p:nvPr>
            <p:ph type="sldNum" sz="quarter" idx="4"/>
          </p:nvPr>
        </p:nvSpPr>
        <p:spPr>
          <a:xfrm>
            <a:off x="8669720" y="4904594"/>
            <a:ext cx="475539" cy="274637"/>
          </a:xfrm>
          <a:prstGeom prst="rect">
            <a:avLst/>
          </a:prstGeom>
        </p:spPr>
        <p:txBody>
          <a:bodyPr vert="horz" lIns="91440" tIns="45720" rIns="91440" bIns="45720" rtlCol="0" anchor="ctr"/>
          <a:lstStyle>
            <a:lvl1pPr algn="ctr">
              <a:defRPr sz="1200">
                <a:solidFill>
                  <a:srgbClr val="FFFFFF"/>
                </a:solidFill>
                <a:latin typeface="Mongolian Baiti"/>
                <a:cs typeface="Mongolian Baiti"/>
              </a:defRPr>
            </a:lvl1pPr>
          </a:lstStyle>
          <a:p>
            <a:pPr defTabSz="457200"/>
            <a:fld id="{927614C8-54BB-6246-9DA6-5EBA18D4F39D}" type="slidenum">
              <a:rPr lang="en-US" smtClean="0"/>
              <a:pPr defTabSz="457200"/>
              <a:t>‹#›</a:t>
            </a:fld>
            <a:endParaRPr lang="en-US" dirty="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9750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877AF-4B28-925D-D8F6-E8BECC5251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A22255-C81B-E7FE-41E3-A316878CEA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F7237-12C5-BF9C-1D40-071BFFECD3C0}"/>
              </a:ext>
            </a:extLst>
          </p:cNvPr>
          <p:cNvSpPr>
            <a:spLocks noGrp="1"/>
          </p:cNvSpPr>
          <p:nvPr>
            <p:ph type="dt" sz="half" idx="10"/>
          </p:nvPr>
        </p:nvSpPr>
        <p:spPr/>
        <p:txBody>
          <a:bodyPr/>
          <a:lstStyle/>
          <a:p>
            <a:fld id="{FC581F63-671A-45A2-8D1F-C95CDAB93539}" type="datetimeFigureOut">
              <a:rPr lang="en-US" smtClean="0"/>
              <a:t>2/14/2023</a:t>
            </a:fld>
            <a:endParaRPr lang="en-US"/>
          </a:p>
        </p:txBody>
      </p:sp>
      <p:sp>
        <p:nvSpPr>
          <p:cNvPr id="5" name="Footer Placeholder 4">
            <a:extLst>
              <a:ext uri="{FF2B5EF4-FFF2-40B4-BE49-F238E27FC236}">
                <a16:creationId xmlns:a16="http://schemas.microsoft.com/office/drawing/2014/main" id="{EAA6E16E-B9A1-81DB-9E2A-887B45542A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1906FE-DCAE-F0F2-C502-1E3D53C528C4}"/>
              </a:ext>
            </a:extLst>
          </p:cNvPr>
          <p:cNvSpPr>
            <a:spLocks noGrp="1"/>
          </p:cNvSpPr>
          <p:nvPr>
            <p:ph type="sldNum" sz="quarter" idx="12"/>
          </p:nvPr>
        </p:nvSpPr>
        <p:spPr/>
        <p:txBody>
          <a:bodyPr/>
          <a:lstStyle/>
          <a:p>
            <a:fld id="{364D3B70-0BDE-46F8-BA8B-3A034BBCF086}" type="slidenum">
              <a:rPr lang="en-US" smtClean="0"/>
              <a:t>‹#›</a:t>
            </a:fld>
            <a:endParaRPr lang="en-US"/>
          </a:p>
        </p:txBody>
      </p:sp>
    </p:spTree>
    <p:extLst>
      <p:ext uri="{BB962C8B-B14F-4D97-AF65-F5344CB8AC3E}">
        <p14:creationId xmlns:p14="http://schemas.microsoft.com/office/powerpoint/2010/main" val="2354810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a:xfrm>
            <a:off x="5950745" y="3929062"/>
            <a:ext cx="2728913" cy="700088"/>
          </a:xfrm>
          <a:prstGeom prst="rect">
            <a:avLst/>
          </a:prstGeom>
        </p:spPr>
        <p:txBody>
          <a:bodyPr/>
          <a:lstStyle>
            <a:lvl1pPr marL="0" indent="0" algn="r">
              <a:buFontTx/>
              <a:buNone/>
              <a:defRPr sz="1800">
                <a:latin typeface="Mongolian Baiti" panose="03000500000000000000" pitchFamily="66" charset="0"/>
                <a:cs typeface="Mongolian Baiti" panose="03000500000000000000" pitchFamily="66" charset="0"/>
              </a:defRPr>
            </a:lvl1pPr>
          </a:lstStyle>
          <a:p>
            <a:pPr lvl="0"/>
            <a:r>
              <a:rPr lang="en-US" dirty="0"/>
              <a:t>Click to edit Master text styles</a:t>
            </a:r>
          </a:p>
        </p:txBody>
      </p:sp>
      <p:sp>
        <p:nvSpPr>
          <p:cNvPr id="4" name="Title 13"/>
          <p:cNvSpPr>
            <a:spLocks noGrp="1"/>
          </p:cNvSpPr>
          <p:nvPr>
            <p:ph type="title"/>
          </p:nvPr>
        </p:nvSpPr>
        <p:spPr>
          <a:xfrm>
            <a:off x="628650" y="1488283"/>
            <a:ext cx="7886700" cy="994172"/>
          </a:xfrm>
          <a:prstGeom prst="rect">
            <a:avLst/>
          </a:prstGeom>
        </p:spPr>
        <p:txBody>
          <a:bodyPr/>
          <a:lstStyle>
            <a:lvl1pPr algn="ctr">
              <a:defRPr>
                <a:solidFill>
                  <a:schemeClr val="tx1"/>
                </a:solidFill>
                <a:latin typeface="Mongolian Baiti" panose="03000500000000000000" pitchFamily="66" charset="0"/>
                <a:cs typeface="Mongolian Baiti" panose="03000500000000000000" pitchFamily="66" charset="0"/>
              </a:defRPr>
            </a:lvl1pPr>
          </a:lstStyle>
          <a:p>
            <a:r>
              <a:rPr lang="en-US" dirty="0"/>
              <a:t>Click to edit Master title style</a:t>
            </a:r>
          </a:p>
        </p:txBody>
      </p:sp>
    </p:spTree>
    <p:extLst>
      <p:ext uri="{BB962C8B-B14F-4D97-AF65-F5344CB8AC3E}">
        <p14:creationId xmlns:p14="http://schemas.microsoft.com/office/powerpoint/2010/main" val="3287431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1521619" y="150020"/>
            <a:ext cx="6107907" cy="685800"/>
          </a:xfrm>
          <a:prstGeom prst="rect">
            <a:avLst/>
          </a:prstGeom>
        </p:spPr>
        <p:txBody>
          <a:bodyPr vert="horz" lIns="91440" tIns="45720" rIns="91440" bIns="45720" rtlCol="0" anchor="ctr">
            <a:normAutofit/>
          </a:bodyPr>
          <a:lstStyle/>
          <a:p>
            <a:r>
              <a:rPr lang="en-US" dirty="0"/>
              <a:t>Click to edit Master title style</a:t>
            </a:r>
          </a:p>
        </p:txBody>
      </p:sp>
      <p:sp>
        <p:nvSpPr>
          <p:cNvPr id="10" name="Text Placeholder 2"/>
          <p:cNvSpPr>
            <a:spLocks noGrp="1"/>
          </p:cNvSpPr>
          <p:nvPr>
            <p:ph type="body" idx="1"/>
          </p:nvPr>
        </p:nvSpPr>
        <p:spPr>
          <a:xfrm>
            <a:off x="464344" y="1209873"/>
            <a:ext cx="8222456" cy="34192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98812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207295"/>
            <a:ext cx="3886200" cy="342542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207295"/>
            <a:ext cx="3886200" cy="342542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p:cNvSpPr>
            <a:spLocks noGrp="1"/>
          </p:cNvSpPr>
          <p:nvPr>
            <p:ph type="title"/>
          </p:nvPr>
        </p:nvSpPr>
        <p:spPr>
          <a:xfrm>
            <a:off x="1521619" y="150020"/>
            <a:ext cx="6107907" cy="6858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060088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1521619" y="150020"/>
            <a:ext cx="6107907" cy="6858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292047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ext Placeholder 11"/>
          <p:cNvSpPr>
            <a:spLocks noGrp="1" noChangeAspect="1"/>
          </p:cNvSpPr>
          <p:nvPr>
            <p:ph type="body" sz="quarter" idx="13" hasCustomPrompt="1"/>
          </p:nvPr>
        </p:nvSpPr>
        <p:spPr>
          <a:xfrm>
            <a:off x="1627483" y="140566"/>
            <a:ext cx="6086593" cy="707886"/>
          </a:xfrm>
          <a:prstGeom prst="rect">
            <a:avLst/>
          </a:prstGeom>
        </p:spPr>
        <p:txBody>
          <a:bodyPr vert="horz" wrap="square" anchor="ctr">
            <a:normAutofit/>
          </a:bodyPr>
          <a:lstStyle>
            <a:lvl1pPr algn="ctr">
              <a:buNone/>
              <a:defRPr sz="4000">
                <a:solidFill>
                  <a:srgbClr val="FFFFFF"/>
                </a:solidFill>
                <a:effectLst>
                  <a:outerShdw blurRad="50800" dist="38100" dir="2700000">
                    <a:srgbClr val="000000">
                      <a:alpha val="43000"/>
                    </a:srgbClr>
                  </a:outerShdw>
                </a:effectLst>
                <a:latin typeface="Mongolian Baiti"/>
                <a:cs typeface="Mongolian Baiti"/>
              </a:defRPr>
            </a:lvl1pPr>
          </a:lstStyle>
          <a:p>
            <a:pPr lvl="0"/>
            <a:r>
              <a:rPr lang="en-US" dirty="0"/>
              <a:t>Slide Title</a:t>
            </a:r>
          </a:p>
        </p:txBody>
      </p:sp>
    </p:spTree>
    <p:extLst>
      <p:ext uri="{BB962C8B-B14F-4D97-AF65-F5344CB8AC3E}">
        <p14:creationId xmlns:p14="http://schemas.microsoft.com/office/powerpoint/2010/main" val="314807623"/>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effectLst>
                <a:outerShdw blurRad="38100" dist="38100" dir="2700000" algn="tl">
                  <a:srgbClr val="000000">
                    <a:alpha val="43137"/>
                  </a:srgbClr>
                </a:outerShdw>
              </a:effectLst>
            </a:endParaRPr>
          </a:p>
        </p:txBody>
      </p:sp>
      <p:sp>
        <p:nvSpPr>
          <p:cNvPr id="14" name="Title 13"/>
          <p:cNvSpPr>
            <a:spLocks noGrp="1"/>
          </p:cNvSpPr>
          <p:nvPr>
            <p:ph type="title"/>
          </p:nvPr>
        </p:nvSpPr>
        <p:spPr>
          <a:xfrm>
            <a:off x="4183380" y="1028702"/>
            <a:ext cx="4331970" cy="3086099"/>
          </a:xfrm>
          <a:prstGeom prst="rect">
            <a:avLst/>
          </a:prstGeom>
        </p:spPr>
        <p:txBody>
          <a:bodyPr anchor="ctr"/>
          <a:lstStyle>
            <a:lvl1pPr algn="ctr">
              <a:defRPr sz="4050" b="1">
                <a:solidFill>
                  <a:sysClr val="windowText" lastClr="000000"/>
                </a:solidFill>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defRPr>
            </a:lvl1pPr>
          </a:lstStyle>
          <a:p>
            <a:r>
              <a:rPr lang="en-US" dirty="0"/>
              <a:t>Click to edit Master title style</a:t>
            </a:r>
          </a:p>
        </p:txBody>
      </p:sp>
      <p:pic>
        <p:nvPicPr>
          <p:cNvPr id="5" name="Picture 2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554" r="554"/>
          <a:stretch>
            <a:fillRect/>
          </a:stretch>
        </p:blipFill>
        <p:spPr bwMode="auto">
          <a:xfrm>
            <a:off x="1125787" y="1411191"/>
            <a:ext cx="2321123" cy="2321120"/>
          </a:xfrm>
          <a:prstGeom prst="rect">
            <a:avLst/>
          </a:prstGeom>
          <a:ln>
            <a:noFill/>
          </a:ln>
          <a:effectLst>
            <a:outerShdw blurRad="292100" dist="139700" dir="2700000" algn="tl" rotWithShape="0">
              <a:srgbClr val="333333">
                <a:alpha val="0"/>
              </a:srgbClr>
            </a:outerShdw>
          </a:effectLst>
        </p:spPr>
      </p:pic>
      <p:sp>
        <p:nvSpPr>
          <p:cNvPr id="7" name="Subtitle 2"/>
          <p:cNvSpPr txBox="1">
            <a:spLocks/>
          </p:cNvSpPr>
          <p:nvPr userDrawn="1"/>
        </p:nvSpPr>
        <p:spPr>
          <a:xfrm>
            <a:off x="17908" y="4862946"/>
            <a:ext cx="9126092" cy="280555"/>
          </a:xfrm>
          <a:prstGeom prst="rect">
            <a:avLst/>
          </a:prstGeom>
          <a:gradFill>
            <a:gsLst>
              <a:gs pos="92000">
                <a:srgbClr val="3D3D3D"/>
              </a:gs>
              <a:gs pos="52000">
                <a:schemeClr val="tx1">
                  <a:lumMod val="75000"/>
                  <a:lumOff val="25000"/>
                </a:schemeClr>
              </a:gs>
              <a:gs pos="0">
                <a:schemeClr val="tx1">
                  <a:lumMod val="87000"/>
                  <a:lumOff val="13000"/>
                </a:schemeClr>
              </a:gs>
            </a:gsLst>
          </a:gradFill>
          <a:ln>
            <a:noFill/>
          </a:ln>
          <a:effectLst/>
          <a:scene3d>
            <a:camera prst="orthographicFront">
              <a:rot lat="0" lon="0" rev="0"/>
            </a:camera>
            <a:lightRig rig="contrasting" dir="t">
              <a:rot lat="0" lon="0" rev="7800000"/>
            </a:lightRig>
          </a:scene3d>
          <a:sp3d>
            <a:bevelT w="139700" h="139700"/>
          </a:sp3d>
        </p:spPr>
        <p:style>
          <a:lnRef idx="0">
            <a:schemeClr val="dk1"/>
          </a:lnRef>
          <a:fillRef idx="3">
            <a:schemeClr val="dk1"/>
          </a:fillRef>
          <a:effectRef idx="3">
            <a:schemeClr val="dk1"/>
          </a:effectRef>
          <a:fontRef idx="minor">
            <a:schemeClr val="lt1"/>
          </a:fontRef>
        </p:style>
        <p:txBody>
          <a:bodyPr lIns="68537" tIns="34268" rIns="68537" bIns="34268" anchor="ctr"/>
          <a:lstStyle/>
          <a:p>
            <a:pPr marL="0" indent="0" algn="ctr">
              <a:spcBef>
                <a:spcPts val="0"/>
              </a:spcBef>
              <a:buNone/>
            </a:pPr>
            <a:r>
              <a:rPr lang="en-US" sz="1800" b="1" i="1"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Educate, Develop and Inspire Enlisted Leaders for Joint All-Domain Warfighting Excellence</a:t>
            </a:r>
          </a:p>
        </p:txBody>
      </p:sp>
    </p:spTree>
    <p:extLst>
      <p:ext uri="{BB962C8B-B14F-4D97-AF65-F5344CB8AC3E}">
        <p14:creationId xmlns:p14="http://schemas.microsoft.com/office/powerpoint/2010/main" val="23825985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07269"/>
            <a:ext cx="7772400" cy="628650"/>
          </a:xfrm>
        </p:spPr>
        <p:txBody>
          <a:bodyPr/>
          <a:lstStyle/>
          <a:p>
            <a:r>
              <a:rPr lang="en-US"/>
              <a:t>Click to edit Master title style</a:t>
            </a:r>
          </a:p>
        </p:txBody>
      </p:sp>
    </p:spTree>
    <p:extLst>
      <p:ext uri="{BB962C8B-B14F-4D97-AF65-F5344CB8AC3E}">
        <p14:creationId xmlns:p14="http://schemas.microsoft.com/office/powerpoint/2010/main" val="299187506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8701"/>
            <a:ext cx="8229600" cy="3565922"/>
          </a:xfrm>
          <a:prstGeom prst="rect">
            <a:avLst/>
          </a:prstGeo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defTabSz="342900" fontAlgn="auto">
              <a:spcBef>
                <a:spcPts val="0"/>
              </a:spcBef>
              <a:spcAft>
                <a:spcPts val="0"/>
              </a:spcAft>
              <a:defRPr sz="1350">
                <a:solidFill>
                  <a:prstClr val="black"/>
                </a:solidFill>
                <a:latin typeface="Calibri"/>
              </a:defRPr>
            </a:lvl1pPr>
          </a:lstStyle>
          <a:p>
            <a:pPr>
              <a:defRPr/>
            </a:pPr>
            <a:fld id="{ABD7E133-29C1-4DC8-A199-6C6441B00AC0}" type="datetimeFigureOut">
              <a:rPr lang="en-US"/>
              <a:pPr>
                <a:defRPr/>
              </a:pPr>
              <a:t>2/14/2023</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defTabSz="342900" fontAlgn="auto">
              <a:spcBef>
                <a:spcPts val="0"/>
              </a:spcBef>
              <a:spcAft>
                <a:spcPts val="0"/>
              </a:spcAft>
              <a:defRPr sz="1350">
                <a:solidFill>
                  <a:prstClr val="black"/>
                </a:solidFill>
                <a:latin typeface="Calibri"/>
              </a:defRPr>
            </a:lvl1pPr>
          </a:lstStyle>
          <a:p>
            <a:pPr>
              <a:defRPr/>
            </a:pPr>
            <a:endParaRPr lang="en-US"/>
          </a:p>
        </p:txBody>
      </p:sp>
      <p:sp>
        <p:nvSpPr>
          <p:cNvPr id="6" name="Slide Number Placeholder 5"/>
          <p:cNvSpPr>
            <a:spLocks noGrp="1"/>
          </p:cNvSpPr>
          <p:nvPr>
            <p:ph type="sldNum" sz="quarter" idx="12"/>
          </p:nvPr>
        </p:nvSpPr>
        <p:spPr>
          <a:xfrm>
            <a:off x="6915150" y="4795839"/>
            <a:ext cx="2133600" cy="273844"/>
          </a:xfrm>
          <a:prstGeom prst="rect">
            <a:avLst/>
          </a:prstGeom>
        </p:spPr>
        <p:txBody>
          <a:bodyPr vert="horz" wrap="square" lIns="91440" tIns="45720" rIns="91440" bIns="45720" numCol="1" anchor="ctr" anchorCtr="0" compatLnSpc="1">
            <a:prstTxWarp prst="textNoShape">
              <a:avLst/>
            </a:prstTxWarp>
          </a:bodyPr>
          <a:lstStyle>
            <a:lvl1pPr algn="r" defTabSz="342900">
              <a:defRPr sz="900">
                <a:solidFill>
                  <a:srgbClr val="898989"/>
                </a:solidFill>
                <a:latin typeface="Calibri" panose="020F0502020204030204" pitchFamily="34" charset="0"/>
              </a:defRPr>
            </a:lvl1pPr>
          </a:lstStyle>
          <a:p>
            <a:fld id="{F1672427-9DB7-410C-AE16-496344F61FFC}" type="slidenum">
              <a:rPr lang="en-US" altLang="en-US"/>
              <a:pPr/>
              <a:t>‹#›</a:t>
            </a:fld>
            <a:endParaRPr lang="en-US" altLang="en-US"/>
          </a:p>
        </p:txBody>
      </p:sp>
    </p:spTree>
    <p:extLst>
      <p:ext uri="{BB962C8B-B14F-4D97-AF65-F5344CB8AC3E}">
        <p14:creationId xmlns:p14="http://schemas.microsoft.com/office/powerpoint/2010/main" val="210785213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4767264"/>
            <a:ext cx="2133600" cy="273844"/>
          </a:xfrm>
          <a:prstGeom prst="rect">
            <a:avLst/>
          </a:prstGeom>
        </p:spPr>
        <p:txBody>
          <a:bodyPr/>
          <a:lstStyle>
            <a:lvl1pPr defTabSz="342900" fontAlgn="auto">
              <a:spcBef>
                <a:spcPts val="0"/>
              </a:spcBef>
              <a:spcAft>
                <a:spcPts val="0"/>
              </a:spcAft>
              <a:defRPr sz="1350">
                <a:solidFill>
                  <a:prstClr val="black"/>
                </a:solidFill>
                <a:latin typeface="Calibri"/>
              </a:defRPr>
            </a:lvl1pPr>
          </a:lstStyle>
          <a:p>
            <a:pPr>
              <a:defRPr/>
            </a:pPr>
            <a:fld id="{B38C8870-D385-42A5-96A8-61B4975C6CF3}" type="datetimeFigureOut">
              <a:rPr lang="en-US"/>
              <a:pPr>
                <a:defRPr/>
              </a:pPr>
              <a:t>2/14/2023</a:t>
            </a:fld>
            <a:endParaRPr lang="en-US" dirty="0"/>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lvl1pPr defTabSz="342900" fontAlgn="auto">
              <a:spcBef>
                <a:spcPts val="0"/>
              </a:spcBef>
              <a:spcAft>
                <a:spcPts val="0"/>
              </a:spcAft>
              <a:defRPr sz="1350">
                <a:solidFill>
                  <a:prstClr val="black"/>
                </a:solidFill>
                <a:latin typeface="Calibri"/>
              </a:defRPr>
            </a:lvl1pPr>
          </a:lstStyle>
          <a:p>
            <a:pPr>
              <a:defRPr/>
            </a:pPr>
            <a:endParaRPr lang="en-US"/>
          </a:p>
        </p:txBody>
      </p:sp>
      <p:sp>
        <p:nvSpPr>
          <p:cNvPr id="5" name="Slide Number Placeholder 4"/>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defTabSz="342900">
              <a:defRPr sz="1350">
                <a:solidFill>
                  <a:srgbClr val="000000"/>
                </a:solidFill>
                <a:latin typeface="Calibri" panose="020F0502020204030204" pitchFamily="34" charset="0"/>
              </a:defRPr>
            </a:lvl1pPr>
          </a:lstStyle>
          <a:p>
            <a:fld id="{ABB2AF58-4421-4B4A-ACD6-B7985BBE2EF4}" type="slidenum">
              <a:rPr lang="en-US" altLang="en-US"/>
              <a:pPr/>
              <a:t>‹#›</a:t>
            </a:fld>
            <a:endParaRPr lang="en-US" altLang="en-US"/>
          </a:p>
        </p:txBody>
      </p:sp>
    </p:spTree>
    <p:extLst>
      <p:ext uri="{BB962C8B-B14F-4D97-AF65-F5344CB8AC3E}">
        <p14:creationId xmlns:p14="http://schemas.microsoft.com/office/powerpoint/2010/main" val="1462810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123949"/>
            <a:ext cx="8229600" cy="3470673"/>
          </a:xfrm>
          <a:prstGeom prst="rect">
            <a:avLst/>
          </a:prstGeo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202589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10"/>
          </p:nvPr>
        </p:nvSpPr>
        <p:spPr>
          <a:xfrm>
            <a:off x="8669338" y="4904185"/>
            <a:ext cx="476250" cy="275034"/>
          </a:xfrm>
          <a:prstGeom prst="rect">
            <a:avLst/>
          </a:prstGeom>
        </p:spPr>
        <p:txBody>
          <a:bodyPr vert="horz" wrap="square" lIns="91440" tIns="45720" rIns="91440" bIns="45720" numCol="1" anchor="ctr" anchorCtr="0" compatLnSpc="1">
            <a:prstTxWarp prst="textNoShape">
              <a:avLst/>
            </a:prstTxWarp>
          </a:bodyPr>
          <a:lstStyle>
            <a:lvl1pPr algn="ctr" defTabSz="342900">
              <a:defRPr sz="900">
                <a:solidFill>
                  <a:srgbClr val="FFFFFF"/>
                </a:solidFill>
                <a:latin typeface="Mongolian Baiti" panose="03000500000000000000" pitchFamily="66" charset="0"/>
                <a:ea typeface="Mongolian Baiti" panose="03000500000000000000" pitchFamily="66" charset="0"/>
                <a:cs typeface="Mongolian Baiti" panose="03000500000000000000" pitchFamily="66" charset="0"/>
              </a:defRPr>
            </a:lvl1pPr>
          </a:lstStyle>
          <a:p>
            <a:fld id="{1A1AD77A-8AAE-42ED-8BEA-293B1387B43F}" type="slidenum">
              <a:rPr lang="en-US" altLang="en-US"/>
              <a:pPr/>
              <a:t>‹#›</a:t>
            </a:fld>
            <a:endParaRPr lang="en-US" altLang="en-US"/>
          </a:p>
        </p:txBody>
      </p:sp>
    </p:spTree>
    <p:extLst>
      <p:ext uri="{BB962C8B-B14F-4D97-AF65-F5344CB8AC3E}">
        <p14:creationId xmlns:p14="http://schemas.microsoft.com/office/powerpoint/2010/main" val="16693972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12" name="Slide Number Placeholder 8"/>
          <p:cNvSpPr>
            <a:spLocks noGrp="1"/>
          </p:cNvSpPr>
          <p:nvPr>
            <p:ph type="sldNum" sz="quarter" idx="4"/>
          </p:nvPr>
        </p:nvSpPr>
        <p:spPr>
          <a:xfrm>
            <a:off x="8669699" y="4904584"/>
            <a:ext cx="475539" cy="274637"/>
          </a:xfrm>
          <a:prstGeom prst="rect">
            <a:avLst/>
          </a:prstGeom>
        </p:spPr>
        <p:txBody>
          <a:bodyPr vert="horz" lIns="91440" tIns="45720" rIns="91440" bIns="45720" rtlCol="0" anchor="ctr"/>
          <a:lstStyle>
            <a:lvl1pPr algn="ctr">
              <a:defRPr sz="1200">
                <a:solidFill>
                  <a:srgbClr val="FFFFFF"/>
                </a:solidFill>
                <a:latin typeface="Mongolian Baiti"/>
                <a:cs typeface="Mongolian Baiti"/>
              </a:defRPr>
            </a:lvl1pPr>
          </a:lstStyle>
          <a:p>
            <a:fld id="{927614C8-54BB-6246-9DA6-5EBA18D4F39D}" type="slidenum">
              <a:rPr lang="en-US" smtClean="0"/>
              <a:pPr/>
              <a:t>‹#›</a:t>
            </a:fld>
            <a:endParaRPr lang="en-US" dirty="0"/>
          </a:p>
        </p:txBody>
      </p:sp>
      <p:sp>
        <p:nvSpPr>
          <p:cNvPr id="5" name="Text Placeholder 11"/>
          <p:cNvSpPr>
            <a:spLocks noGrp="1" noChangeAspect="1"/>
          </p:cNvSpPr>
          <p:nvPr>
            <p:ph type="body" sz="quarter" idx="13" hasCustomPrompt="1"/>
          </p:nvPr>
        </p:nvSpPr>
        <p:spPr>
          <a:xfrm>
            <a:off x="1627484" y="140566"/>
            <a:ext cx="6086593" cy="707886"/>
          </a:xfrm>
          <a:prstGeom prst="rect">
            <a:avLst/>
          </a:prstGeom>
        </p:spPr>
        <p:txBody>
          <a:bodyPr vert="horz" wrap="square" anchor="ctr">
            <a:normAutofit/>
          </a:bodyPr>
          <a:lstStyle>
            <a:lvl1pPr algn="ctr">
              <a:buNone/>
              <a:defRPr sz="4000">
                <a:solidFill>
                  <a:srgbClr val="FFFFFF"/>
                </a:solidFill>
                <a:effectLst>
                  <a:outerShdw blurRad="50800" dist="38100" dir="2700000">
                    <a:srgbClr val="000000">
                      <a:alpha val="43000"/>
                    </a:srgbClr>
                  </a:outerShdw>
                </a:effectLst>
                <a:latin typeface="Mongolian Baiti"/>
                <a:cs typeface="Mongolian Baiti"/>
              </a:defRPr>
            </a:lvl1pPr>
          </a:lstStyle>
          <a:p>
            <a:pPr lvl="0"/>
            <a:r>
              <a:rPr lang="en-US" dirty="0"/>
              <a:t>Slide Title</a:t>
            </a:r>
          </a:p>
        </p:txBody>
      </p:sp>
    </p:spTree>
    <p:extLst>
      <p:ext uri="{BB962C8B-B14F-4D97-AF65-F5344CB8AC3E}">
        <p14:creationId xmlns:p14="http://schemas.microsoft.com/office/powerpoint/2010/main" val="99090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Content">
    <p:spTree>
      <p:nvGrpSpPr>
        <p:cNvPr id="1" name=""/>
        <p:cNvGrpSpPr/>
        <p:nvPr/>
      </p:nvGrpSpPr>
      <p:grpSpPr>
        <a:xfrm>
          <a:off x="0" y="0"/>
          <a:ext cx="0" cy="0"/>
          <a:chOff x="0" y="0"/>
          <a:chExt cx="0" cy="0"/>
        </a:xfrm>
      </p:grpSpPr>
      <p:sp>
        <p:nvSpPr>
          <p:cNvPr id="12" name="Text Placeholder 11"/>
          <p:cNvSpPr>
            <a:spLocks noGrp="1" noChangeAspect="1"/>
          </p:cNvSpPr>
          <p:nvPr>
            <p:ph type="body" sz="quarter" idx="13" hasCustomPrompt="1"/>
          </p:nvPr>
        </p:nvSpPr>
        <p:spPr>
          <a:xfrm>
            <a:off x="1627481" y="140566"/>
            <a:ext cx="6086593" cy="707886"/>
          </a:xfrm>
          <a:prstGeom prst="rect">
            <a:avLst/>
          </a:prstGeom>
        </p:spPr>
        <p:txBody>
          <a:bodyPr vert="horz" wrap="square" anchor="ctr">
            <a:normAutofit/>
          </a:bodyPr>
          <a:lstStyle>
            <a:lvl1pPr algn="ctr">
              <a:buNone/>
              <a:defRPr sz="4000">
                <a:solidFill>
                  <a:srgbClr val="FFFFFF"/>
                </a:solidFill>
                <a:effectLst>
                  <a:outerShdw blurRad="50800" dist="38100" dir="2700000">
                    <a:srgbClr val="000000">
                      <a:alpha val="43000"/>
                    </a:srgbClr>
                  </a:outerShdw>
                </a:effectLst>
                <a:latin typeface="Mongolian Baiti"/>
                <a:cs typeface="Mongolian Baiti"/>
              </a:defRPr>
            </a:lvl1pPr>
          </a:lstStyle>
          <a:p>
            <a:pPr lvl="0"/>
            <a:r>
              <a:rPr lang="en-US" dirty="0"/>
              <a:t>Slide Title</a:t>
            </a:r>
          </a:p>
        </p:txBody>
      </p:sp>
      <p:sp>
        <p:nvSpPr>
          <p:cNvPr id="13" name="Content Placeholder 7"/>
          <p:cNvSpPr>
            <a:spLocks noGrp="1"/>
          </p:cNvSpPr>
          <p:nvPr>
            <p:ph sz="quarter" idx="14" hasCustomPrompt="1"/>
          </p:nvPr>
        </p:nvSpPr>
        <p:spPr>
          <a:xfrm>
            <a:off x="0" y="1091963"/>
            <a:ext cx="9144000" cy="3801186"/>
          </a:xfrm>
          <a:prstGeom prst="rect">
            <a:avLst/>
          </a:prstGeom>
        </p:spPr>
        <p:txBody>
          <a:bodyPr vert="horz" wrap="square">
            <a:normAutofit/>
          </a:bodyPr>
          <a:lstStyle>
            <a:lvl1pPr>
              <a:defRPr baseline="0">
                <a:latin typeface="Mongolian Baiti"/>
              </a:defRPr>
            </a:lvl1pPr>
          </a:lstStyle>
          <a:p>
            <a:pPr lvl="0"/>
            <a:r>
              <a:rPr lang="en-US" dirty="0"/>
              <a:t>Insert Content Here</a:t>
            </a:r>
          </a:p>
        </p:txBody>
      </p:sp>
      <p:sp>
        <p:nvSpPr>
          <p:cNvPr id="14" name="Slide Number Placeholder 8"/>
          <p:cNvSpPr>
            <a:spLocks noGrp="1"/>
          </p:cNvSpPr>
          <p:nvPr>
            <p:ph type="sldNum" sz="quarter" idx="4"/>
          </p:nvPr>
        </p:nvSpPr>
        <p:spPr>
          <a:xfrm>
            <a:off x="8669695" y="4904582"/>
            <a:ext cx="475539" cy="274637"/>
          </a:xfrm>
          <a:prstGeom prst="rect">
            <a:avLst/>
          </a:prstGeom>
        </p:spPr>
        <p:txBody>
          <a:bodyPr vert="horz" lIns="91440" tIns="45720" rIns="91440" bIns="45720" rtlCol="0" anchor="ctr"/>
          <a:lstStyle>
            <a:lvl1pPr algn="ctr">
              <a:defRPr sz="1200">
                <a:solidFill>
                  <a:srgbClr val="FFFFFF"/>
                </a:solidFill>
                <a:latin typeface="Mongolian Baiti"/>
                <a:cs typeface="Mongolian Baiti"/>
              </a:defRPr>
            </a:lvl1pPr>
          </a:lstStyle>
          <a:p>
            <a:fld id="{927614C8-54BB-6246-9DA6-5EBA18D4F39D}" type="slidenum">
              <a:rPr lang="en-US" smtClean="0"/>
              <a:pPr/>
              <a:t>‹#›</a:t>
            </a:fld>
            <a:endParaRPr lang="en-US"/>
          </a:p>
        </p:txBody>
      </p:sp>
    </p:spTree>
    <p:extLst>
      <p:ext uri="{BB962C8B-B14F-4D97-AF65-F5344CB8AC3E}">
        <p14:creationId xmlns:p14="http://schemas.microsoft.com/office/powerpoint/2010/main" val="2916818247"/>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B79D551-FCA9-4374-B710-99A6DFCD28CD}"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50A89-1CA7-4118-9788-CFE7F5E022BF}" type="slidenum">
              <a:rPr lang="en-US" smtClean="0"/>
              <a:t>‹#›</a:t>
            </a:fld>
            <a:endParaRPr lang="en-US"/>
          </a:p>
        </p:txBody>
      </p:sp>
    </p:spTree>
    <p:extLst>
      <p:ext uri="{BB962C8B-B14F-4D97-AF65-F5344CB8AC3E}">
        <p14:creationId xmlns:p14="http://schemas.microsoft.com/office/powerpoint/2010/main" val="18736996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ext Placeholder 11"/>
          <p:cNvSpPr>
            <a:spLocks noGrp="1" noChangeAspect="1"/>
          </p:cNvSpPr>
          <p:nvPr>
            <p:ph type="body" sz="quarter" idx="13" hasCustomPrompt="1"/>
          </p:nvPr>
        </p:nvSpPr>
        <p:spPr>
          <a:xfrm>
            <a:off x="1627483" y="140566"/>
            <a:ext cx="6086593" cy="707886"/>
          </a:xfrm>
          <a:prstGeom prst="rect">
            <a:avLst/>
          </a:prstGeom>
        </p:spPr>
        <p:txBody>
          <a:bodyPr vert="horz" wrap="square" anchor="ctr">
            <a:normAutofit/>
          </a:bodyPr>
          <a:lstStyle>
            <a:lvl1pPr algn="ctr">
              <a:buNone/>
              <a:defRPr sz="4000">
                <a:solidFill>
                  <a:srgbClr val="FFFFFF"/>
                </a:solidFill>
                <a:effectLst>
                  <a:outerShdw blurRad="50800" dist="38100" dir="2700000">
                    <a:srgbClr val="000000">
                      <a:alpha val="43000"/>
                    </a:srgbClr>
                  </a:outerShdw>
                </a:effectLst>
                <a:latin typeface="Mongolian Baiti"/>
                <a:cs typeface="Mongolian Baiti"/>
              </a:defRPr>
            </a:lvl1pPr>
          </a:lstStyle>
          <a:p>
            <a:pPr lvl="0"/>
            <a:r>
              <a:rPr lang="en-US" dirty="0"/>
              <a:t>Slide Title</a:t>
            </a:r>
          </a:p>
        </p:txBody>
      </p:sp>
    </p:spTree>
    <p:extLst>
      <p:ext uri="{BB962C8B-B14F-4D97-AF65-F5344CB8AC3E}">
        <p14:creationId xmlns:p14="http://schemas.microsoft.com/office/powerpoint/2010/main" val="1486300112"/>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4" name="Title 13"/>
          <p:cNvSpPr>
            <a:spLocks noGrp="1"/>
          </p:cNvSpPr>
          <p:nvPr>
            <p:ph type="title"/>
          </p:nvPr>
        </p:nvSpPr>
        <p:spPr>
          <a:xfrm>
            <a:off x="628650" y="1488283"/>
            <a:ext cx="7886700" cy="994172"/>
          </a:xfrm>
          <a:prstGeom prst="rect">
            <a:avLst/>
          </a:prstGeom>
        </p:spPr>
        <p:txBody>
          <a:bodyPr anchor="ctr" anchorCtr="0"/>
          <a:lstStyle>
            <a:lvl1pPr algn="ctr">
              <a:defRPr>
                <a:latin typeface="Mongolian Baiti" panose="03000500000000000000" pitchFamily="66" charset="0"/>
                <a:cs typeface="Mongolian Baiti" panose="03000500000000000000" pitchFamily="66" charset="0"/>
              </a:defRPr>
            </a:lvl1pPr>
          </a:lstStyle>
          <a:p>
            <a:r>
              <a:rPr lang="en-US" dirty="0"/>
              <a:t>Click to edit Master title style</a:t>
            </a:r>
          </a:p>
        </p:txBody>
      </p:sp>
      <p:sp>
        <p:nvSpPr>
          <p:cNvPr id="16" name="Text Placeholder 15"/>
          <p:cNvSpPr>
            <a:spLocks noGrp="1"/>
          </p:cNvSpPr>
          <p:nvPr>
            <p:ph type="body" sz="quarter" idx="10"/>
          </p:nvPr>
        </p:nvSpPr>
        <p:spPr>
          <a:xfrm>
            <a:off x="5950746" y="3929062"/>
            <a:ext cx="2728913" cy="700088"/>
          </a:xfrm>
          <a:prstGeom prst="rect">
            <a:avLst/>
          </a:prstGeom>
        </p:spPr>
        <p:txBody>
          <a:bodyPr/>
          <a:lstStyle>
            <a:lvl1pPr marL="0" indent="0" algn="r">
              <a:buFontTx/>
              <a:buNone/>
              <a:defRPr sz="1800">
                <a:latin typeface="Mongolian Baiti" panose="03000500000000000000" pitchFamily="66" charset="0"/>
                <a:cs typeface="Mongolian Baiti" panose="03000500000000000000" pitchFamily="66" charset="0"/>
              </a:defRPr>
            </a:lvl1pPr>
          </a:lstStyle>
          <a:p>
            <a:pPr lvl="0"/>
            <a:r>
              <a:rPr lang="en-US" dirty="0"/>
              <a:t>Click to edit Master text styles</a:t>
            </a:r>
          </a:p>
        </p:txBody>
      </p:sp>
    </p:spTree>
    <p:extLst>
      <p:ext uri="{BB962C8B-B14F-4D97-AF65-F5344CB8AC3E}">
        <p14:creationId xmlns:p14="http://schemas.microsoft.com/office/powerpoint/2010/main" val="363845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5" name="Text Placeholder 11"/>
          <p:cNvSpPr>
            <a:spLocks noGrp="1" noChangeAspect="1"/>
          </p:cNvSpPr>
          <p:nvPr>
            <p:ph type="body" sz="quarter" idx="13" hasCustomPrompt="1"/>
          </p:nvPr>
        </p:nvSpPr>
        <p:spPr>
          <a:xfrm>
            <a:off x="1627483" y="140566"/>
            <a:ext cx="6086593" cy="707886"/>
          </a:xfrm>
          <a:prstGeom prst="rect">
            <a:avLst/>
          </a:prstGeom>
        </p:spPr>
        <p:txBody>
          <a:bodyPr vert="horz" wrap="square" anchor="ctr">
            <a:normAutofit/>
          </a:bodyPr>
          <a:lstStyle>
            <a:lvl1pPr algn="ctr">
              <a:buNone/>
              <a:defRPr sz="4000">
                <a:solidFill>
                  <a:srgbClr val="FFFFFF"/>
                </a:solidFill>
                <a:effectLst>
                  <a:outerShdw blurRad="50800" dist="38100" dir="2700000">
                    <a:srgbClr val="000000">
                      <a:alpha val="43000"/>
                    </a:srgbClr>
                  </a:outerShdw>
                </a:effectLst>
                <a:latin typeface="Mongolian Baiti"/>
                <a:cs typeface="Mongolian Baiti"/>
              </a:defRPr>
            </a:lvl1pPr>
          </a:lstStyle>
          <a:p>
            <a:pPr lvl="0"/>
            <a:r>
              <a:rPr lang="en-US" dirty="0"/>
              <a:t>Slide Title</a:t>
            </a:r>
          </a:p>
        </p:txBody>
      </p:sp>
    </p:spTree>
    <p:extLst>
      <p:ext uri="{BB962C8B-B14F-4D97-AF65-F5344CB8AC3E}">
        <p14:creationId xmlns:p14="http://schemas.microsoft.com/office/powerpoint/2010/main" val="1940591062"/>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B79D551-FCA9-4374-B710-99A6DFCD28CD}"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50A89-1CA7-4118-9788-CFE7F5E022BF}" type="slidenum">
              <a:rPr lang="en-US" smtClean="0"/>
              <a:t>‹#›</a:t>
            </a:fld>
            <a:endParaRPr lang="en-US"/>
          </a:p>
        </p:txBody>
      </p:sp>
    </p:spTree>
    <p:extLst>
      <p:ext uri="{BB962C8B-B14F-4D97-AF65-F5344CB8AC3E}">
        <p14:creationId xmlns:p14="http://schemas.microsoft.com/office/powerpoint/2010/main" val="32300432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ext Placeholder 11"/>
          <p:cNvSpPr>
            <a:spLocks noGrp="1" noChangeAspect="1"/>
          </p:cNvSpPr>
          <p:nvPr>
            <p:ph type="body" sz="quarter" idx="13" hasCustomPrompt="1"/>
          </p:nvPr>
        </p:nvSpPr>
        <p:spPr>
          <a:xfrm>
            <a:off x="1627483" y="140566"/>
            <a:ext cx="6086593" cy="707886"/>
          </a:xfrm>
          <a:prstGeom prst="rect">
            <a:avLst/>
          </a:prstGeom>
        </p:spPr>
        <p:txBody>
          <a:bodyPr vert="horz" wrap="square" anchor="ctr">
            <a:normAutofit/>
          </a:bodyPr>
          <a:lstStyle>
            <a:lvl1pPr algn="ctr">
              <a:buNone/>
              <a:defRPr sz="4000">
                <a:solidFill>
                  <a:srgbClr val="FFFFFF"/>
                </a:solidFill>
                <a:effectLst>
                  <a:outerShdw blurRad="50800" dist="38100" dir="2700000">
                    <a:srgbClr val="000000">
                      <a:alpha val="43000"/>
                    </a:srgbClr>
                  </a:outerShdw>
                </a:effectLst>
                <a:latin typeface="Mongolian Baiti"/>
                <a:cs typeface="Mongolian Baiti"/>
              </a:defRPr>
            </a:lvl1pPr>
          </a:lstStyle>
          <a:p>
            <a:pPr lvl="0"/>
            <a:r>
              <a:rPr lang="en-US" dirty="0"/>
              <a:t>Slide Title</a:t>
            </a:r>
          </a:p>
        </p:txBody>
      </p:sp>
    </p:spTree>
    <p:extLst>
      <p:ext uri="{BB962C8B-B14F-4D97-AF65-F5344CB8AC3E}">
        <p14:creationId xmlns:p14="http://schemas.microsoft.com/office/powerpoint/2010/main" val="2190908906"/>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4" name="Title 13"/>
          <p:cNvSpPr>
            <a:spLocks noGrp="1"/>
          </p:cNvSpPr>
          <p:nvPr>
            <p:ph type="title"/>
          </p:nvPr>
        </p:nvSpPr>
        <p:spPr>
          <a:xfrm>
            <a:off x="628650" y="1488283"/>
            <a:ext cx="7886700" cy="994172"/>
          </a:xfrm>
          <a:prstGeom prst="rect">
            <a:avLst/>
          </a:prstGeom>
        </p:spPr>
        <p:txBody>
          <a:bodyPr anchor="ctr" anchorCtr="0"/>
          <a:lstStyle>
            <a:lvl1pPr algn="ctr">
              <a:defRPr>
                <a:latin typeface="Mongolian Baiti" panose="03000500000000000000" pitchFamily="66" charset="0"/>
                <a:cs typeface="Mongolian Baiti" panose="03000500000000000000" pitchFamily="66" charset="0"/>
              </a:defRPr>
            </a:lvl1pPr>
          </a:lstStyle>
          <a:p>
            <a:r>
              <a:rPr lang="en-US" dirty="0"/>
              <a:t>Click to edit Master title style</a:t>
            </a:r>
          </a:p>
        </p:txBody>
      </p:sp>
      <p:sp>
        <p:nvSpPr>
          <p:cNvPr id="16" name="Text Placeholder 15"/>
          <p:cNvSpPr>
            <a:spLocks noGrp="1"/>
          </p:cNvSpPr>
          <p:nvPr>
            <p:ph type="body" sz="quarter" idx="10"/>
          </p:nvPr>
        </p:nvSpPr>
        <p:spPr>
          <a:xfrm>
            <a:off x="5950746" y="3929062"/>
            <a:ext cx="2728913" cy="700088"/>
          </a:xfrm>
          <a:prstGeom prst="rect">
            <a:avLst/>
          </a:prstGeom>
        </p:spPr>
        <p:txBody>
          <a:bodyPr/>
          <a:lstStyle>
            <a:lvl1pPr marL="0" indent="0" algn="r">
              <a:buFontTx/>
              <a:buNone/>
              <a:defRPr sz="1800">
                <a:latin typeface="Mongolian Baiti" panose="03000500000000000000" pitchFamily="66" charset="0"/>
                <a:cs typeface="Mongolian Baiti" panose="03000500000000000000" pitchFamily="66" charset="0"/>
              </a:defRPr>
            </a:lvl1pPr>
          </a:lstStyle>
          <a:p>
            <a:pPr lvl="0"/>
            <a:r>
              <a:rPr lang="en-US" dirty="0"/>
              <a:t>Click to edit Master text styles</a:t>
            </a:r>
          </a:p>
        </p:txBody>
      </p:sp>
    </p:spTree>
    <p:extLst>
      <p:ext uri="{BB962C8B-B14F-4D97-AF65-F5344CB8AC3E}">
        <p14:creationId xmlns:p14="http://schemas.microsoft.com/office/powerpoint/2010/main" val="372615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516297"/>
            <a:ext cx="2133600" cy="273844"/>
          </a:xfrm>
          <a:prstGeom prst="rect">
            <a:avLst/>
          </a:prstGeom>
        </p:spPr>
        <p:txBody>
          <a:bodyPr/>
          <a:lstStyle/>
          <a:p>
            <a:pPr defTabSz="457200"/>
            <a:endParaRPr lang="en-US" dirty="0">
              <a:solidFill>
                <a:prstClr val="black">
                  <a:tint val="75000"/>
                </a:prstClr>
              </a:solidFill>
            </a:endParaRPr>
          </a:p>
        </p:txBody>
      </p:sp>
      <p:sp>
        <p:nvSpPr>
          <p:cNvPr id="5" name="Footer Placeholder 4"/>
          <p:cNvSpPr>
            <a:spLocks noGrp="1"/>
          </p:cNvSpPr>
          <p:nvPr>
            <p:ph type="ftr" sz="quarter" idx="11"/>
          </p:nvPr>
        </p:nvSpPr>
        <p:spPr>
          <a:xfrm>
            <a:off x="3124200" y="4516297"/>
            <a:ext cx="2895600" cy="273844"/>
          </a:xfrm>
          <a:prstGeom prst="rect">
            <a:avLst/>
          </a:prstGeom>
        </p:spPr>
        <p:txBody>
          <a:bodyPr/>
          <a:lstStyle/>
          <a:p>
            <a:pPr defTabSz="457200"/>
            <a:endParaRPr lang="en-US" dirty="0">
              <a:solidFill>
                <a:prstClr val="black">
                  <a:tint val="75000"/>
                </a:prstClr>
              </a:solidFill>
            </a:endParaRPr>
          </a:p>
        </p:txBody>
      </p:sp>
      <p:sp>
        <p:nvSpPr>
          <p:cNvPr id="6" name="Slide Number Placeholder 5"/>
          <p:cNvSpPr>
            <a:spLocks noGrp="1"/>
          </p:cNvSpPr>
          <p:nvPr>
            <p:ph type="sldNum" sz="quarter" idx="12"/>
          </p:nvPr>
        </p:nvSpPr>
        <p:spPr>
          <a:xfrm>
            <a:off x="6705600" y="4516297"/>
            <a:ext cx="2133600" cy="273844"/>
          </a:xfrm>
          <a:prstGeom prst="rect">
            <a:avLst/>
          </a:prstGeom>
        </p:spPr>
        <p:txBody>
          <a:bodyPr/>
          <a:lstStyle>
            <a:lvl1pPr algn="r">
              <a:defRPr/>
            </a:lvl1pPr>
          </a:lstStyle>
          <a:p>
            <a:pPr defTabSz="457200"/>
            <a:fld id="{89DBF031-71E0-4DD1-899E-A2359CBBBE86}"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7686076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5" name="Text Placeholder 11"/>
          <p:cNvSpPr>
            <a:spLocks noGrp="1" noChangeAspect="1"/>
          </p:cNvSpPr>
          <p:nvPr>
            <p:ph type="body" sz="quarter" idx="13" hasCustomPrompt="1"/>
          </p:nvPr>
        </p:nvSpPr>
        <p:spPr>
          <a:xfrm>
            <a:off x="1627483" y="140566"/>
            <a:ext cx="6086593" cy="707886"/>
          </a:xfrm>
          <a:prstGeom prst="rect">
            <a:avLst/>
          </a:prstGeom>
        </p:spPr>
        <p:txBody>
          <a:bodyPr vert="horz" wrap="square" anchor="ctr">
            <a:normAutofit/>
          </a:bodyPr>
          <a:lstStyle>
            <a:lvl1pPr algn="ctr">
              <a:buNone/>
              <a:defRPr sz="4000">
                <a:solidFill>
                  <a:srgbClr val="FFFFFF"/>
                </a:solidFill>
                <a:effectLst>
                  <a:outerShdw blurRad="50800" dist="38100" dir="2700000">
                    <a:srgbClr val="000000">
                      <a:alpha val="43000"/>
                    </a:srgbClr>
                  </a:outerShdw>
                </a:effectLst>
                <a:latin typeface="Mongolian Baiti"/>
                <a:cs typeface="Mongolian Baiti"/>
              </a:defRPr>
            </a:lvl1pPr>
          </a:lstStyle>
          <a:p>
            <a:pPr lvl="0"/>
            <a:r>
              <a:rPr lang="en-US" dirty="0"/>
              <a:t>Slide Title</a:t>
            </a:r>
          </a:p>
        </p:txBody>
      </p:sp>
    </p:spTree>
    <p:extLst>
      <p:ext uri="{BB962C8B-B14F-4D97-AF65-F5344CB8AC3E}">
        <p14:creationId xmlns:p14="http://schemas.microsoft.com/office/powerpoint/2010/main" val="988720427"/>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3" name="Content Placeholder 7"/>
          <p:cNvSpPr>
            <a:spLocks noGrp="1"/>
          </p:cNvSpPr>
          <p:nvPr>
            <p:ph sz="quarter" idx="14" hasCustomPrompt="1"/>
          </p:nvPr>
        </p:nvSpPr>
        <p:spPr>
          <a:xfrm>
            <a:off x="165100" y="1091963"/>
            <a:ext cx="8813800" cy="3801186"/>
          </a:xfrm>
          <a:prstGeom prst="rect">
            <a:avLst/>
          </a:prstGeom>
        </p:spPr>
        <p:txBody>
          <a:bodyPr vert="horz" wrap="square" anchor="t" anchorCtr="0">
            <a:normAutofit/>
          </a:bodyPr>
          <a:lstStyle>
            <a:lvl1pPr>
              <a:defRPr baseline="0">
                <a:latin typeface="Mongolian Baiti"/>
              </a:defRPr>
            </a:lvl1pPr>
          </a:lstStyle>
          <a:p>
            <a:pPr lvl="0"/>
            <a:r>
              <a:rPr lang="en-US" dirty="0"/>
              <a:t>Insert Content Here</a:t>
            </a:r>
          </a:p>
        </p:txBody>
      </p:sp>
      <p:sp>
        <p:nvSpPr>
          <p:cNvPr id="14" name="Slide Number Placeholder 8"/>
          <p:cNvSpPr>
            <a:spLocks noGrp="1"/>
          </p:cNvSpPr>
          <p:nvPr>
            <p:ph type="sldNum" sz="quarter" idx="4"/>
          </p:nvPr>
        </p:nvSpPr>
        <p:spPr>
          <a:xfrm>
            <a:off x="8669720" y="4904594"/>
            <a:ext cx="475539" cy="274637"/>
          </a:xfrm>
          <a:prstGeom prst="rect">
            <a:avLst/>
          </a:prstGeom>
        </p:spPr>
        <p:txBody>
          <a:bodyPr vert="horz" lIns="91440" tIns="45720" rIns="91440" bIns="45720" rtlCol="0" anchor="ctr"/>
          <a:lstStyle>
            <a:lvl1pPr algn="ctr">
              <a:defRPr sz="1200">
                <a:solidFill>
                  <a:srgbClr val="FFFFFF"/>
                </a:solidFill>
                <a:latin typeface="Mongolian Baiti"/>
                <a:cs typeface="Mongolian Baiti"/>
              </a:defRPr>
            </a:lvl1pPr>
          </a:lstStyle>
          <a:p>
            <a:pPr defTabSz="457200"/>
            <a:fld id="{927614C8-54BB-6246-9DA6-5EBA18D4F39D}" type="slidenum">
              <a:rPr lang="en-US" smtClean="0"/>
              <a:pPr defTabSz="457200"/>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108389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2" name="Slide Number Placeholder 8"/>
          <p:cNvSpPr>
            <a:spLocks noGrp="1"/>
          </p:cNvSpPr>
          <p:nvPr>
            <p:ph type="sldNum" sz="quarter" idx="4"/>
          </p:nvPr>
        </p:nvSpPr>
        <p:spPr>
          <a:xfrm>
            <a:off x="8669720" y="4904594"/>
            <a:ext cx="475539" cy="274637"/>
          </a:xfrm>
          <a:prstGeom prst="rect">
            <a:avLst/>
          </a:prstGeom>
        </p:spPr>
        <p:txBody>
          <a:bodyPr vert="horz" lIns="91440" tIns="45720" rIns="91440" bIns="45720" rtlCol="0" anchor="ctr"/>
          <a:lstStyle>
            <a:lvl1pPr algn="ctr">
              <a:defRPr sz="1200">
                <a:solidFill>
                  <a:srgbClr val="FFFFFF"/>
                </a:solidFill>
                <a:latin typeface="Mongolian Baiti"/>
                <a:cs typeface="Mongolian Baiti"/>
              </a:defRPr>
            </a:lvl1pPr>
          </a:lstStyle>
          <a:p>
            <a:pPr defTabSz="457200"/>
            <a:fld id="{927614C8-54BB-6246-9DA6-5EBA18D4F39D}" type="slidenum">
              <a:rPr lang="en-US" smtClean="0"/>
              <a:pPr defTabSz="457200"/>
              <a:t>‹#›</a:t>
            </a:fld>
            <a:endParaRPr lang="en-US" dirty="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675250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516297"/>
            <a:ext cx="2133600" cy="273844"/>
          </a:xfrm>
          <a:prstGeom prst="rect">
            <a:avLst/>
          </a:prstGeom>
        </p:spPr>
        <p:txBody>
          <a:bodyPr/>
          <a:lstStyle/>
          <a:p>
            <a:pPr defTabSz="457200"/>
            <a:endParaRPr lang="en-US" dirty="0">
              <a:solidFill>
                <a:prstClr val="black">
                  <a:tint val="75000"/>
                </a:prstClr>
              </a:solidFill>
            </a:endParaRPr>
          </a:p>
        </p:txBody>
      </p:sp>
      <p:sp>
        <p:nvSpPr>
          <p:cNvPr id="5" name="Footer Placeholder 4"/>
          <p:cNvSpPr>
            <a:spLocks noGrp="1"/>
          </p:cNvSpPr>
          <p:nvPr>
            <p:ph type="ftr" sz="quarter" idx="11"/>
          </p:nvPr>
        </p:nvSpPr>
        <p:spPr>
          <a:xfrm>
            <a:off x="3124200" y="4516297"/>
            <a:ext cx="2895600" cy="273844"/>
          </a:xfrm>
          <a:prstGeom prst="rect">
            <a:avLst/>
          </a:prstGeom>
        </p:spPr>
        <p:txBody>
          <a:bodyPr/>
          <a:lstStyle/>
          <a:p>
            <a:pPr defTabSz="457200"/>
            <a:endParaRPr lang="en-US" dirty="0">
              <a:solidFill>
                <a:prstClr val="black">
                  <a:tint val="75000"/>
                </a:prstClr>
              </a:solidFill>
            </a:endParaRPr>
          </a:p>
        </p:txBody>
      </p:sp>
      <p:sp>
        <p:nvSpPr>
          <p:cNvPr id="6" name="Slide Number Placeholder 5"/>
          <p:cNvSpPr>
            <a:spLocks noGrp="1"/>
          </p:cNvSpPr>
          <p:nvPr>
            <p:ph type="sldNum" sz="quarter" idx="12"/>
          </p:nvPr>
        </p:nvSpPr>
        <p:spPr>
          <a:xfrm>
            <a:off x="6705600" y="4516297"/>
            <a:ext cx="2133600" cy="273844"/>
          </a:xfrm>
          <a:prstGeom prst="rect">
            <a:avLst/>
          </a:prstGeom>
        </p:spPr>
        <p:txBody>
          <a:bodyPr/>
          <a:lstStyle>
            <a:lvl1pPr algn="r">
              <a:defRPr/>
            </a:lvl1pPr>
          </a:lstStyle>
          <a:p>
            <a:pPr defTabSz="457200"/>
            <a:fld id="{89DBF031-71E0-4DD1-899E-A2359CBBBE86}"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2334926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98463" y="1111470"/>
            <a:ext cx="8351400" cy="3634740"/>
          </a:xfrm>
        </p:spPr>
        <p:txBody>
          <a:bodyPr/>
          <a:lstStyle>
            <a:lvl1pPr>
              <a:spcBef>
                <a:spcPts val="38"/>
              </a:spcBef>
              <a:spcAft>
                <a:spcPts val="38"/>
              </a:spcAft>
              <a:defRPr/>
            </a:lvl1pPr>
            <a:lvl2pPr marL="431006" indent="-215504">
              <a:spcBef>
                <a:spcPts val="38"/>
              </a:spcBef>
              <a:spcAft>
                <a:spcPts val="38"/>
              </a:spcAft>
              <a:defRPr/>
            </a:lvl2pPr>
            <a:lvl3pPr marL="639366" indent="-208360">
              <a:spcBef>
                <a:spcPts val="38"/>
              </a:spcBef>
              <a:spcAft>
                <a:spcPts val="38"/>
              </a:spcAft>
              <a:defRPr/>
            </a:lvl3pPr>
            <a:lvl4pPr marL="854869" indent="-215504">
              <a:spcBef>
                <a:spcPts val="38"/>
              </a:spcBef>
              <a:spcAft>
                <a:spcPts val="38"/>
              </a:spcAft>
              <a:defRPr/>
            </a:lvl4pPr>
            <a:lvl5pPr marL="1071563" indent="-216694">
              <a:spcBef>
                <a:spcPts val="38"/>
              </a:spcBef>
              <a:spcAft>
                <a:spcPts val="38"/>
              </a:spcAft>
              <a:buClr>
                <a:srgbClr val="151C77"/>
              </a:buClr>
              <a:tabLst>
                <a:tab pos="854869" algn="l"/>
              </a:tabLst>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1"/>
          </p:nvPr>
        </p:nvSpPr>
        <p:spPr/>
        <p:txBody>
          <a:bodyPr/>
          <a:lstStyle>
            <a:lvl1pPr>
              <a:defRPr/>
            </a:lvl1pPr>
          </a:lstStyle>
          <a:p>
            <a:fld id="{364D3B70-0BDE-46F8-BA8B-3A034BBCF086}" type="slidenum">
              <a:rPr lang="en-US" smtClean="0"/>
              <a:t>‹#›</a:t>
            </a:fld>
            <a:endParaRPr lang="en-US"/>
          </a:p>
        </p:txBody>
      </p:sp>
      <p:sp>
        <p:nvSpPr>
          <p:cNvPr id="9" name="Text Placeholder 22"/>
          <p:cNvSpPr>
            <a:spLocks noGrp="1"/>
          </p:cNvSpPr>
          <p:nvPr>
            <p:ph type="body" sz="quarter" idx="10" hasCustomPrompt="1"/>
          </p:nvPr>
        </p:nvSpPr>
        <p:spPr>
          <a:xfrm>
            <a:off x="1" y="4779169"/>
            <a:ext cx="1244600" cy="240506"/>
          </a:xfrm>
        </p:spPr>
        <p:txBody>
          <a:bodyPr anchor="ctr"/>
          <a:lstStyle>
            <a:lvl1pPr marL="0" indent="0">
              <a:buNone/>
              <a:defRPr sz="750" baseline="0">
                <a:solidFill>
                  <a:srgbClr val="C0C0C0"/>
                </a:solidFill>
                <a:latin typeface="Arial" panose="020B0604020202020204" pitchFamily="34" charset="0"/>
                <a:cs typeface="Arial" panose="020B0604020202020204" pitchFamily="34" charset="0"/>
              </a:defRPr>
            </a:lvl1pPr>
            <a:lvl2pPr marL="304800" indent="0">
              <a:buNone/>
              <a:defRPr sz="750"/>
            </a:lvl2pPr>
            <a:lvl3pPr marL="602456" indent="0">
              <a:buNone/>
              <a:defRPr sz="750"/>
            </a:lvl3pPr>
            <a:lvl4pPr marL="1028700" indent="0">
              <a:buNone/>
              <a:defRPr sz="750"/>
            </a:lvl4pPr>
            <a:lvl5pPr marL="1371600" indent="0">
              <a:buNone/>
              <a:defRPr sz="750"/>
            </a:lvl5pPr>
          </a:lstStyle>
          <a:p>
            <a:pPr lvl="0"/>
            <a:r>
              <a:rPr lang="en-US"/>
              <a:t>CAO: </a:t>
            </a:r>
            <a:r>
              <a:rPr lang="en-US" err="1"/>
              <a:t>DDMmmYY</a:t>
            </a:r>
            <a:endParaRPr lang="en-US"/>
          </a:p>
        </p:txBody>
      </p:sp>
    </p:spTree>
    <p:extLst>
      <p:ext uri="{BB962C8B-B14F-4D97-AF65-F5344CB8AC3E}">
        <p14:creationId xmlns:p14="http://schemas.microsoft.com/office/powerpoint/2010/main" val="9821692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6314"/>
            <a:ext cx="8156448" cy="857250"/>
          </a:xfrm>
          <a:prstGeom prst="rect">
            <a:avLst/>
          </a:prstGeom>
        </p:spPr>
        <p:txBody>
          <a:bodyPr/>
          <a:lstStyle>
            <a:lvl1pPr algn="r">
              <a:defRPr sz="2025" i="1"/>
            </a:lvl1pPr>
          </a:lstStyle>
          <a:p>
            <a:r>
              <a:rPr lang="en-US" dirty="0"/>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C2475832-C4F4-497F-A41D-CBB4607610D7}" type="datetimeFigureOut">
              <a:rPr lang="en-US">
                <a:solidFill>
                  <a:srgbClr val="000000"/>
                </a:solidFill>
              </a:rPr>
              <a:pPr/>
              <a:t>2/14/2023</a:t>
            </a:fld>
            <a:endParaRPr lang="en-US">
              <a:solidFill>
                <a:srgbClr val="000000"/>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dirty="0">
              <a:solidFill>
                <a:srgbClr val="000000"/>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D6441EE5-5614-4886-83E4-1DBE913738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935028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4767270"/>
            <a:ext cx="2133600" cy="273844"/>
          </a:xfrm>
          <a:prstGeom prst="rect">
            <a:avLst/>
          </a:prstGeom>
        </p:spPr>
        <p:txBody>
          <a:bodyPr/>
          <a:lstStyle/>
          <a:p>
            <a:fld id="{C2475832-C4F4-497F-A41D-CBB4607610D7}" type="datetimeFigureOut">
              <a:rPr lang="en-US">
                <a:solidFill>
                  <a:prstClr val="black"/>
                </a:solidFill>
              </a:rPr>
              <a:pPr/>
              <a:t>2/14/2023</a:t>
            </a:fld>
            <a:endParaRPr lang="en-US" dirty="0">
              <a:solidFill>
                <a:prstClr val="black"/>
              </a:solidFill>
            </a:endParaRPr>
          </a:p>
        </p:txBody>
      </p:sp>
      <p:sp>
        <p:nvSpPr>
          <p:cNvPr id="4" name="Footer Placeholder 3"/>
          <p:cNvSpPr>
            <a:spLocks noGrp="1"/>
          </p:cNvSpPr>
          <p:nvPr>
            <p:ph type="ftr" sz="quarter" idx="11"/>
          </p:nvPr>
        </p:nvSpPr>
        <p:spPr>
          <a:xfrm>
            <a:off x="3124200" y="4767270"/>
            <a:ext cx="2895600" cy="273844"/>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6553200" y="4767270"/>
            <a:ext cx="2133600" cy="273844"/>
          </a:xfrm>
          <a:prstGeom prst="rect">
            <a:avLst/>
          </a:prstGeom>
        </p:spPr>
        <p:txBody>
          <a:bodyPr/>
          <a:lstStyle/>
          <a:p>
            <a:fld id="{D6441EE5-5614-4886-83E4-1DBE91373826}" type="slidenum">
              <a:rPr lang="en-US">
                <a:solidFill>
                  <a:prstClr val="black"/>
                </a:solidFill>
              </a:rPr>
              <a:pPr/>
              <a:t>‹#›</a:t>
            </a:fld>
            <a:endParaRPr lang="en-US" dirty="0">
              <a:solidFill>
                <a:prstClr val="black"/>
              </a:solidFill>
            </a:endParaRPr>
          </a:p>
        </p:txBody>
      </p:sp>
      <p:sp>
        <p:nvSpPr>
          <p:cNvPr id="6" name="Title 1"/>
          <p:cNvSpPr>
            <a:spLocks noGrp="1"/>
          </p:cNvSpPr>
          <p:nvPr>
            <p:ph type="title"/>
          </p:nvPr>
        </p:nvSpPr>
        <p:spPr>
          <a:xfrm>
            <a:off x="-381000" y="226314"/>
            <a:ext cx="8156448" cy="857250"/>
          </a:xfrm>
          <a:prstGeom prst="rect">
            <a:avLst/>
          </a:prstGeom>
        </p:spPr>
        <p:txBody>
          <a:bodyPr/>
          <a:lstStyle>
            <a:lvl1pPr algn="r">
              <a:defRPr sz="2025" i="1"/>
            </a:lvl1pPr>
          </a:lstStyle>
          <a:p>
            <a:r>
              <a:rPr lang="en-US" dirty="0"/>
              <a:t>Click to edit Master title style</a:t>
            </a:r>
          </a:p>
        </p:txBody>
      </p:sp>
    </p:spTree>
    <p:extLst>
      <p:ext uri="{BB962C8B-B14F-4D97-AF65-F5344CB8AC3E}">
        <p14:creationId xmlns:p14="http://schemas.microsoft.com/office/powerpoint/2010/main" val="39883058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9F0AE-02A2-6E9A-24CD-E0952234253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1AC585F-506C-BED7-9AA6-2E4D29CA8753}"/>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0A0263A-2238-7DC6-C0DC-793B41F541D6}"/>
              </a:ext>
            </a:extLst>
          </p:cNvPr>
          <p:cNvSpPr>
            <a:spLocks noGrp="1"/>
          </p:cNvSpPr>
          <p:nvPr>
            <p:ph type="dt" sz="half" idx="10"/>
          </p:nvPr>
        </p:nvSpPr>
        <p:spPr/>
        <p:txBody>
          <a:bodyPr/>
          <a:lstStyle/>
          <a:p>
            <a:fld id="{1B35679F-A887-4A65-8EED-08A0EBE4DB1A}" type="datetimeFigureOut">
              <a:rPr lang="en-US" smtClean="0"/>
              <a:t>2/14/2023</a:t>
            </a:fld>
            <a:endParaRPr lang="en-US"/>
          </a:p>
        </p:txBody>
      </p:sp>
      <p:sp>
        <p:nvSpPr>
          <p:cNvPr id="5" name="Footer Placeholder 4">
            <a:extLst>
              <a:ext uri="{FF2B5EF4-FFF2-40B4-BE49-F238E27FC236}">
                <a16:creationId xmlns:a16="http://schemas.microsoft.com/office/drawing/2014/main" id="{3ABEB5AB-2301-A3E7-CD26-8F95F26D1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BC652D-3E7D-5688-5B1D-261F72889B54}"/>
              </a:ext>
            </a:extLst>
          </p:cNvPr>
          <p:cNvSpPr>
            <a:spLocks noGrp="1"/>
          </p:cNvSpPr>
          <p:nvPr>
            <p:ph type="sldNum" sz="quarter" idx="12"/>
          </p:nvPr>
        </p:nvSpPr>
        <p:spPr/>
        <p:txBody>
          <a:bodyPr/>
          <a:lstStyle/>
          <a:p>
            <a:fld id="{1874D7CF-B69D-4FFF-B919-D06F36D0190B}" type="slidenum">
              <a:rPr lang="en-US" smtClean="0"/>
              <a:t>‹#›</a:t>
            </a:fld>
            <a:endParaRPr lang="en-US"/>
          </a:p>
        </p:txBody>
      </p:sp>
    </p:spTree>
    <p:extLst>
      <p:ext uri="{BB962C8B-B14F-4D97-AF65-F5344CB8AC3E}">
        <p14:creationId xmlns:p14="http://schemas.microsoft.com/office/powerpoint/2010/main" val="34356368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6BDC-E878-03FA-99F4-665606F802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B744E1-026C-39DC-BC2E-D25608254B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B64E0F-0837-CF7F-253E-051AD46B7015}"/>
              </a:ext>
            </a:extLst>
          </p:cNvPr>
          <p:cNvSpPr>
            <a:spLocks noGrp="1"/>
          </p:cNvSpPr>
          <p:nvPr>
            <p:ph type="dt" sz="half" idx="10"/>
          </p:nvPr>
        </p:nvSpPr>
        <p:spPr/>
        <p:txBody>
          <a:bodyPr/>
          <a:lstStyle/>
          <a:p>
            <a:fld id="{1B35679F-A887-4A65-8EED-08A0EBE4DB1A}" type="datetimeFigureOut">
              <a:rPr lang="en-US" smtClean="0"/>
              <a:t>2/14/2023</a:t>
            </a:fld>
            <a:endParaRPr lang="en-US"/>
          </a:p>
        </p:txBody>
      </p:sp>
      <p:sp>
        <p:nvSpPr>
          <p:cNvPr id="5" name="Footer Placeholder 4">
            <a:extLst>
              <a:ext uri="{FF2B5EF4-FFF2-40B4-BE49-F238E27FC236}">
                <a16:creationId xmlns:a16="http://schemas.microsoft.com/office/drawing/2014/main" id="{5EAE0220-B83A-6A74-E23F-F48205288D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0FA287-8C78-B0EB-2036-FDC8DFFAEF66}"/>
              </a:ext>
            </a:extLst>
          </p:cNvPr>
          <p:cNvSpPr>
            <a:spLocks noGrp="1"/>
          </p:cNvSpPr>
          <p:nvPr>
            <p:ph type="sldNum" sz="quarter" idx="12"/>
          </p:nvPr>
        </p:nvSpPr>
        <p:spPr/>
        <p:txBody>
          <a:bodyPr/>
          <a:lstStyle/>
          <a:p>
            <a:fld id="{1874D7CF-B69D-4FFF-B919-D06F36D0190B}" type="slidenum">
              <a:rPr lang="en-US" smtClean="0"/>
              <a:t>‹#›</a:t>
            </a:fld>
            <a:endParaRPr lang="en-US"/>
          </a:p>
        </p:txBody>
      </p:sp>
    </p:spTree>
    <p:extLst>
      <p:ext uri="{BB962C8B-B14F-4D97-AF65-F5344CB8AC3E}">
        <p14:creationId xmlns:p14="http://schemas.microsoft.com/office/powerpoint/2010/main" val="35259843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27362-01A7-FCA1-E90B-26CEBD0474C6}"/>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C9C3E77-72B6-E856-CB1C-C4D360E3CFB7}"/>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93E6DD-4F91-A777-ED48-F823D910A93C}"/>
              </a:ext>
            </a:extLst>
          </p:cNvPr>
          <p:cNvSpPr>
            <a:spLocks noGrp="1"/>
          </p:cNvSpPr>
          <p:nvPr>
            <p:ph type="dt" sz="half" idx="10"/>
          </p:nvPr>
        </p:nvSpPr>
        <p:spPr/>
        <p:txBody>
          <a:bodyPr/>
          <a:lstStyle/>
          <a:p>
            <a:fld id="{1B35679F-A887-4A65-8EED-08A0EBE4DB1A}" type="datetimeFigureOut">
              <a:rPr lang="en-US" smtClean="0"/>
              <a:t>2/14/2023</a:t>
            </a:fld>
            <a:endParaRPr lang="en-US"/>
          </a:p>
        </p:txBody>
      </p:sp>
      <p:sp>
        <p:nvSpPr>
          <p:cNvPr id="5" name="Footer Placeholder 4">
            <a:extLst>
              <a:ext uri="{FF2B5EF4-FFF2-40B4-BE49-F238E27FC236}">
                <a16:creationId xmlns:a16="http://schemas.microsoft.com/office/drawing/2014/main" id="{23681A86-12A8-B885-79A9-0BCAD98D3D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10E5CA-34EB-2B64-0385-F82B817B8F66}"/>
              </a:ext>
            </a:extLst>
          </p:cNvPr>
          <p:cNvSpPr>
            <a:spLocks noGrp="1"/>
          </p:cNvSpPr>
          <p:nvPr>
            <p:ph type="sldNum" sz="quarter" idx="12"/>
          </p:nvPr>
        </p:nvSpPr>
        <p:spPr/>
        <p:txBody>
          <a:bodyPr/>
          <a:lstStyle/>
          <a:p>
            <a:fld id="{1874D7CF-B69D-4FFF-B919-D06F36D0190B}" type="slidenum">
              <a:rPr lang="en-US" smtClean="0"/>
              <a:t>‹#›</a:t>
            </a:fld>
            <a:endParaRPr lang="en-US"/>
          </a:p>
        </p:txBody>
      </p:sp>
    </p:spTree>
    <p:extLst>
      <p:ext uri="{BB962C8B-B14F-4D97-AF65-F5344CB8AC3E}">
        <p14:creationId xmlns:p14="http://schemas.microsoft.com/office/powerpoint/2010/main" val="2065242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ext Placeholder 11"/>
          <p:cNvSpPr>
            <a:spLocks noGrp="1" noChangeAspect="1"/>
          </p:cNvSpPr>
          <p:nvPr>
            <p:ph type="body" sz="quarter" idx="13" hasCustomPrompt="1"/>
          </p:nvPr>
        </p:nvSpPr>
        <p:spPr>
          <a:xfrm>
            <a:off x="1627482" y="140566"/>
            <a:ext cx="6086593" cy="707886"/>
          </a:xfrm>
          <a:prstGeom prst="rect">
            <a:avLst/>
          </a:prstGeom>
        </p:spPr>
        <p:txBody>
          <a:bodyPr vert="horz" wrap="square" anchor="ctr">
            <a:normAutofit/>
          </a:bodyPr>
          <a:lstStyle>
            <a:lvl1pPr algn="ctr">
              <a:buNone/>
              <a:defRPr sz="4000">
                <a:solidFill>
                  <a:srgbClr val="FFFFFF"/>
                </a:solidFill>
                <a:effectLst>
                  <a:outerShdw blurRad="50800" dist="38100" dir="2700000">
                    <a:srgbClr val="000000">
                      <a:alpha val="43000"/>
                    </a:srgbClr>
                  </a:outerShdw>
                </a:effectLst>
                <a:latin typeface="Mongolian Baiti"/>
                <a:cs typeface="Mongolian Baiti"/>
              </a:defRPr>
            </a:lvl1pPr>
          </a:lstStyle>
          <a:p>
            <a:pPr lvl="0"/>
            <a:r>
              <a:rPr lang="en-US" dirty="0"/>
              <a:t>Slide Title</a:t>
            </a:r>
          </a:p>
        </p:txBody>
      </p:sp>
    </p:spTree>
    <p:extLst>
      <p:ext uri="{BB962C8B-B14F-4D97-AF65-F5344CB8AC3E}">
        <p14:creationId xmlns:p14="http://schemas.microsoft.com/office/powerpoint/2010/main" val="3984871814"/>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B2954-327D-ABFB-50C9-041DF3647A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B9EB29-2B8D-786E-E669-7A06D4D8BC8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246B2B-EA95-3CD4-78EE-B7860BCE4DAA}"/>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05A987-00AA-D185-BCEB-C34C69713D62}"/>
              </a:ext>
            </a:extLst>
          </p:cNvPr>
          <p:cNvSpPr>
            <a:spLocks noGrp="1"/>
          </p:cNvSpPr>
          <p:nvPr>
            <p:ph type="dt" sz="half" idx="10"/>
          </p:nvPr>
        </p:nvSpPr>
        <p:spPr/>
        <p:txBody>
          <a:bodyPr/>
          <a:lstStyle/>
          <a:p>
            <a:fld id="{1B35679F-A887-4A65-8EED-08A0EBE4DB1A}" type="datetimeFigureOut">
              <a:rPr lang="en-US" smtClean="0"/>
              <a:t>2/14/2023</a:t>
            </a:fld>
            <a:endParaRPr lang="en-US"/>
          </a:p>
        </p:txBody>
      </p:sp>
      <p:sp>
        <p:nvSpPr>
          <p:cNvPr id="6" name="Footer Placeholder 5">
            <a:extLst>
              <a:ext uri="{FF2B5EF4-FFF2-40B4-BE49-F238E27FC236}">
                <a16:creationId xmlns:a16="http://schemas.microsoft.com/office/drawing/2014/main" id="{492ECFFB-2D5B-D11F-68FD-29253928B8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D19F8C-CD2F-2A69-E066-1D9B5E3A2550}"/>
              </a:ext>
            </a:extLst>
          </p:cNvPr>
          <p:cNvSpPr>
            <a:spLocks noGrp="1"/>
          </p:cNvSpPr>
          <p:nvPr>
            <p:ph type="sldNum" sz="quarter" idx="12"/>
          </p:nvPr>
        </p:nvSpPr>
        <p:spPr/>
        <p:txBody>
          <a:bodyPr/>
          <a:lstStyle/>
          <a:p>
            <a:fld id="{1874D7CF-B69D-4FFF-B919-D06F36D0190B}" type="slidenum">
              <a:rPr lang="en-US" smtClean="0"/>
              <a:t>‹#›</a:t>
            </a:fld>
            <a:endParaRPr lang="en-US"/>
          </a:p>
        </p:txBody>
      </p:sp>
    </p:spTree>
    <p:extLst>
      <p:ext uri="{BB962C8B-B14F-4D97-AF65-F5344CB8AC3E}">
        <p14:creationId xmlns:p14="http://schemas.microsoft.com/office/powerpoint/2010/main" val="32216852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48E58-01F4-D71C-99D3-1576CAB2DDBB}"/>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5CCFCF-AA16-7250-93B7-4C66C4908737}"/>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CD999EE-E933-D357-74B1-50655DF7AB4D}"/>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7F1B29-8774-06CB-F66C-E5E160822B1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4AE6063-D6BA-0D88-DF2D-3C6DF0494D76}"/>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DDC190-BBA9-31CE-C6BE-C641A1770305}"/>
              </a:ext>
            </a:extLst>
          </p:cNvPr>
          <p:cNvSpPr>
            <a:spLocks noGrp="1"/>
          </p:cNvSpPr>
          <p:nvPr>
            <p:ph type="dt" sz="half" idx="10"/>
          </p:nvPr>
        </p:nvSpPr>
        <p:spPr/>
        <p:txBody>
          <a:bodyPr/>
          <a:lstStyle/>
          <a:p>
            <a:fld id="{1B35679F-A887-4A65-8EED-08A0EBE4DB1A}" type="datetimeFigureOut">
              <a:rPr lang="en-US" smtClean="0"/>
              <a:t>2/14/2023</a:t>
            </a:fld>
            <a:endParaRPr lang="en-US"/>
          </a:p>
        </p:txBody>
      </p:sp>
      <p:sp>
        <p:nvSpPr>
          <p:cNvPr id="8" name="Footer Placeholder 7">
            <a:extLst>
              <a:ext uri="{FF2B5EF4-FFF2-40B4-BE49-F238E27FC236}">
                <a16:creationId xmlns:a16="http://schemas.microsoft.com/office/drawing/2014/main" id="{AA0E0386-66AD-92C7-2FEF-38758175CF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F88BFB-BD57-E345-679C-F8DB66A03053}"/>
              </a:ext>
            </a:extLst>
          </p:cNvPr>
          <p:cNvSpPr>
            <a:spLocks noGrp="1"/>
          </p:cNvSpPr>
          <p:nvPr>
            <p:ph type="sldNum" sz="quarter" idx="12"/>
          </p:nvPr>
        </p:nvSpPr>
        <p:spPr/>
        <p:txBody>
          <a:bodyPr/>
          <a:lstStyle/>
          <a:p>
            <a:fld id="{1874D7CF-B69D-4FFF-B919-D06F36D0190B}" type="slidenum">
              <a:rPr lang="en-US" smtClean="0"/>
              <a:t>‹#›</a:t>
            </a:fld>
            <a:endParaRPr lang="en-US"/>
          </a:p>
        </p:txBody>
      </p:sp>
    </p:spTree>
    <p:extLst>
      <p:ext uri="{BB962C8B-B14F-4D97-AF65-F5344CB8AC3E}">
        <p14:creationId xmlns:p14="http://schemas.microsoft.com/office/powerpoint/2010/main" val="31187594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6237F-C6CE-9554-9605-A224DA4857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D82F42-0594-424A-924D-F8D8B4457157}"/>
              </a:ext>
            </a:extLst>
          </p:cNvPr>
          <p:cNvSpPr>
            <a:spLocks noGrp="1"/>
          </p:cNvSpPr>
          <p:nvPr>
            <p:ph type="dt" sz="half" idx="10"/>
          </p:nvPr>
        </p:nvSpPr>
        <p:spPr/>
        <p:txBody>
          <a:bodyPr/>
          <a:lstStyle/>
          <a:p>
            <a:fld id="{1B35679F-A887-4A65-8EED-08A0EBE4DB1A}" type="datetimeFigureOut">
              <a:rPr lang="en-US" smtClean="0"/>
              <a:t>2/14/2023</a:t>
            </a:fld>
            <a:endParaRPr lang="en-US"/>
          </a:p>
        </p:txBody>
      </p:sp>
      <p:sp>
        <p:nvSpPr>
          <p:cNvPr id="4" name="Footer Placeholder 3">
            <a:extLst>
              <a:ext uri="{FF2B5EF4-FFF2-40B4-BE49-F238E27FC236}">
                <a16:creationId xmlns:a16="http://schemas.microsoft.com/office/drawing/2014/main" id="{AD1B6B36-16AD-5A27-1CDF-F7AC1857DF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E4FF48-BDAD-8DFD-C4D7-E16F63B62DC2}"/>
              </a:ext>
            </a:extLst>
          </p:cNvPr>
          <p:cNvSpPr>
            <a:spLocks noGrp="1"/>
          </p:cNvSpPr>
          <p:nvPr>
            <p:ph type="sldNum" sz="quarter" idx="12"/>
          </p:nvPr>
        </p:nvSpPr>
        <p:spPr/>
        <p:txBody>
          <a:bodyPr/>
          <a:lstStyle/>
          <a:p>
            <a:fld id="{1874D7CF-B69D-4FFF-B919-D06F36D0190B}" type="slidenum">
              <a:rPr lang="en-US" smtClean="0"/>
              <a:t>‹#›</a:t>
            </a:fld>
            <a:endParaRPr lang="en-US"/>
          </a:p>
        </p:txBody>
      </p:sp>
    </p:spTree>
    <p:extLst>
      <p:ext uri="{BB962C8B-B14F-4D97-AF65-F5344CB8AC3E}">
        <p14:creationId xmlns:p14="http://schemas.microsoft.com/office/powerpoint/2010/main" val="21196188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A86D76-6179-D144-2180-4C7CAE2FE64F}"/>
              </a:ext>
            </a:extLst>
          </p:cNvPr>
          <p:cNvSpPr>
            <a:spLocks noGrp="1"/>
          </p:cNvSpPr>
          <p:nvPr>
            <p:ph type="dt" sz="half" idx="10"/>
          </p:nvPr>
        </p:nvSpPr>
        <p:spPr/>
        <p:txBody>
          <a:bodyPr/>
          <a:lstStyle/>
          <a:p>
            <a:fld id="{1B35679F-A887-4A65-8EED-08A0EBE4DB1A}" type="datetimeFigureOut">
              <a:rPr lang="en-US" smtClean="0"/>
              <a:t>2/14/2023</a:t>
            </a:fld>
            <a:endParaRPr lang="en-US"/>
          </a:p>
        </p:txBody>
      </p:sp>
      <p:sp>
        <p:nvSpPr>
          <p:cNvPr id="3" name="Footer Placeholder 2">
            <a:extLst>
              <a:ext uri="{FF2B5EF4-FFF2-40B4-BE49-F238E27FC236}">
                <a16:creationId xmlns:a16="http://schemas.microsoft.com/office/drawing/2014/main" id="{BB0BD21B-A766-D90B-7640-295F768879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1239E3-A1EB-7B92-6580-365E03568006}"/>
              </a:ext>
            </a:extLst>
          </p:cNvPr>
          <p:cNvSpPr>
            <a:spLocks noGrp="1"/>
          </p:cNvSpPr>
          <p:nvPr>
            <p:ph type="sldNum" sz="quarter" idx="12"/>
          </p:nvPr>
        </p:nvSpPr>
        <p:spPr/>
        <p:txBody>
          <a:bodyPr/>
          <a:lstStyle/>
          <a:p>
            <a:fld id="{1874D7CF-B69D-4FFF-B919-D06F36D0190B}" type="slidenum">
              <a:rPr lang="en-US" smtClean="0"/>
              <a:t>‹#›</a:t>
            </a:fld>
            <a:endParaRPr lang="en-US"/>
          </a:p>
        </p:txBody>
      </p:sp>
    </p:spTree>
    <p:extLst>
      <p:ext uri="{BB962C8B-B14F-4D97-AF65-F5344CB8AC3E}">
        <p14:creationId xmlns:p14="http://schemas.microsoft.com/office/powerpoint/2010/main" val="41452037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07491-79A0-CCFB-12B5-77B65CE1B9F6}"/>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0FD0242-28FB-E7D2-C80F-C23876A5072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84E80B-AC65-1770-68A8-92017FA100B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5F240A3-5A6C-227A-565C-103C6A1E6975}"/>
              </a:ext>
            </a:extLst>
          </p:cNvPr>
          <p:cNvSpPr>
            <a:spLocks noGrp="1"/>
          </p:cNvSpPr>
          <p:nvPr>
            <p:ph type="dt" sz="half" idx="10"/>
          </p:nvPr>
        </p:nvSpPr>
        <p:spPr/>
        <p:txBody>
          <a:bodyPr/>
          <a:lstStyle/>
          <a:p>
            <a:fld id="{1B35679F-A887-4A65-8EED-08A0EBE4DB1A}" type="datetimeFigureOut">
              <a:rPr lang="en-US" smtClean="0"/>
              <a:t>2/14/2023</a:t>
            </a:fld>
            <a:endParaRPr lang="en-US"/>
          </a:p>
        </p:txBody>
      </p:sp>
      <p:sp>
        <p:nvSpPr>
          <p:cNvPr id="6" name="Footer Placeholder 5">
            <a:extLst>
              <a:ext uri="{FF2B5EF4-FFF2-40B4-BE49-F238E27FC236}">
                <a16:creationId xmlns:a16="http://schemas.microsoft.com/office/drawing/2014/main" id="{8EBEFB19-831B-AEA5-8B81-A81BC3A7CB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3390C9-95D8-6204-D7E8-CF471CD66F6D}"/>
              </a:ext>
            </a:extLst>
          </p:cNvPr>
          <p:cNvSpPr>
            <a:spLocks noGrp="1"/>
          </p:cNvSpPr>
          <p:nvPr>
            <p:ph type="sldNum" sz="quarter" idx="12"/>
          </p:nvPr>
        </p:nvSpPr>
        <p:spPr/>
        <p:txBody>
          <a:bodyPr/>
          <a:lstStyle/>
          <a:p>
            <a:fld id="{1874D7CF-B69D-4FFF-B919-D06F36D0190B}" type="slidenum">
              <a:rPr lang="en-US" smtClean="0"/>
              <a:t>‹#›</a:t>
            </a:fld>
            <a:endParaRPr lang="en-US"/>
          </a:p>
        </p:txBody>
      </p:sp>
    </p:spTree>
    <p:extLst>
      <p:ext uri="{BB962C8B-B14F-4D97-AF65-F5344CB8AC3E}">
        <p14:creationId xmlns:p14="http://schemas.microsoft.com/office/powerpoint/2010/main" val="7040300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CC5CB-659B-5A66-32C7-7EE523CACDD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475B14F-D74F-A4FE-4EAE-EB0A78DF2226}"/>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36A7EC1-468B-FD0E-4F21-EB64417BEA7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74DB443-EA85-4DE7-AE62-F45CD0B04603}"/>
              </a:ext>
            </a:extLst>
          </p:cNvPr>
          <p:cNvSpPr>
            <a:spLocks noGrp="1"/>
          </p:cNvSpPr>
          <p:nvPr>
            <p:ph type="dt" sz="half" idx="10"/>
          </p:nvPr>
        </p:nvSpPr>
        <p:spPr/>
        <p:txBody>
          <a:bodyPr/>
          <a:lstStyle/>
          <a:p>
            <a:fld id="{1B35679F-A887-4A65-8EED-08A0EBE4DB1A}" type="datetimeFigureOut">
              <a:rPr lang="en-US" smtClean="0"/>
              <a:t>2/14/2023</a:t>
            </a:fld>
            <a:endParaRPr lang="en-US"/>
          </a:p>
        </p:txBody>
      </p:sp>
      <p:sp>
        <p:nvSpPr>
          <p:cNvPr id="6" name="Footer Placeholder 5">
            <a:extLst>
              <a:ext uri="{FF2B5EF4-FFF2-40B4-BE49-F238E27FC236}">
                <a16:creationId xmlns:a16="http://schemas.microsoft.com/office/drawing/2014/main" id="{77584AC6-EA42-CFA6-D02C-6D83A465AD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7E8BB9-0BF8-184E-F099-9F39B2BB2E29}"/>
              </a:ext>
            </a:extLst>
          </p:cNvPr>
          <p:cNvSpPr>
            <a:spLocks noGrp="1"/>
          </p:cNvSpPr>
          <p:nvPr>
            <p:ph type="sldNum" sz="quarter" idx="12"/>
          </p:nvPr>
        </p:nvSpPr>
        <p:spPr/>
        <p:txBody>
          <a:bodyPr/>
          <a:lstStyle/>
          <a:p>
            <a:fld id="{1874D7CF-B69D-4FFF-B919-D06F36D0190B}" type="slidenum">
              <a:rPr lang="en-US" smtClean="0"/>
              <a:t>‹#›</a:t>
            </a:fld>
            <a:endParaRPr lang="en-US"/>
          </a:p>
        </p:txBody>
      </p:sp>
    </p:spTree>
    <p:extLst>
      <p:ext uri="{BB962C8B-B14F-4D97-AF65-F5344CB8AC3E}">
        <p14:creationId xmlns:p14="http://schemas.microsoft.com/office/powerpoint/2010/main" val="22842225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F7ADA-88BC-91D4-1D40-F30C1E4570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30BE12-2C1B-70B6-5185-673467AC27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45A131-06D1-8332-2BEA-3081465144A2}"/>
              </a:ext>
            </a:extLst>
          </p:cNvPr>
          <p:cNvSpPr>
            <a:spLocks noGrp="1"/>
          </p:cNvSpPr>
          <p:nvPr>
            <p:ph type="dt" sz="half" idx="10"/>
          </p:nvPr>
        </p:nvSpPr>
        <p:spPr/>
        <p:txBody>
          <a:bodyPr/>
          <a:lstStyle/>
          <a:p>
            <a:fld id="{1B35679F-A887-4A65-8EED-08A0EBE4DB1A}" type="datetimeFigureOut">
              <a:rPr lang="en-US" smtClean="0"/>
              <a:t>2/14/2023</a:t>
            </a:fld>
            <a:endParaRPr lang="en-US"/>
          </a:p>
        </p:txBody>
      </p:sp>
      <p:sp>
        <p:nvSpPr>
          <p:cNvPr id="5" name="Footer Placeholder 4">
            <a:extLst>
              <a:ext uri="{FF2B5EF4-FFF2-40B4-BE49-F238E27FC236}">
                <a16:creationId xmlns:a16="http://schemas.microsoft.com/office/drawing/2014/main" id="{D1E2A5A6-0547-DBE0-60FD-BC99C8F2A5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D44A73-7973-734A-CE63-F8ABDB25C5CE}"/>
              </a:ext>
            </a:extLst>
          </p:cNvPr>
          <p:cNvSpPr>
            <a:spLocks noGrp="1"/>
          </p:cNvSpPr>
          <p:nvPr>
            <p:ph type="sldNum" sz="quarter" idx="12"/>
          </p:nvPr>
        </p:nvSpPr>
        <p:spPr/>
        <p:txBody>
          <a:bodyPr/>
          <a:lstStyle/>
          <a:p>
            <a:fld id="{1874D7CF-B69D-4FFF-B919-D06F36D0190B}" type="slidenum">
              <a:rPr lang="en-US" smtClean="0"/>
              <a:t>‹#›</a:t>
            </a:fld>
            <a:endParaRPr lang="en-US"/>
          </a:p>
        </p:txBody>
      </p:sp>
    </p:spTree>
    <p:extLst>
      <p:ext uri="{BB962C8B-B14F-4D97-AF65-F5344CB8AC3E}">
        <p14:creationId xmlns:p14="http://schemas.microsoft.com/office/powerpoint/2010/main" val="22462578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9179F9-8917-494C-1E86-2F1DDBEA50D5}"/>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68D35B-B106-BB02-ECD6-9BD00DD98590}"/>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0B4D90-E18B-D2E0-18F9-E6D10D185BB5}"/>
              </a:ext>
            </a:extLst>
          </p:cNvPr>
          <p:cNvSpPr>
            <a:spLocks noGrp="1"/>
          </p:cNvSpPr>
          <p:nvPr>
            <p:ph type="dt" sz="half" idx="10"/>
          </p:nvPr>
        </p:nvSpPr>
        <p:spPr/>
        <p:txBody>
          <a:bodyPr/>
          <a:lstStyle/>
          <a:p>
            <a:fld id="{1B35679F-A887-4A65-8EED-08A0EBE4DB1A}" type="datetimeFigureOut">
              <a:rPr lang="en-US" smtClean="0"/>
              <a:t>2/14/2023</a:t>
            </a:fld>
            <a:endParaRPr lang="en-US"/>
          </a:p>
        </p:txBody>
      </p:sp>
      <p:sp>
        <p:nvSpPr>
          <p:cNvPr id="5" name="Footer Placeholder 4">
            <a:extLst>
              <a:ext uri="{FF2B5EF4-FFF2-40B4-BE49-F238E27FC236}">
                <a16:creationId xmlns:a16="http://schemas.microsoft.com/office/drawing/2014/main" id="{1A952C9C-0984-10E5-5B21-1CAD263B5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D9D5EA-6DF6-2CF5-5036-FAB92FCAA4C4}"/>
              </a:ext>
            </a:extLst>
          </p:cNvPr>
          <p:cNvSpPr>
            <a:spLocks noGrp="1"/>
          </p:cNvSpPr>
          <p:nvPr>
            <p:ph type="sldNum" sz="quarter" idx="12"/>
          </p:nvPr>
        </p:nvSpPr>
        <p:spPr/>
        <p:txBody>
          <a:bodyPr/>
          <a:lstStyle/>
          <a:p>
            <a:fld id="{1874D7CF-B69D-4FFF-B919-D06F36D0190B}" type="slidenum">
              <a:rPr lang="en-US" smtClean="0"/>
              <a:t>‹#›</a:t>
            </a:fld>
            <a:endParaRPr lang="en-US"/>
          </a:p>
        </p:txBody>
      </p:sp>
    </p:spTree>
    <p:extLst>
      <p:ext uri="{BB962C8B-B14F-4D97-AF65-F5344CB8AC3E}">
        <p14:creationId xmlns:p14="http://schemas.microsoft.com/office/powerpoint/2010/main" val="39222780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4" name="Title 13"/>
          <p:cNvSpPr>
            <a:spLocks noGrp="1"/>
          </p:cNvSpPr>
          <p:nvPr>
            <p:ph type="title"/>
          </p:nvPr>
        </p:nvSpPr>
        <p:spPr>
          <a:xfrm>
            <a:off x="628650" y="1488283"/>
            <a:ext cx="7886700" cy="994172"/>
          </a:xfrm>
          <a:prstGeom prst="rect">
            <a:avLst/>
          </a:prstGeom>
        </p:spPr>
        <p:txBody>
          <a:bodyPr anchor="ctr" anchorCtr="0"/>
          <a:lstStyle>
            <a:lvl1pPr algn="ctr">
              <a:defRPr>
                <a:latin typeface="Mongolian Baiti" panose="03000500000000000000" pitchFamily="66" charset="0"/>
                <a:cs typeface="Mongolian Baiti" panose="03000500000000000000" pitchFamily="66" charset="0"/>
              </a:defRPr>
            </a:lvl1pPr>
          </a:lstStyle>
          <a:p>
            <a:r>
              <a:rPr lang="en-US" dirty="0"/>
              <a:t>Click to edit Master title style</a:t>
            </a:r>
          </a:p>
        </p:txBody>
      </p:sp>
      <p:sp>
        <p:nvSpPr>
          <p:cNvPr id="16" name="Text Placeholder 15"/>
          <p:cNvSpPr>
            <a:spLocks noGrp="1"/>
          </p:cNvSpPr>
          <p:nvPr>
            <p:ph type="body" sz="quarter" idx="10"/>
          </p:nvPr>
        </p:nvSpPr>
        <p:spPr>
          <a:xfrm>
            <a:off x="5950745" y="3929062"/>
            <a:ext cx="2728913" cy="700088"/>
          </a:xfrm>
          <a:prstGeom prst="rect">
            <a:avLst/>
          </a:prstGeom>
        </p:spPr>
        <p:txBody>
          <a:bodyPr/>
          <a:lstStyle>
            <a:lvl1pPr marL="0" indent="0" algn="r">
              <a:buFontTx/>
              <a:buNone/>
              <a:defRPr sz="1800">
                <a:latin typeface="Mongolian Baiti" panose="03000500000000000000" pitchFamily="66" charset="0"/>
                <a:cs typeface="Mongolian Baiti" panose="03000500000000000000" pitchFamily="66" charset="0"/>
              </a:defRPr>
            </a:lvl1pPr>
          </a:lstStyle>
          <a:p>
            <a:pPr lvl="0"/>
            <a:r>
              <a:rPr lang="en-US" dirty="0"/>
              <a:t>Click to edit Master text styles</a:t>
            </a:r>
          </a:p>
        </p:txBody>
      </p:sp>
    </p:spTree>
    <p:extLst>
      <p:ext uri="{BB962C8B-B14F-4D97-AF65-F5344CB8AC3E}">
        <p14:creationId xmlns:p14="http://schemas.microsoft.com/office/powerpoint/2010/main" val="1398591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98463" y="1111470"/>
            <a:ext cx="8351400" cy="3634740"/>
          </a:xfrm>
        </p:spPr>
        <p:txBody>
          <a:bodyPr/>
          <a:lstStyle>
            <a:lvl1pPr>
              <a:spcBef>
                <a:spcPts val="38"/>
              </a:spcBef>
              <a:spcAft>
                <a:spcPts val="38"/>
              </a:spcAft>
              <a:defRPr/>
            </a:lvl1pPr>
            <a:lvl2pPr marL="431006" indent="-215504">
              <a:spcBef>
                <a:spcPts val="38"/>
              </a:spcBef>
              <a:spcAft>
                <a:spcPts val="38"/>
              </a:spcAft>
              <a:defRPr/>
            </a:lvl2pPr>
            <a:lvl3pPr marL="639366" indent="-208360">
              <a:spcBef>
                <a:spcPts val="38"/>
              </a:spcBef>
              <a:spcAft>
                <a:spcPts val="38"/>
              </a:spcAft>
              <a:defRPr/>
            </a:lvl3pPr>
            <a:lvl4pPr marL="854869" indent="-215504">
              <a:spcBef>
                <a:spcPts val="38"/>
              </a:spcBef>
              <a:spcAft>
                <a:spcPts val="38"/>
              </a:spcAft>
              <a:defRPr/>
            </a:lvl4pPr>
            <a:lvl5pPr marL="1071563" indent="-216694">
              <a:spcBef>
                <a:spcPts val="38"/>
              </a:spcBef>
              <a:spcAft>
                <a:spcPts val="38"/>
              </a:spcAft>
              <a:buClr>
                <a:srgbClr val="151C77"/>
              </a:buClr>
              <a:tabLst>
                <a:tab pos="854869" algn="l"/>
              </a:tabLst>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1"/>
          </p:nvPr>
        </p:nvSpPr>
        <p:spPr/>
        <p:txBody>
          <a:bodyPr/>
          <a:lstStyle>
            <a:lvl1pPr>
              <a:defRPr/>
            </a:lvl1pPr>
          </a:lstStyle>
          <a:p>
            <a:fld id="{364D3B70-0BDE-46F8-BA8B-3A034BBCF086}" type="slidenum">
              <a:rPr lang="en-US" smtClean="0"/>
              <a:t>‹#›</a:t>
            </a:fld>
            <a:endParaRPr lang="en-US"/>
          </a:p>
        </p:txBody>
      </p:sp>
      <p:sp>
        <p:nvSpPr>
          <p:cNvPr id="9" name="Text Placeholder 22"/>
          <p:cNvSpPr>
            <a:spLocks noGrp="1"/>
          </p:cNvSpPr>
          <p:nvPr>
            <p:ph type="body" sz="quarter" idx="10" hasCustomPrompt="1"/>
          </p:nvPr>
        </p:nvSpPr>
        <p:spPr>
          <a:xfrm>
            <a:off x="1" y="4779169"/>
            <a:ext cx="1244600" cy="240506"/>
          </a:xfrm>
        </p:spPr>
        <p:txBody>
          <a:bodyPr anchor="ctr"/>
          <a:lstStyle>
            <a:lvl1pPr marL="0" indent="0">
              <a:buNone/>
              <a:defRPr sz="750" baseline="0">
                <a:solidFill>
                  <a:srgbClr val="C0C0C0"/>
                </a:solidFill>
                <a:latin typeface="Arial" panose="020B0604020202020204" pitchFamily="34" charset="0"/>
                <a:cs typeface="Arial" panose="020B0604020202020204" pitchFamily="34" charset="0"/>
              </a:defRPr>
            </a:lvl1pPr>
            <a:lvl2pPr marL="304800" indent="0">
              <a:buNone/>
              <a:defRPr sz="750"/>
            </a:lvl2pPr>
            <a:lvl3pPr marL="602456" indent="0">
              <a:buNone/>
              <a:defRPr sz="750"/>
            </a:lvl3pPr>
            <a:lvl4pPr marL="1028700" indent="0">
              <a:buNone/>
              <a:defRPr sz="750"/>
            </a:lvl4pPr>
            <a:lvl5pPr marL="1371600" indent="0">
              <a:buNone/>
              <a:defRPr sz="750"/>
            </a:lvl5pPr>
          </a:lstStyle>
          <a:p>
            <a:pPr lvl="0"/>
            <a:r>
              <a:rPr lang="en-US"/>
              <a:t>CAO: </a:t>
            </a:r>
            <a:r>
              <a:rPr lang="en-US" err="1"/>
              <a:t>DDMmmYY</a:t>
            </a:r>
            <a:endParaRPr lang="en-US"/>
          </a:p>
        </p:txBody>
      </p:sp>
    </p:spTree>
    <p:extLst>
      <p:ext uri="{BB962C8B-B14F-4D97-AF65-F5344CB8AC3E}">
        <p14:creationId xmlns:p14="http://schemas.microsoft.com/office/powerpoint/2010/main" val="1072086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B79D551-FCA9-4374-B710-99A6DFCD28CD}"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50A89-1CA7-4118-9788-CFE7F5E022BF}" type="slidenum">
              <a:rPr lang="en-US" smtClean="0"/>
              <a:t>‹#›</a:t>
            </a:fld>
            <a:endParaRPr lang="en-US"/>
          </a:p>
        </p:txBody>
      </p:sp>
    </p:spTree>
    <p:extLst>
      <p:ext uri="{BB962C8B-B14F-4D97-AF65-F5344CB8AC3E}">
        <p14:creationId xmlns:p14="http://schemas.microsoft.com/office/powerpoint/2010/main" val="3129148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Text Placeholder 11"/>
          <p:cNvSpPr>
            <a:spLocks noGrp="1" noChangeAspect="1"/>
          </p:cNvSpPr>
          <p:nvPr>
            <p:ph type="body" sz="quarter" idx="13" hasCustomPrompt="1"/>
          </p:nvPr>
        </p:nvSpPr>
        <p:spPr>
          <a:xfrm>
            <a:off x="1627483" y="140566"/>
            <a:ext cx="6086593" cy="707886"/>
          </a:xfrm>
          <a:prstGeom prst="rect">
            <a:avLst/>
          </a:prstGeom>
        </p:spPr>
        <p:txBody>
          <a:bodyPr vert="horz" wrap="square" anchor="ctr">
            <a:normAutofit/>
          </a:bodyPr>
          <a:lstStyle>
            <a:lvl1pPr algn="ctr">
              <a:buNone/>
              <a:defRPr sz="4000">
                <a:solidFill>
                  <a:srgbClr val="FFFFFF"/>
                </a:solidFill>
                <a:effectLst>
                  <a:outerShdw blurRad="50800" dist="38100" dir="2700000">
                    <a:srgbClr val="000000">
                      <a:alpha val="43000"/>
                    </a:srgbClr>
                  </a:outerShdw>
                </a:effectLst>
                <a:latin typeface="Mongolian Baiti"/>
                <a:cs typeface="Mongolian Baiti"/>
              </a:defRPr>
            </a:lvl1pPr>
          </a:lstStyle>
          <a:p>
            <a:pPr lvl="0"/>
            <a:r>
              <a:rPr lang="en-US" dirty="0"/>
              <a:t>Slide Title</a:t>
            </a:r>
          </a:p>
        </p:txBody>
      </p:sp>
    </p:spTree>
    <p:extLst>
      <p:ext uri="{BB962C8B-B14F-4D97-AF65-F5344CB8AC3E}">
        <p14:creationId xmlns:p14="http://schemas.microsoft.com/office/powerpoint/2010/main" val="2231853872"/>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Title 13"/>
          <p:cNvSpPr>
            <a:spLocks noGrp="1"/>
          </p:cNvSpPr>
          <p:nvPr>
            <p:ph type="title"/>
          </p:nvPr>
        </p:nvSpPr>
        <p:spPr>
          <a:xfrm>
            <a:off x="628650" y="1488283"/>
            <a:ext cx="7886700" cy="994172"/>
          </a:xfrm>
          <a:prstGeom prst="rect">
            <a:avLst/>
          </a:prstGeom>
        </p:spPr>
        <p:txBody>
          <a:bodyPr anchor="ctr" anchorCtr="0"/>
          <a:lstStyle>
            <a:lvl1pPr algn="ctr">
              <a:defRPr>
                <a:latin typeface="Mongolian Baiti" panose="03000500000000000000" pitchFamily="66" charset="0"/>
                <a:cs typeface="Mongolian Baiti" panose="03000500000000000000" pitchFamily="66" charset="0"/>
              </a:defRPr>
            </a:lvl1pPr>
          </a:lstStyle>
          <a:p>
            <a:r>
              <a:rPr lang="en-US" dirty="0"/>
              <a:t>Click to edit Master title style</a:t>
            </a:r>
          </a:p>
        </p:txBody>
      </p:sp>
      <p:sp>
        <p:nvSpPr>
          <p:cNvPr id="16" name="Text Placeholder 15"/>
          <p:cNvSpPr>
            <a:spLocks noGrp="1"/>
          </p:cNvSpPr>
          <p:nvPr>
            <p:ph type="body" sz="quarter" idx="10"/>
          </p:nvPr>
        </p:nvSpPr>
        <p:spPr>
          <a:xfrm>
            <a:off x="5950746" y="3929062"/>
            <a:ext cx="2728913" cy="700088"/>
          </a:xfrm>
          <a:prstGeom prst="rect">
            <a:avLst/>
          </a:prstGeom>
        </p:spPr>
        <p:txBody>
          <a:bodyPr/>
          <a:lstStyle>
            <a:lvl1pPr marL="0" indent="0" algn="r">
              <a:buFontTx/>
              <a:buNone/>
              <a:defRPr sz="1800">
                <a:latin typeface="Mongolian Baiti" panose="03000500000000000000" pitchFamily="66" charset="0"/>
                <a:cs typeface="Mongolian Baiti" panose="03000500000000000000" pitchFamily="66" charset="0"/>
              </a:defRPr>
            </a:lvl1pPr>
          </a:lstStyle>
          <a:p>
            <a:pPr lvl="0"/>
            <a:r>
              <a:rPr lang="en-US" dirty="0"/>
              <a:t>Click to edit Master text styles</a:t>
            </a:r>
          </a:p>
        </p:txBody>
      </p:sp>
    </p:spTree>
    <p:extLst>
      <p:ext uri="{BB962C8B-B14F-4D97-AF65-F5344CB8AC3E}">
        <p14:creationId xmlns:p14="http://schemas.microsoft.com/office/powerpoint/2010/main" val="54460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10.xml"/><Relationship Id="rId1" Type="http://schemas.openxmlformats.org/officeDocument/2006/relationships/slideLayout" Target="../slideLayouts/slideLayout45.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11.xml"/><Relationship Id="rId1" Type="http://schemas.openxmlformats.org/officeDocument/2006/relationships/slideLayout" Target="../slideLayouts/slideLayout46.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12.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9.xml"/><Relationship Id="rId7"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theme" Target="../theme/theme4.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3.xml"/><Relationship Id="rId7"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9.xml"/><Relationship Id="rId7" Type="http://schemas.openxmlformats.org/officeDocument/2006/relationships/theme" Target="../theme/theme6.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4.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3.png"/><Relationship Id="rId5" Type="http://schemas.openxmlformats.org/officeDocument/2006/relationships/theme" Target="../theme/theme7.xml"/><Relationship Id="rId4" Type="http://schemas.openxmlformats.org/officeDocument/2006/relationships/slideLayout" Target="../slideLayouts/slideLayout36.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9.xml"/><Relationship Id="rId7" Type="http://schemas.openxmlformats.org/officeDocument/2006/relationships/image" Target="../media/image4.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3.png"/><Relationship Id="rId5" Type="http://schemas.openxmlformats.org/officeDocument/2006/relationships/theme" Target="../theme/theme8.xml"/><Relationship Id="rId4" Type="http://schemas.openxmlformats.org/officeDocument/2006/relationships/slideLayout" Target="../slideLayouts/slideLayout40.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3.xml"/><Relationship Id="rId7" Type="http://schemas.openxmlformats.org/officeDocument/2006/relationships/image" Target="../media/image7.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image" Target="../media/image1.png"/><Relationship Id="rId5" Type="http://schemas.openxmlformats.org/officeDocument/2006/relationships/theme" Target="../theme/theme9.xml"/><Relationship Id="rId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0" y="0"/>
            <a:ext cx="9144000" cy="1042416"/>
          </a:xfrm>
          <a:prstGeom prst="rect">
            <a:avLst/>
          </a:prstGeom>
          <a:gradFill flip="none" rotWithShape="1">
            <a:gsLst>
              <a:gs pos="0">
                <a:schemeClr val="tx1">
                  <a:lumMod val="75000"/>
                  <a:lumOff val="25000"/>
                </a:schemeClr>
              </a:gs>
              <a:gs pos="50000">
                <a:schemeClr val="tx1">
                  <a:lumMod val="65000"/>
                  <a:lumOff val="35000"/>
                </a:schemeClr>
              </a:gs>
              <a:gs pos="97000">
                <a:schemeClr val="tx1">
                  <a:lumMod val="75000"/>
                  <a:lumOff val="2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cap="small" baseline="0" dirty="0">
              <a:effectLst>
                <a:outerShdw blurRad="50800" dist="38100" dir="5400000" algn="t" rotWithShape="0">
                  <a:schemeClr val="tx1"/>
                </a:outerShdw>
              </a:effectLst>
              <a:latin typeface="Times New Roman" panose="02020603050405020304" pitchFamily="18" charset="0"/>
              <a:cs typeface="Times New Roman" panose="02020603050405020304" pitchFamily="18" charset="0"/>
            </a:endParaRPr>
          </a:p>
        </p:txBody>
      </p:sp>
      <p:sp>
        <p:nvSpPr>
          <p:cNvPr id="4" name="Title Placeholder 3"/>
          <p:cNvSpPr>
            <a:spLocks noGrp="1"/>
          </p:cNvSpPr>
          <p:nvPr>
            <p:ph type="title"/>
          </p:nvPr>
        </p:nvSpPr>
        <p:spPr>
          <a:xfrm>
            <a:off x="1527048" y="156008"/>
            <a:ext cx="6089904" cy="704088"/>
          </a:xfrm>
          <a:prstGeom prst="rect">
            <a:avLst/>
          </a:prstGeom>
        </p:spPr>
        <p:txBody>
          <a:bodyPr vert="horz" lIns="91440" tIns="45720" rIns="91440" bIns="45720" rtlCol="0" anchor="ctr">
            <a:normAutofit/>
          </a:bodyPr>
          <a:lstStyle/>
          <a:p>
            <a:r>
              <a:rPr lang="en-US" dirty="0"/>
              <a:t>Click to edit Master title style</a:t>
            </a:r>
          </a:p>
        </p:txBody>
      </p:sp>
      <p:pic>
        <p:nvPicPr>
          <p:cNvPr id="8" name="Picture 21"/>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8602" y="150876"/>
            <a:ext cx="822960" cy="822960"/>
          </a:xfrm>
          <a:prstGeom prst="rect">
            <a:avLst/>
          </a:prstGeom>
          <a:noFill/>
          <a:ln w="9525">
            <a:noFill/>
            <a:miter lim="800000"/>
            <a:headEnd/>
            <a:tailEnd/>
          </a:ln>
        </p:spPr>
      </p:pic>
      <p:sp>
        <p:nvSpPr>
          <p:cNvPr id="10" name="Subtitle 2"/>
          <p:cNvSpPr txBox="1">
            <a:spLocks/>
          </p:cNvSpPr>
          <p:nvPr userDrawn="1"/>
        </p:nvSpPr>
        <p:spPr>
          <a:xfrm>
            <a:off x="7961" y="4871516"/>
            <a:ext cx="9150825" cy="271984"/>
          </a:xfrm>
          <a:prstGeom prst="rect">
            <a:avLst/>
          </a:prstGeom>
          <a:gradFill>
            <a:gsLst>
              <a:gs pos="92000">
                <a:srgbClr val="3D3D3D"/>
              </a:gs>
              <a:gs pos="52000">
                <a:schemeClr val="tx1">
                  <a:lumMod val="75000"/>
                  <a:lumOff val="25000"/>
                </a:schemeClr>
              </a:gs>
              <a:gs pos="0">
                <a:schemeClr val="tx1">
                  <a:lumMod val="87000"/>
                  <a:lumOff val="13000"/>
                </a:schemeClr>
              </a:gs>
            </a:gsLst>
          </a:gradFill>
          <a:ln>
            <a:noFill/>
          </a:ln>
          <a:effectLst/>
          <a:scene3d>
            <a:camera prst="orthographicFront">
              <a:rot lat="0" lon="0" rev="0"/>
            </a:camera>
            <a:lightRig rig="contrasting" dir="t">
              <a:rot lat="0" lon="0" rev="7800000"/>
            </a:lightRig>
          </a:scene3d>
          <a:sp3d>
            <a:bevelT w="139700" h="139700"/>
          </a:sp3d>
        </p:spPr>
        <p:style>
          <a:lnRef idx="0">
            <a:schemeClr val="dk1"/>
          </a:lnRef>
          <a:fillRef idx="3">
            <a:schemeClr val="dk1"/>
          </a:fillRef>
          <a:effectRef idx="3">
            <a:schemeClr val="dk1"/>
          </a:effectRef>
          <a:fontRef idx="minor">
            <a:schemeClr val="lt1"/>
          </a:fontRef>
        </p:style>
        <p:txBody>
          <a:bodyPr lIns="68537" tIns="34268" rIns="68537" bIns="34268" anchor="ctr"/>
          <a:lstStyle/>
          <a:p>
            <a:pPr marL="0" indent="0" algn="ctr">
              <a:spcBef>
                <a:spcPts val="0"/>
              </a:spcBef>
              <a:buNone/>
            </a:pPr>
            <a:r>
              <a:rPr lang="en-US" sz="1725" b="1" i="1"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Recruiting, Readiness, Retention, Career Transition</a:t>
            </a:r>
          </a:p>
        </p:txBody>
      </p:sp>
      <p:pic>
        <p:nvPicPr>
          <p:cNvPr id="7" name="Picture 2">
            <a:extLst>
              <a:ext uri="{FF2B5EF4-FFF2-40B4-BE49-F238E27FC236}">
                <a16:creationId xmlns:a16="http://schemas.microsoft.com/office/drawing/2014/main" id="{B2AB6557-6EFF-4716-B070-6E1D5B25E9DE}"/>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183880" y="82296"/>
            <a:ext cx="960120" cy="96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429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712" r:id="rId4"/>
    <p:sldLayoutId id="2147483727" r:id="rId5"/>
    <p:sldLayoutId id="2147483752" r:id="rId6"/>
  </p:sldLayoutIdLst>
  <p:hf hdr="0" dt="0"/>
  <p:txStyles>
    <p:titleStyle>
      <a:lvl1pPr algn="ctr" defTabSz="457200" rtl="0" eaLnBrk="1" latinLnBrk="0" hangingPunct="1">
        <a:spcBef>
          <a:spcPct val="0"/>
        </a:spcBef>
        <a:buNone/>
        <a:defRPr sz="4400" kern="1200">
          <a:solidFill>
            <a:schemeClr val="bg1"/>
          </a:solidFill>
          <a:effectLst>
            <a:outerShdw blurRad="38100" dist="38100" dir="2700000" algn="tl">
              <a:srgbClr val="000000">
                <a:alpha val="43137"/>
              </a:srgbClr>
            </a:outerShdw>
          </a:effectLst>
          <a:latin typeface="Mongolian Baiti" pitchFamily="66" charset="0"/>
          <a:ea typeface="+mj-ea"/>
          <a:cs typeface="Mongolian Baiti" pitchFamily="66"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 name="Rectangle 9"/>
          <p:cNvSpPr>
            <a:spLocks noChangeArrowheads="1"/>
          </p:cNvSpPr>
          <p:nvPr userDrawn="1"/>
        </p:nvSpPr>
        <p:spPr bwMode="auto">
          <a:xfrm flipV="1">
            <a:off x="44" y="740049"/>
            <a:ext cx="6855768" cy="57764"/>
          </a:xfrm>
          <a:prstGeom prst="rect">
            <a:avLst/>
          </a:prstGeom>
          <a:gradFill rotWithShape="0">
            <a:gsLst>
              <a:gs pos="0">
                <a:srgbClr val="000099"/>
              </a:gs>
              <a:gs pos="100000">
                <a:schemeClr val="accent2"/>
              </a:gs>
            </a:gsLst>
            <a:lin ang="0" scaled="1"/>
          </a:gradFill>
          <a:ln w="9525">
            <a:noFill/>
            <a:miter lim="800000"/>
            <a:headEnd/>
            <a:tailEnd/>
          </a:ln>
          <a:effectLst/>
        </p:spPr>
        <p:txBody>
          <a:bodyPr wrap="none" lIns="45116" tIns="22555" rIns="45116" bIns="22555" anchor="ctr"/>
          <a:lstStyle/>
          <a:p>
            <a:pPr defTabSz="679129" eaLnBrk="0" fontAlgn="base" hangingPunct="0">
              <a:spcBef>
                <a:spcPct val="0"/>
              </a:spcBef>
              <a:spcAft>
                <a:spcPct val="0"/>
              </a:spcAft>
              <a:defRPr/>
            </a:pPr>
            <a:endParaRPr lang="en-US" sz="1125" dirty="0">
              <a:solidFill>
                <a:srgbClr val="000000"/>
              </a:solidFill>
            </a:endParaRPr>
          </a:p>
        </p:txBody>
      </p:sp>
      <p:pic>
        <p:nvPicPr>
          <p:cNvPr id="36" name="Picture 33" descr="chrmblue_std small"/>
          <p:cNvPicPr>
            <a:picLocks noChangeAspect="1" noChangeArrowheads="1"/>
          </p:cNvPicPr>
          <p:nvPr userDrawn="1"/>
        </p:nvPicPr>
        <p:blipFill>
          <a:blip r:embed="rId3" cstate="print"/>
          <a:srcRect/>
          <a:stretch>
            <a:fillRect/>
          </a:stretch>
        </p:blipFill>
        <p:spPr bwMode="auto">
          <a:xfrm>
            <a:off x="196538" y="97202"/>
            <a:ext cx="803673" cy="555036"/>
          </a:xfrm>
          <a:prstGeom prst="rect">
            <a:avLst/>
          </a:prstGeom>
          <a:noFill/>
          <a:ln w="9525">
            <a:noFill/>
            <a:miter lim="800000"/>
            <a:headEnd/>
            <a:tailEnd/>
          </a:ln>
        </p:spPr>
      </p:pic>
      <p:sp>
        <p:nvSpPr>
          <p:cNvPr id="37" name="Text Box 35"/>
          <p:cNvSpPr txBox="1">
            <a:spLocks noChangeArrowheads="1"/>
          </p:cNvSpPr>
          <p:nvPr userDrawn="1"/>
        </p:nvSpPr>
        <p:spPr bwMode="auto">
          <a:xfrm>
            <a:off x="6861601" y="676533"/>
            <a:ext cx="1676484" cy="195592"/>
          </a:xfrm>
          <a:prstGeom prst="rect">
            <a:avLst/>
          </a:prstGeom>
          <a:noFill/>
          <a:ln w="9525">
            <a:noFill/>
            <a:miter lim="800000"/>
            <a:headEnd/>
            <a:tailEnd/>
          </a:ln>
          <a:effectLst/>
        </p:spPr>
        <p:txBody>
          <a:bodyPr wrap="none" lIns="45116" tIns="22555" rIns="45116" bIns="22555">
            <a:spAutoFit/>
          </a:bodyPr>
          <a:lstStyle/>
          <a:p>
            <a:pPr defTabSz="663955" eaLnBrk="0" fontAlgn="base" hangingPunct="0">
              <a:spcBef>
                <a:spcPct val="0"/>
              </a:spcBef>
              <a:spcAft>
                <a:spcPct val="0"/>
              </a:spcAft>
              <a:defRPr/>
            </a:pPr>
            <a:r>
              <a:rPr lang="en-US" sz="975" i="1" dirty="0">
                <a:solidFill>
                  <a:srgbClr val="000066"/>
                </a:solidFill>
              </a:rPr>
              <a:t>World Class Professionalism</a:t>
            </a:r>
          </a:p>
        </p:txBody>
      </p:sp>
      <p:pic>
        <p:nvPicPr>
          <p:cNvPr id="38" name="Picture 37" descr="17th training wing.jpg"/>
          <p:cNvPicPr>
            <a:picLocks noChangeAspect="1"/>
          </p:cNvPicPr>
          <p:nvPr userDrawn="1"/>
        </p:nvPicPr>
        <p:blipFill>
          <a:blip r:embed="rId4" cstate="print">
            <a:clrChange>
              <a:clrFrom>
                <a:srgbClr val="FDFDFD"/>
              </a:clrFrom>
              <a:clrTo>
                <a:srgbClr val="FDFDFD">
                  <a:alpha val="0"/>
                </a:srgbClr>
              </a:clrTo>
            </a:clrChange>
            <a:duotone>
              <a:prstClr val="black"/>
              <a:schemeClr val="tx1">
                <a:tint val="45000"/>
                <a:satMod val="400000"/>
              </a:schemeClr>
            </a:duotone>
            <a:lum bright="22000"/>
          </a:blip>
          <a:stretch>
            <a:fillRect/>
          </a:stretch>
        </p:blipFill>
        <p:spPr>
          <a:xfrm>
            <a:off x="8408165" y="257063"/>
            <a:ext cx="657617" cy="471209"/>
          </a:xfrm>
          <a:prstGeom prst="rect">
            <a:avLst/>
          </a:prstGeom>
        </p:spPr>
      </p:pic>
      <p:pic>
        <p:nvPicPr>
          <p:cNvPr id="39" name="Picture 22" descr="37TH TRAINING WING [Converted].png"/>
          <p:cNvPicPr>
            <a:picLocks noChangeAspect="1"/>
          </p:cNvPicPr>
          <p:nvPr userDrawn="1"/>
        </p:nvPicPr>
        <p:blipFill>
          <a:blip r:embed="rId5" cstate="print"/>
          <a:srcRect/>
          <a:stretch>
            <a:fillRect/>
          </a:stretch>
        </p:blipFill>
        <p:spPr bwMode="auto">
          <a:xfrm>
            <a:off x="8403997" y="250323"/>
            <a:ext cx="665262" cy="484715"/>
          </a:xfrm>
          <a:prstGeom prst="rect">
            <a:avLst/>
          </a:prstGeom>
          <a:noFill/>
          <a:ln w="9525">
            <a:noFill/>
            <a:miter lim="800000"/>
            <a:headEnd/>
            <a:tailEnd/>
          </a:ln>
        </p:spPr>
      </p:pic>
      <p:grpSp>
        <p:nvGrpSpPr>
          <p:cNvPr id="40" name="Group 29"/>
          <p:cNvGrpSpPr>
            <a:grpSpLocks/>
          </p:cNvGrpSpPr>
          <p:nvPr userDrawn="1"/>
        </p:nvGrpSpPr>
        <p:grpSpPr bwMode="auto">
          <a:xfrm>
            <a:off x="7936291" y="26511"/>
            <a:ext cx="670843" cy="497272"/>
            <a:chOff x="7752242" y="154780"/>
            <a:chExt cx="729770" cy="733651"/>
          </a:xfrm>
        </p:grpSpPr>
        <p:sp>
          <p:nvSpPr>
            <p:cNvPr id="41" name="Freeform 40"/>
            <p:cNvSpPr/>
            <p:nvPr userDrawn="1"/>
          </p:nvSpPr>
          <p:spPr bwMode="auto">
            <a:xfrm>
              <a:off x="8286516" y="484552"/>
              <a:ext cx="190639" cy="271723"/>
            </a:xfrm>
            <a:custGeom>
              <a:avLst/>
              <a:gdLst>
                <a:gd name="connsiteX0" fmla="*/ 83344 w 190500"/>
                <a:gd name="connsiteY0" fmla="*/ 80963 h 271463"/>
                <a:gd name="connsiteX1" fmla="*/ 97631 w 190500"/>
                <a:gd name="connsiteY1" fmla="*/ 26194 h 271463"/>
                <a:gd name="connsiteX2" fmla="*/ 123825 w 190500"/>
                <a:gd name="connsiteY2" fmla="*/ 0 h 271463"/>
                <a:gd name="connsiteX3" fmla="*/ 147638 w 190500"/>
                <a:gd name="connsiteY3" fmla="*/ 4763 h 271463"/>
                <a:gd name="connsiteX4" fmla="*/ 157163 w 190500"/>
                <a:gd name="connsiteY4" fmla="*/ 23813 h 271463"/>
                <a:gd name="connsiteX5" fmla="*/ 159544 w 190500"/>
                <a:gd name="connsiteY5" fmla="*/ 38100 h 271463"/>
                <a:gd name="connsiteX6" fmla="*/ 190500 w 190500"/>
                <a:gd name="connsiteY6" fmla="*/ 107156 h 271463"/>
                <a:gd name="connsiteX7" fmla="*/ 190500 w 190500"/>
                <a:gd name="connsiteY7" fmla="*/ 121444 h 271463"/>
                <a:gd name="connsiteX8" fmla="*/ 176213 w 190500"/>
                <a:gd name="connsiteY8" fmla="*/ 130969 h 271463"/>
                <a:gd name="connsiteX9" fmla="*/ 159544 w 190500"/>
                <a:gd name="connsiteY9" fmla="*/ 135731 h 271463"/>
                <a:gd name="connsiteX10" fmla="*/ 164306 w 190500"/>
                <a:gd name="connsiteY10" fmla="*/ 164306 h 271463"/>
                <a:gd name="connsiteX11" fmla="*/ 142875 w 190500"/>
                <a:gd name="connsiteY11" fmla="*/ 214313 h 271463"/>
                <a:gd name="connsiteX12" fmla="*/ 76200 w 190500"/>
                <a:gd name="connsiteY12" fmla="*/ 271463 h 271463"/>
                <a:gd name="connsiteX13" fmla="*/ 0 w 190500"/>
                <a:gd name="connsiteY13" fmla="*/ 183356 h 271463"/>
                <a:gd name="connsiteX14" fmla="*/ 57150 w 190500"/>
                <a:gd name="connsiteY14" fmla="*/ 152400 h 271463"/>
                <a:gd name="connsiteX15" fmla="*/ 83344 w 190500"/>
                <a:gd name="connsiteY15" fmla="*/ 80963 h 27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0500" h="271463">
                  <a:moveTo>
                    <a:pt x="83344" y="80963"/>
                  </a:moveTo>
                  <a:lnTo>
                    <a:pt x="97631" y="26194"/>
                  </a:lnTo>
                  <a:lnTo>
                    <a:pt x="123825" y="0"/>
                  </a:lnTo>
                  <a:lnTo>
                    <a:pt x="147638" y="4763"/>
                  </a:lnTo>
                  <a:lnTo>
                    <a:pt x="157163" y="23813"/>
                  </a:lnTo>
                  <a:lnTo>
                    <a:pt x="159544" y="38100"/>
                  </a:lnTo>
                  <a:lnTo>
                    <a:pt x="190500" y="107156"/>
                  </a:lnTo>
                  <a:lnTo>
                    <a:pt x="190500" y="121444"/>
                  </a:lnTo>
                  <a:lnTo>
                    <a:pt x="176213" y="130969"/>
                  </a:lnTo>
                  <a:lnTo>
                    <a:pt x="159544" y="135731"/>
                  </a:lnTo>
                  <a:lnTo>
                    <a:pt x="164306" y="164306"/>
                  </a:lnTo>
                  <a:lnTo>
                    <a:pt x="142875" y="214313"/>
                  </a:lnTo>
                  <a:lnTo>
                    <a:pt x="76200" y="271463"/>
                  </a:lnTo>
                  <a:lnTo>
                    <a:pt x="0" y="183356"/>
                  </a:lnTo>
                  <a:lnTo>
                    <a:pt x="57150" y="152400"/>
                  </a:lnTo>
                  <a:lnTo>
                    <a:pt x="83344" y="80963"/>
                  </a:lnTo>
                  <a:close/>
                </a:path>
              </a:pathLst>
            </a:custGeom>
            <a:solidFill>
              <a:schemeClr val="bg1"/>
            </a:solidFill>
            <a:ln w="9525" cap="flat" cmpd="sng" algn="ctr">
              <a:noFill/>
              <a:prstDash val="solid"/>
              <a:round/>
              <a:headEnd type="none" w="med" len="med"/>
              <a:tailEnd type="none" w="med" len="med"/>
            </a:ln>
            <a:effectLst/>
          </p:spPr>
          <p:txBody>
            <a:bodyPr/>
            <a:lstStyle/>
            <a:p>
              <a:pPr defTabSz="679129" eaLnBrk="0" fontAlgn="base" hangingPunct="0">
                <a:spcBef>
                  <a:spcPct val="0"/>
                </a:spcBef>
                <a:spcAft>
                  <a:spcPct val="0"/>
                </a:spcAft>
                <a:defRPr/>
              </a:pPr>
              <a:endParaRPr lang="en-US" sz="1125" dirty="0">
                <a:solidFill>
                  <a:srgbClr val="000000"/>
                </a:solidFill>
              </a:endParaRPr>
            </a:p>
          </p:txBody>
        </p:sp>
        <p:pic>
          <p:nvPicPr>
            <p:cNvPr id="42" name="Picture 5"/>
            <p:cNvPicPr>
              <a:picLocks noChangeAspect="1" noChangeArrowheads="1"/>
            </p:cNvPicPr>
            <p:nvPr userDrawn="1"/>
          </p:nvPicPr>
          <p:blipFill>
            <a:blip r:embed="rId6" cstate="print">
              <a:clrChange>
                <a:clrFrom>
                  <a:srgbClr val="FDFDFD"/>
                </a:clrFrom>
                <a:clrTo>
                  <a:srgbClr val="FDFDFD">
                    <a:alpha val="0"/>
                  </a:srgbClr>
                </a:clrTo>
              </a:clrChange>
            </a:blip>
            <a:srcRect/>
            <a:stretch>
              <a:fillRect/>
            </a:stretch>
          </p:blipFill>
          <p:spPr bwMode="auto">
            <a:xfrm>
              <a:off x="7752242" y="154780"/>
              <a:ext cx="729770" cy="733651"/>
            </a:xfrm>
            <a:prstGeom prst="rect">
              <a:avLst/>
            </a:prstGeom>
            <a:noFill/>
            <a:ln w="9525">
              <a:noFill/>
              <a:miter lim="800000"/>
              <a:headEnd/>
              <a:tailEnd/>
            </a:ln>
          </p:spPr>
        </p:pic>
      </p:grpSp>
      <p:sp>
        <p:nvSpPr>
          <p:cNvPr id="43" name="Rectangle 9"/>
          <p:cNvSpPr>
            <a:spLocks noChangeArrowheads="1"/>
          </p:cNvSpPr>
          <p:nvPr userDrawn="1"/>
        </p:nvSpPr>
        <p:spPr bwMode="auto">
          <a:xfrm flipV="1">
            <a:off x="1" y="4914901"/>
            <a:ext cx="2819400" cy="34289"/>
          </a:xfrm>
          <a:prstGeom prst="rect">
            <a:avLst/>
          </a:prstGeom>
          <a:gradFill rotWithShape="0">
            <a:gsLst>
              <a:gs pos="0">
                <a:srgbClr val="000099"/>
              </a:gs>
              <a:gs pos="100000">
                <a:schemeClr val="accent2"/>
              </a:gs>
            </a:gsLst>
            <a:lin ang="0" scaled="1"/>
          </a:gradFill>
          <a:ln w="9525">
            <a:noFill/>
            <a:miter lim="800000"/>
            <a:headEnd/>
            <a:tailEnd/>
          </a:ln>
          <a:effectLst/>
        </p:spPr>
        <p:txBody>
          <a:bodyPr wrap="none" lIns="41132" tIns="20556" rIns="41132" bIns="20556" anchor="ctr"/>
          <a:lstStyle/>
          <a:p>
            <a:pPr defTabSz="679129" eaLnBrk="0" fontAlgn="base" hangingPunct="0">
              <a:spcBef>
                <a:spcPct val="0"/>
              </a:spcBef>
              <a:spcAft>
                <a:spcPct val="0"/>
              </a:spcAft>
              <a:defRPr/>
            </a:pPr>
            <a:endParaRPr lang="en-US" sz="1125" dirty="0">
              <a:solidFill>
                <a:srgbClr val="000000"/>
              </a:solidFill>
            </a:endParaRPr>
          </a:p>
        </p:txBody>
      </p:sp>
      <p:sp>
        <p:nvSpPr>
          <p:cNvPr id="44" name="Rectangle 10"/>
          <p:cNvSpPr>
            <a:spLocks noChangeArrowheads="1"/>
          </p:cNvSpPr>
          <p:nvPr userDrawn="1"/>
        </p:nvSpPr>
        <p:spPr bwMode="auto">
          <a:xfrm flipV="1">
            <a:off x="6248400" y="4914901"/>
            <a:ext cx="2895690" cy="40763"/>
          </a:xfrm>
          <a:prstGeom prst="rect">
            <a:avLst/>
          </a:prstGeom>
          <a:gradFill rotWithShape="0">
            <a:gsLst>
              <a:gs pos="0">
                <a:schemeClr val="accent2"/>
              </a:gs>
              <a:gs pos="100000">
                <a:srgbClr val="DDDDDD"/>
              </a:gs>
            </a:gsLst>
            <a:lin ang="0" scaled="1"/>
          </a:gradFill>
          <a:ln w="9525">
            <a:noFill/>
            <a:miter lim="800000"/>
            <a:headEnd/>
            <a:tailEnd/>
          </a:ln>
          <a:effectLst/>
        </p:spPr>
        <p:txBody>
          <a:bodyPr rot="10800000" wrap="none" lIns="41132" tIns="20556" rIns="41132" bIns="20556" anchor="ctr"/>
          <a:lstStyle/>
          <a:p>
            <a:pPr algn="ctr" defTabSz="679129" eaLnBrk="0" fontAlgn="base" hangingPunct="0">
              <a:spcBef>
                <a:spcPct val="0"/>
              </a:spcBef>
              <a:spcAft>
                <a:spcPct val="0"/>
              </a:spcAft>
              <a:defRPr/>
            </a:pPr>
            <a:endParaRPr lang="en-US" sz="1125" dirty="0">
              <a:solidFill>
                <a:srgbClr val="000000"/>
              </a:solidFill>
            </a:endParaRPr>
          </a:p>
        </p:txBody>
      </p:sp>
      <p:sp>
        <p:nvSpPr>
          <p:cNvPr id="45" name="Text Box 35"/>
          <p:cNvSpPr txBox="1">
            <a:spLocks noChangeArrowheads="1"/>
          </p:cNvSpPr>
          <p:nvPr userDrawn="1"/>
        </p:nvSpPr>
        <p:spPr bwMode="auto">
          <a:xfrm>
            <a:off x="483408" y="4822194"/>
            <a:ext cx="8153921" cy="226179"/>
          </a:xfrm>
          <a:prstGeom prst="rect">
            <a:avLst/>
          </a:prstGeom>
          <a:noFill/>
          <a:ln w="9525">
            <a:noFill/>
            <a:miter lim="800000"/>
            <a:headEnd/>
            <a:tailEnd/>
          </a:ln>
          <a:effectLst/>
        </p:spPr>
        <p:txBody>
          <a:bodyPr lIns="41132" tIns="20556" rIns="41132" bIns="20556">
            <a:spAutoFit/>
          </a:bodyPr>
          <a:lstStyle>
            <a:defPPr>
              <a:defRPr lang="en-US"/>
            </a:defPPr>
            <a:lvl1pPr algn="l" rtl="0" fontAlgn="base">
              <a:spcBef>
                <a:spcPct val="0"/>
              </a:spcBef>
              <a:spcAft>
                <a:spcPct val="0"/>
              </a:spcAft>
              <a:defRPr sz="3200" b="1" kern="1200">
                <a:solidFill>
                  <a:srgbClr val="000080"/>
                </a:solidFill>
                <a:latin typeface="Arial" charset="0"/>
                <a:ea typeface="+mn-ea"/>
                <a:cs typeface="Tahoma" pitchFamily="34" charset="0"/>
              </a:defRPr>
            </a:lvl1pPr>
            <a:lvl2pPr marL="457200" algn="l" rtl="0" fontAlgn="base">
              <a:spcBef>
                <a:spcPct val="0"/>
              </a:spcBef>
              <a:spcAft>
                <a:spcPct val="0"/>
              </a:spcAft>
              <a:defRPr sz="3200" b="1" kern="1200">
                <a:solidFill>
                  <a:srgbClr val="000080"/>
                </a:solidFill>
                <a:latin typeface="Arial" charset="0"/>
                <a:ea typeface="+mn-ea"/>
                <a:cs typeface="Tahoma" pitchFamily="34" charset="0"/>
              </a:defRPr>
            </a:lvl2pPr>
            <a:lvl3pPr marL="914400" algn="l" rtl="0" fontAlgn="base">
              <a:spcBef>
                <a:spcPct val="0"/>
              </a:spcBef>
              <a:spcAft>
                <a:spcPct val="0"/>
              </a:spcAft>
              <a:defRPr sz="3200" b="1" kern="1200">
                <a:solidFill>
                  <a:srgbClr val="000080"/>
                </a:solidFill>
                <a:latin typeface="Arial" charset="0"/>
                <a:ea typeface="+mn-ea"/>
                <a:cs typeface="Tahoma" pitchFamily="34" charset="0"/>
              </a:defRPr>
            </a:lvl3pPr>
            <a:lvl4pPr marL="1371600" algn="l" rtl="0" fontAlgn="base">
              <a:spcBef>
                <a:spcPct val="0"/>
              </a:spcBef>
              <a:spcAft>
                <a:spcPct val="0"/>
              </a:spcAft>
              <a:defRPr sz="3200" b="1" kern="1200">
                <a:solidFill>
                  <a:srgbClr val="000080"/>
                </a:solidFill>
                <a:latin typeface="Arial" charset="0"/>
                <a:ea typeface="+mn-ea"/>
                <a:cs typeface="Tahoma" pitchFamily="34" charset="0"/>
              </a:defRPr>
            </a:lvl4pPr>
            <a:lvl5pPr marL="1828800" algn="l" rtl="0" fontAlgn="base">
              <a:spcBef>
                <a:spcPct val="0"/>
              </a:spcBef>
              <a:spcAft>
                <a:spcPct val="0"/>
              </a:spcAft>
              <a:defRPr sz="3200" b="1" kern="1200">
                <a:solidFill>
                  <a:srgbClr val="000080"/>
                </a:solidFill>
                <a:latin typeface="Arial" charset="0"/>
                <a:ea typeface="+mn-ea"/>
                <a:cs typeface="Tahoma" pitchFamily="34" charset="0"/>
              </a:defRPr>
            </a:lvl5pPr>
            <a:lvl6pPr marL="2286000" algn="l" defTabSz="914400" rtl="0" eaLnBrk="1" latinLnBrk="0" hangingPunct="1">
              <a:defRPr sz="3200" b="1" kern="1200">
                <a:solidFill>
                  <a:srgbClr val="000080"/>
                </a:solidFill>
                <a:latin typeface="Arial" charset="0"/>
                <a:ea typeface="+mn-ea"/>
                <a:cs typeface="Tahoma" pitchFamily="34" charset="0"/>
              </a:defRPr>
            </a:lvl6pPr>
            <a:lvl7pPr marL="2743200" algn="l" defTabSz="914400" rtl="0" eaLnBrk="1" latinLnBrk="0" hangingPunct="1">
              <a:defRPr sz="3200" b="1" kern="1200">
                <a:solidFill>
                  <a:srgbClr val="000080"/>
                </a:solidFill>
                <a:latin typeface="Arial" charset="0"/>
                <a:ea typeface="+mn-ea"/>
                <a:cs typeface="Tahoma" pitchFamily="34" charset="0"/>
              </a:defRPr>
            </a:lvl7pPr>
            <a:lvl8pPr marL="3200400" algn="l" defTabSz="914400" rtl="0" eaLnBrk="1" latinLnBrk="0" hangingPunct="1">
              <a:defRPr sz="3200" b="1" kern="1200">
                <a:solidFill>
                  <a:srgbClr val="000080"/>
                </a:solidFill>
                <a:latin typeface="Arial" charset="0"/>
                <a:ea typeface="+mn-ea"/>
                <a:cs typeface="Tahoma" pitchFamily="34" charset="0"/>
              </a:defRPr>
            </a:lvl8pPr>
            <a:lvl9pPr marL="3657600" algn="l" defTabSz="914400" rtl="0" eaLnBrk="1" latinLnBrk="0" hangingPunct="1">
              <a:defRPr sz="3200" b="1" kern="1200">
                <a:solidFill>
                  <a:srgbClr val="000080"/>
                </a:solidFill>
                <a:latin typeface="Arial" charset="0"/>
                <a:ea typeface="+mn-ea"/>
                <a:cs typeface="Tahoma" pitchFamily="34" charset="0"/>
              </a:defRPr>
            </a:lvl9pPr>
          </a:lstStyle>
          <a:p>
            <a:pPr algn="ctr" defTabSz="674566" eaLnBrk="0" fontAlgn="auto" hangingPunct="0">
              <a:spcBef>
                <a:spcPts val="0"/>
              </a:spcBef>
              <a:spcAft>
                <a:spcPts val="0"/>
              </a:spcAft>
              <a:defRPr/>
            </a:pPr>
            <a:r>
              <a:rPr lang="en-US" sz="1200" i="1" dirty="0">
                <a:solidFill>
                  <a:srgbClr val="000066"/>
                </a:solidFill>
                <a:latin typeface="Arial"/>
              </a:rPr>
              <a:t>Train-Develop-Inspire-Strengthen</a:t>
            </a:r>
          </a:p>
        </p:txBody>
      </p:sp>
    </p:spTree>
    <p:extLst>
      <p:ext uri="{BB962C8B-B14F-4D97-AF65-F5344CB8AC3E}">
        <p14:creationId xmlns:p14="http://schemas.microsoft.com/office/powerpoint/2010/main" val="1336551837"/>
      </p:ext>
    </p:extLst>
  </p:cSld>
  <p:clrMap bg1="lt1" tx1="dk1" bg2="lt2" tx2="dk2" accent1="accent1" accent2="accent2" accent3="accent3" accent4="accent4" accent5="accent5" accent6="accent6" hlink="hlink" folHlink="folHlink"/>
  <p:sldLayoutIdLst>
    <p:sldLayoutId id="2147483789" r:id="rId1"/>
  </p:sldLayoutIdLst>
  <p:transition/>
  <p:txStyles>
    <p:titleStyle>
      <a:lvl1pPr algn="ctr" defTabSz="652906" rtl="0" eaLnBrk="0" fontAlgn="base" hangingPunct="0">
        <a:spcBef>
          <a:spcPct val="0"/>
        </a:spcBef>
        <a:spcAft>
          <a:spcPct val="0"/>
        </a:spcAft>
        <a:defRPr sz="2700" b="1">
          <a:solidFill>
            <a:schemeClr val="folHlink"/>
          </a:solidFill>
          <a:latin typeface="+mj-lt"/>
          <a:ea typeface="+mj-ea"/>
          <a:cs typeface="+mj-cs"/>
        </a:defRPr>
      </a:lvl1pPr>
      <a:lvl2pPr algn="ctr" defTabSz="652906" rtl="0" eaLnBrk="0" fontAlgn="base" hangingPunct="0">
        <a:spcBef>
          <a:spcPct val="0"/>
        </a:spcBef>
        <a:spcAft>
          <a:spcPct val="0"/>
        </a:spcAft>
        <a:defRPr sz="2700" b="1">
          <a:solidFill>
            <a:schemeClr val="folHlink"/>
          </a:solidFill>
          <a:latin typeface="Arial" charset="0"/>
        </a:defRPr>
      </a:lvl2pPr>
      <a:lvl3pPr algn="ctr" defTabSz="652906" rtl="0" eaLnBrk="0" fontAlgn="base" hangingPunct="0">
        <a:spcBef>
          <a:spcPct val="0"/>
        </a:spcBef>
        <a:spcAft>
          <a:spcPct val="0"/>
        </a:spcAft>
        <a:defRPr sz="2700" b="1">
          <a:solidFill>
            <a:schemeClr val="folHlink"/>
          </a:solidFill>
          <a:latin typeface="Arial" charset="0"/>
        </a:defRPr>
      </a:lvl3pPr>
      <a:lvl4pPr algn="ctr" defTabSz="652906" rtl="0" eaLnBrk="0" fontAlgn="base" hangingPunct="0">
        <a:spcBef>
          <a:spcPct val="0"/>
        </a:spcBef>
        <a:spcAft>
          <a:spcPct val="0"/>
        </a:spcAft>
        <a:defRPr sz="2700" b="1">
          <a:solidFill>
            <a:schemeClr val="folHlink"/>
          </a:solidFill>
          <a:latin typeface="Arial" charset="0"/>
        </a:defRPr>
      </a:lvl4pPr>
      <a:lvl5pPr algn="ctr" defTabSz="652906" rtl="0" eaLnBrk="0" fontAlgn="base" hangingPunct="0">
        <a:spcBef>
          <a:spcPct val="0"/>
        </a:spcBef>
        <a:spcAft>
          <a:spcPct val="0"/>
        </a:spcAft>
        <a:defRPr sz="2700" b="1">
          <a:solidFill>
            <a:schemeClr val="folHlink"/>
          </a:solidFill>
          <a:latin typeface="Arial" charset="0"/>
        </a:defRPr>
      </a:lvl5pPr>
      <a:lvl6pPr marL="297566" algn="ctr" defTabSz="652906" rtl="0" eaLnBrk="0" fontAlgn="base" hangingPunct="0">
        <a:spcBef>
          <a:spcPct val="0"/>
        </a:spcBef>
        <a:spcAft>
          <a:spcPct val="0"/>
        </a:spcAft>
        <a:defRPr sz="2700" b="1">
          <a:solidFill>
            <a:schemeClr val="folHlink"/>
          </a:solidFill>
          <a:latin typeface="Arial" charset="0"/>
        </a:defRPr>
      </a:lvl6pPr>
      <a:lvl7pPr marL="595058" algn="ctr" defTabSz="652906" rtl="0" eaLnBrk="0" fontAlgn="base" hangingPunct="0">
        <a:spcBef>
          <a:spcPct val="0"/>
        </a:spcBef>
        <a:spcAft>
          <a:spcPct val="0"/>
        </a:spcAft>
        <a:defRPr sz="2700" b="1">
          <a:solidFill>
            <a:schemeClr val="folHlink"/>
          </a:solidFill>
          <a:latin typeface="Arial" charset="0"/>
        </a:defRPr>
      </a:lvl7pPr>
      <a:lvl8pPr marL="892562" algn="ctr" defTabSz="652906" rtl="0" eaLnBrk="0" fontAlgn="base" hangingPunct="0">
        <a:spcBef>
          <a:spcPct val="0"/>
        </a:spcBef>
        <a:spcAft>
          <a:spcPct val="0"/>
        </a:spcAft>
        <a:defRPr sz="2700" b="1">
          <a:solidFill>
            <a:schemeClr val="folHlink"/>
          </a:solidFill>
          <a:latin typeface="Arial" charset="0"/>
        </a:defRPr>
      </a:lvl8pPr>
      <a:lvl9pPr marL="1190084" algn="ctr" defTabSz="652906" rtl="0" eaLnBrk="0" fontAlgn="base" hangingPunct="0">
        <a:spcBef>
          <a:spcPct val="0"/>
        </a:spcBef>
        <a:spcAft>
          <a:spcPct val="0"/>
        </a:spcAft>
        <a:defRPr sz="2700" b="1">
          <a:solidFill>
            <a:schemeClr val="folHlink"/>
          </a:solidFill>
          <a:latin typeface="Arial" charset="0"/>
        </a:defRPr>
      </a:lvl9pPr>
    </p:titleStyle>
    <p:bodyStyle>
      <a:lvl1pPr marL="244833" indent="-244833" algn="l" defTabSz="652906" rtl="0" eaLnBrk="0" fontAlgn="base" hangingPunct="0">
        <a:spcBef>
          <a:spcPct val="20000"/>
        </a:spcBef>
        <a:spcAft>
          <a:spcPct val="0"/>
        </a:spcAft>
        <a:buChar char="•"/>
        <a:defRPr sz="1950">
          <a:solidFill>
            <a:schemeClr val="tx1"/>
          </a:solidFill>
          <a:latin typeface="+mn-lt"/>
          <a:ea typeface="+mn-ea"/>
          <a:cs typeface="+mn-cs"/>
        </a:defRPr>
      </a:lvl1pPr>
      <a:lvl2pPr marL="529994" indent="-203552" algn="l" defTabSz="652906" rtl="0" eaLnBrk="0" fontAlgn="base" hangingPunct="0">
        <a:spcBef>
          <a:spcPct val="20000"/>
        </a:spcBef>
        <a:spcAft>
          <a:spcPct val="0"/>
        </a:spcAft>
        <a:buChar char="•"/>
        <a:defRPr sz="1650">
          <a:solidFill>
            <a:schemeClr val="tx1"/>
          </a:solidFill>
          <a:latin typeface="+mn-lt"/>
        </a:defRPr>
      </a:lvl2pPr>
      <a:lvl3pPr marL="816143" indent="-163229" algn="l" defTabSz="652906" rtl="0" eaLnBrk="0" fontAlgn="base" hangingPunct="0">
        <a:spcBef>
          <a:spcPct val="20000"/>
        </a:spcBef>
        <a:spcAft>
          <a:spcPct val="0"/>
        </a:spcAft>
        <a:buChar char="•"/>
        <a:defRPr sz="1350">
          <a:solidFill>
            <a:schemeClr val="tx1"/>
          </a:solidFill>
          <a:latin typeface="+mn-lt"/>
        </a:defRPr>
      </a:lvl3pPr>
      <a:lvl4pPr marL="1142566" indent="-163229" algn="l" defTabSz="652906" rtl="0" eaLnBrk="0" fontAlgn="base" hangingPunct="0">
        <a:spcBef>
          <a:spcPct val="20000"/>
        </a:spcBef>
        <a:spcAft>
          <a:spcPct val="0"/>
        </a:spcAft>
        <a:buChar char="–"/>
        <a:defRPr sz="1350">
          <a:solidFill>
            <a:schemeClr val="tx1"/>
          </a:solidFill>
          <a:latin typeface="+mn-lt"/>
        </a:defRPr>
      </a:lvl4pPr>
      <a:lvl5pPr marL="1469015" indent="-163229" algn="l" defTabSz="652906" rtl="0" eaLnBrk="0" fontAlgn="base" hangingPunct="0">
        <a:spcBef>
          <a:spcPct val="20000"/>
        </a:spcBef>
        <a:spcAft>
          <a:spcPct val="0"/>
        </a:spcAft>
        <a:buChar char="»"/>
        <a:defRPr sz="1350">
          <a:solidFill>
            <a:schemeClr val="tx1"/>
          </a:solidFill>
          <a:latin typeface="+mn-lt"/>
        </a:defRPr>
      </a:lvl5pPr>
      <a:lvl6pPr marL="1766536" indent="-163229" algn="l" defTabSz="652906" rtl="0" eaLnBrk="0" fontAlgn="base" hangingPunct="0">
        <a:spcBef>
          <a:spcPct val="20000"/>
        </a:spcBef>
        <a:spcAft>
          <a:spcPct val="0"/>
        </a:spcAft>
        <a:buChar char="»"/>
        <a:defRPr sz="1350">
          <a:solidFill>
            <a:schemeClr val="tx1"/>
          </a:solidFill>
          <a:latin typeface="+mn-lt"/>
        </a:defRPr>
      </a:lvl6pPr>
      <a:lvl7pPr marL="2064077" indent="-163229" algn="l" defTabSz="652906" rtl="0" eaLnBrk="0" fontAlgn="base" hangingPunct="0">
        <a:spcBef>
          <a:spcPct val="20000"/>
        </a:spcBef>
        <a:spcAft>
          <a:spcPct val="0"/>
        </a:spcAft>
        <a:buChar char="»"/>
        <a:defRPr sz="1350">
          <a:solidFill>
            <a:schemeClr val="tx1"/>
          </a:solidFill>
          <a:latin typeface="+mn-lt"/>
        </a:defRPr>
      </a:lvl7pPr>
      <a:lvl8pPr marL="2361593" indent="-163229" algn="l" defTabSz="652906" rtl="0" eaLnBrk="0" fontAlgn="base" hangingPunct="0">
        <a:spcBef>
          <a:spcPct val="20000"/>
        </a:spcBef>
        <a:spcAft>
          <a:spcPct val="0"/>
        </a:spcAft>
        <a:buChar char="»"/>
        <a:defRPr sz="1350">
          <a:solidFill>
            <a:schemeClr val="tx1"/>
          </a:solidFill>
          <a:latin typeface="+mn-lt"/>
        </a:defRPr>
      </a:lvl8pPr>
      <a:lvl9pPr marL="2659112" indent="-163229" algn="l" defTabSz="652906" rtl="0" eaLnBrk="0" fontAlgn="base" hangingPunct="0">
        <a:spcBef>
          <a:spcPct val="20000"/>
        </a:spcBef>
        <a:spcAft>
          <a:spcPct val="0"/>
        </a:spcAft>
        <a:buChar char="»"/>
        <a:defRPr sz="1350">
          <a:solidFill>
            <a:schemeClr val="tx1"/>
          </a:solidFill>
          <a:latin typeface="+mn-lt"/>
        </a:defRPr>
      </a:lvl9pPr>
    </p:bodyStyle>
    <p:otherStyle>
      <a:defPPr>
        <a:defRPr lang="en-US"/>
      </a:defPPr>
      <a:lvl1pPr marL="0" algn="l" defTabSz="595058" rtl="0" eaLnBrk="1" latinLnBrk="0" hangingPunct="1">
        <a:defRPr sz="1200" kern="1200">
          <a:solidFill>
            <a:schemeClr val="tx1"/>
          </a:solidFill>
          <a:latin typeface="+mn-lt"/>
          <a:ea typeface="+mn-ea"/>
          <a:cs typeface="+mn-cs"/>
        </a:defRPr>
      </a:lvl1pPr>
      <a:lvl2pPr marL="297566" algn="l" defTabSz="595058" rtl="0" eaLnBrk="1" latinLnBrk="0" hangingPunct="1">
        <a:defRPr sz="1200" kern="1200">
          <a:solidFill>
            <a:schemeClr val="tx1"/>
          </a:solidFill>
          <a:latin typeface="+mn-lt"/>
          <a:ea typeface="+mn-ea"/>
          <a:cs typeface="+mn-cs"/>
        </a:defRPr>
      </a:lvl2pPr>
      <a:lvl3pPr marL="595058" algn="l" defTabSz="595058" rtl="0" eaLnBrk="1" latinLnBrk="0" hangingPunct="1">
        <a:defRPr sz="1200" kern="1200">
          <a:solidFill>
            <a:schemeClr val="tx1"/>
          </a:solidFill>
          <a:latin typeface="+mn-lt"/>
          <a:ea typeface="+mn-ea"/>
          <a:cs typeface="+mn-cs"/>
        </a:defRPr>
      </a:lvl3pPr>
      <a:lvl4pPr marL="892562" algn="l" defTabSz="595058" rtl="0" eaLnBrk="1" latinLnBrk="0" hangingPunct="1">
        <a:defRPr sz="1200" kern="1200">
          <a:solidFill>
            <a:schemeClr val="tx1"/>
          </a:solidFill>
          <a:latin typeface="+mn-lt"/>
          <a:ea typeface="+mn-ea"/>
          <a:cs typeface="+mn-cs"/>
        </a:defRPr>
      </a:lvl4pPr>
      <a:lvl5pPr marL="1190084" algn="l" defTabSz="595058" rtl="0" eaLnBrk="1" latinLnBrk="0" hangingPunct="1">
        <a:defRPr sz="1200" kern="1200">
          <a:solidFill>
            <a:schemeClr val="tx1"/>
          </a:solidFill>
          <a:latin typeface="+mn-lt"/>
          <a:ea typeface="+mn-ea"/>
          <a:cs typeface="+mn-cs"/>
        </a:defRPr>
      </a:lvl5pPr>
      <a:lvl6pPr marL="1487621" algn="l" defTabSz="595058" rtl="0" eaLnBrk="1" latinLnBrk="0" hangingPunct="1">
        <a:defRPr sz="1200" kern="1200">
          <a:solidFill>
            <a:schemeClr val="tx1"/>
          </a:solidFill>
          <a:latin typeface="+mn-lt"/>
          <a:ea typeface="+mn-ea"/>
          <a:cs typeface="+mn-cs"/>
        </a:defRPr>
      </a:lvl6pPr>
      <a:lvl7pPr marL="1785133" algn="l" defTabSz="595058" rtl="0" eaLnBrk="1" latinLnBrk="0" hangingPunct="1">
        <a:defRPr sz="1200" kern="1200">
          <a:solidFill>
            <a:schemeClr val="tx1"/>
          </a:solidFill>
          <a:latin typeface="+mn-lt"/>
          <a:ea typeface="+mn-ea"/>
          <a:cs typeface="+mn-cs"/>
        </a:defRPr>
      </a:lvl7pPr>
      <a:lvl8pPr marL="2082659" algn="l" defTabSz="595058" rtl="0" eaLnBrk="1" latinLnBrk="0" hangingPunct="1">
        <a:defRPr sz="1200" kern="1200">
          <a:solidFill>
            <a:schemeClr val="tx1"/>
          </a:solidFill>
          <a:latin typeface="+mn-lt"/>
          <a:ea typeface="+mn-ea"/>
          <a:cs typeface="+mn-cs"/>
        </a:defRPr>
      </a:lvl8pPr>
      <a:lvl9pPr marL="2380162" algn="l" defTabSz="595058" rtl="0" eaLnBrk="1" latinLnBrk="0" hangingPunct="1">
        <a:defRPr sz="12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 name="Rectangle 9"/>
          <p:cNvSpPr>
            <a:spLocks noChangeArrowheads="1"/>
          </p:cNvSpPr>
          <p:nvPr userDrawn="1"/>
        </p:nvSpPr>
        <p:spPr bwMode="auto">
          <a:xfrm flipV="1">
            <a:off x="44" y="740049"/>
            <a:ext cx="6855768" cy="57764"/>
          </a:xfrm>
          <a:prstGeom prst="rect">
            <a:avLst/>
          </a:prstGeom>
          <a:gradFill rotWithShape="0">
            <a:gsLst>
              <a:gs pos="0">
                <a:srgbClr val="000099"/>
              </a:gs>
              <a:gs pos="100000">
                <a:schemeClr val="accent2"/>
              </a:gs>
            </a:gsLst>
            <a:lin ang="0" scaled="1"/>
          </a:gradFill>
          <a:ln w="9525">
            <a:noFill/>
            <a:miter lim="800000"/>
            <a:headEnd/>
            <a:tailEnd/>
          </a:ln>
          <a:effectLst/>
        </p:spPr>
        <p:txBody>
          <a:bodyPr wrap="none" lIns="45116" tIns="22555" rIns="45116" bIns="22555" anchor="ctr"/>
          <a:lstStyle/>
          <a:p>
            <a:pPr defTabSz="679129" eaLnBrk="0" fontAlgn="base" hangingPunct="0">
              <a:spcBef>
                <a:spcPct val="0"/>
              </a:spcBef>
              <a:spcAft>
                <a:spcPct val="0"/>
              </a:spcAft>
              <a:defRPr/>
            </a:pPr>
            <a:endParaRPr lang="en-US" sz="1125" dirty="0">
              <a:solidFill>
                <a:srgbClr val="000000"/>
              </a:solidFill>
            </a:endParaRPr>
          </a:p>
        </p:txBody>
      </p:sp>
      <p:pic>
        <p:nvPicPr>
          <p:cNvPr id="36" name="Picture 33" descr="chrmblue_std small"/>
          <p:cNvPicPr>
            <a:picLocks noChangeAspect="1" noChangeArrowheads="1"/>
          </p:cNvPicPr>
          <p:nvPr userDrawn="1"/>
        </p:nvPicPr>
        <p:blipFill>
          <a:blip r:embed="rId3" cstate="print"/>
          <a:srcRect/>
          <a:stretch>
            <a:fillRect/>
          </a:stretch>
        </p:blipFill>
        <p:spPr bwMode="auto">
          <a:xfrm>
            <a:off x="196538" y="97202"/>
            <a:ext cx="803673" cy="555036"/>
          </a:xfrm>
          <a:prstGeom prst="rect">
            <a:avLst/>
          </a:prstGeom>
          <a:noFill/>
          <a:ln w="9525">
            <a:noFill/>
            <a:miter lim="800000"/>
            <a:headEnd/>
            <a:tailEnd/>
          </a:ln>
        </p:spPr>
      </p:pic>
      <p:sp>
        <p:nvSpPr>
          <p:cNvPr id="37" name="Text Box 35"/>
          <p:cNvSpPr txBox="1">
            <a:spLocks noChangeArrowheads="1"/>
          </p:cNvSpPr>
          <p:nvPr userDrawn="1"/>
        </p:nvSpPr>
        <p:spPr bwMode="auto">
          <a:xfrm>
            <a:off x="6861601" y="676533"/>
            <a:ext cx="1676484" cy="195592"/>
          </a:xfrm>
          <a:prstGeom prst="rect">
            <a:avLst/>
          </a:prstGeom>
          <a:noFill/>
          <a:ln w="9525">
            <a:noFill/>
            <a:miter lim="800000"/>
            <a:headEnd/>
            <a:tailEnd/>
          </a:ln>
          <a:effectLst/>
        </p:spPr>
        <p:txBody>
          <a:bodyPr wrap="none" lIns="45116" tIns="22555" rIns="45116" bIns="22555">
            <a:spAutoFit/>
          </a:bodyPr>
          <a:lstStyle/>
          <a:p>
            <a:pPr defTabSz="663955" eaLnBrk="0" fontAlgn="base" hangingPunct="0">
              <a:spcBef>
                <a:spcPct val="0"/>
              </a:spcBef>
              <a:spcAft>
                <a:spcPct val="0"/>
              </a:spcAft>
              <a:defRPr/>
            </a:pPr>
            <a:r>
              <a:rPr lang="en-US" sz="975" i="1" dirty="0">
                <a:solidFill>
                  <a:srgbClr val="000066"/>
                </a:solidFill>
              </a:rPr>
              <a:t>World Class Professionalism</a:t>
            </a:r>
          </a:p>
        </p:txBody>
      </p:sp>
      <p:pic>
        <p:nvPicPr>
          <p:cNvPr id="38" name="Picture 37" descr="17th training wing.jpg"/>
          <p:cNvPicPr>
            <a:picLocks noChangeAspect="1"/>
          </p:cNvPicPr>
          <p:nvPr userDrawn="1"/>
        </p:nvPicPr>
        <p:blipFill>
          <a:blip r:embed="rId4" cstate="print">
            <a:clrChange>
              <a:clrFrom>
                <a:srgbClr val="FDFDFD"/>
              </a:clrFrom>
              <a:clrTo>
                <a:srgbClr val="FDFDFD">
                  <a:alpha val="0"/>
                </a:srgbClr>
              </a:clrTo>
            </a:clrChange>
            <a:duotone>
              <a:prstClr val="black"/>
              <a:schemeClr val="tx1">
                <a:tint val="45000"/>
                <a:satMod val="400000"/>
              </a:schemeClr>
            </a:duotone>
            <a:lum bright="22000"/>
          </a:blip>
          <a:stretch>
            <a:fillRect/>
          </a:stretch>
        </p:blipFill>
        <p:spPr>
          <a:xfrm>
            <a:off x="8408165" y="257063"/>
            <a:ext cx="657617" cy="471209"/>
          </a:xfrm>
          <a:prstGeom prst="rect">
            <a:avLst/>
          </a:prstGeom>
        </p:spPr>
      </p:pic>
      <p:pic>
        <p:nvPicPr>
          <p:cNvPr id="39" name="Picture 22" descr="37TH TRAINING WING [Converted].png"/>
          <p:cNvPicPr>
            <a:picLocks noChangeAspect="1"/>
          </p:cNvPicPr>
          <p:nvPr userDrawn="1"/>
        </p:nvPicPr>
        <p:blipFill>
          <a:blip r:embed="rId5" cstate="print"/>
          <a:srcRect/>
          <a:stretch>
            <a:fillRect/>
          </a:stretch>
        </p:blipFill>
        <p:spPr bwMode="auto">
          <a:xfrm>
            <a:off x="8403997" y="250323"/>
            <a:ext cx="665262" cy="484715"/>
          </a:xfrm>
          <a:prstGeom prst="rect">
            <a:avLst/>
          </a:prstGeom>
          <a:noFill/>
          <a:ln w="9525">
            <a:noFill/>
            <a:miter lim="800000"/>
            <a:headEnd/>
            <a:tailEnd/>
          </a:ln>
        </p:spPr>
      </p:pic>
      <p:grpSp>
        <p:nvGrpSpPr>
          <p:cNvPr id="40" name="Group 29"/>
          <p:cNvGrpSpPr>
            <a:grpSpLocks/>
          </p:cNvGrpSpPr>
          <p:nvPr userDrawn="1"/>
        </p:nvGrpSpPr>
        <p:grpSpPr bwMode="auto">
          <a:xfrm>
            <a:off x="7936291" y="26511"/>
            <a:ext cx="670843" cy="497272"/>
            <a:chOff x="7752242" y="154780"/>
            <a:chExt cx="729770" cy="733651"/>
          </a:xfrm>
        </p:grpSpPr>
        <p:sp>
          <p:nvSpPr>
            <p:cNvPr id="41" name="Freeform 40"/>
            <p:cNvSpPr/>
            <p:nvPr userDrawn="1"/>
          </p:nvSpPr>
          <p:spPr bwMode="auto">
            <a:xfrm>
              <a:off x="8286516" y="484552"/>
              <a:ext cx="190639" cy="271723"/>
            </a:xfrm>
            <a:custGeom>
              <a:avLst/>
              <a:gdLst>
                <a:gd name="connsiteX0" fmla="*/ 83344 w 190500"/>
                <a:gd name="connsiteY0" fmla="*/ 80963 h 271463"/>
                <a:gd name="connsiteX1" fmla="*/ 97631 w 190500"/>
                <a:gd name="connsiteY1" fmla="*/ 26194 h 271463"/>
                <a:gd name="connsiteX2" fmla="*/ 123825 w 190500"/>
                <a:gd name="connsiteY2" fmla="*/ 0 h 271463"/>
                <a:gd name="connsiteX3" fmla="*/ 147638 w 190500"/>
                <a:gd name="connsiteY3" fmla="*/ 4763 h 271463"/>
                <a:gd name="connsiteX4" fmla="*/ 157163 w 190500"/>
                <a:gd name="connsiteY4" fmla="*/ 23813 h 271463"/>
                <a:gd name="connsiteX5" fmla="*/ 159544 w 190500"/>
                <a:gd name="connsiteY5" fmla="*/ 38100 h 271463"/>
                <a:gd name="connsiteX6" fmla="*/ 190500 w 190500"/>
                <a:gd name="connsiteY6" fmla="*/ 107156 h 271463"/>
                <a:gd name="connsiteX7" fmla="*/ 190500 w 190500"/>
                <a:gd name="connsiteY7" fmla="*/ 121444 h 271463"/>
                <a:gd name="connsiteX8" fmla="*/ 176213 w 190500"/>
                <a:gd name="connsiteY8" fmla="*/ 130969 h 271463"/>
                <a:gd name="connsiteX9" fmla="*/ 159544 w 190500"/>
                <a:gd name="connsiteY9" fmla="*/ 135731 h 271463"/>
                <a:gd name="connsiteX10" fmla="*/ 164306 w 190500"/>
                <a:gd name="connsiteY10" fmla="*/ 164306 h 271463"/>
                <a:gd name="connsiteX11" fmla="*/ 142875 w 190500"/>
                <a:gd name="connsiteY11" fmla="*/ 214313 h 271463"/>
                <a:gd name="connsiteX12" fmla="*/ 76200 w 190500"/>
                <a:gd name="connsiteY12" fmla="*/ 271463 h 271463"/>
                <a:gd name="connsiteX13" fmla="*/ 0 w 190500"/>
                <a:gd name="connsiteY13" fmla="*/ 183356 h 271463"/>
                <a:gd name="connsiteX14" fmla="*/ 57150 w 190500"/>
                <a:gd name="connsiteY14" fmla="*/ 152400 h 271463"/>
                <a:gd name="connsiteX15" fmla="*/ 83344 w 190500"/>
                <a:gd name="connsiteY15" fmla="*/ 80963 h 27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0500" h="271463">
                  <a:moveTo>
                    <a:pt x="83344" y="80963"/>
                  </a:moveTo>
                  <a:lnTo>
                    <a:pt x="97631" y="26194"/>
                  </a:lnTo>
                  <a:lnTo>
                    <a:pt x="123825" y="0"/>
                  </a:lnTo>
                  <a:lnTo>
                    <a:pt x="147638" y="4763"/>
                  </a:lnTo>
                  <a:lnTo>
                    <a:pt x="157163" y="23813"/>
                  </a:lnTo>
                  <a:lnTo>
                    <a:pt x="159544" y="38100"/>
                  </a:lnTo>
                  <a:lnTo>
                    <a:pt x="190500" y="107156"/>
                  </a:lnTo>
                  <a:lnTo>
                    <a:pt x="190500" y="121444"/>
                  </a:lnTo>
                  <a:lnTo>
                    <a:pt x="176213" y="130969"/>
                  </a:lnTo>
                  <a:lnTo>
                    <a:pt x="159544" y="135731"/>
                  </a:lnTo>
                  <a:lnTo>
                    <a:pt x="164306" y="164306"/>
                  </a:lnTo>
                  <a:lnTo>
                    <a:pt x="142875" y="214313"/>
                  </a:lnTo>
                  <a:lnTo>
                    <a:pt x="76200" y="271463"/>
                  </a:lnTo>
                  <a:lnTo>
                    <a:pt x="0" y="183356"/>
                  </a:lnTo>
                  <a:lnTo>
                    <a:pt x="57150" y="152400"/>
                  </a:lnTo>
                  <a:lnTo>
                    <a:pt x="83344" y="80963"/>
                  </a:lnTo>
                  <a:close/>
                </a:path>
              </a:pathLst>
            </a:custGeom>
            <a:solidFill>
              <a:schemeClr val="bg1"/>
            </a:solidFill>
            <a:ln w="9525" cap="flat" cmpd="sng" algn="ctr">
              <a:noFill/>
              <a:prstDash val="solid"/>
              <a:round/>
              <a:headEnd type="none" w="med" len="med"/>
              <a:tailEnd type="none" w="med" len="med"/>
            </a:ln>
            <a:effectLst/>
          </p:spPr>
          <p:txBody>
            <a:bodyPr/>
            <a:lstStyle/>
            <a:p>
              <a:pPr defTabSz="679129" eaLnBrk="0" fontAlgn="base" hangingPunct="0">
                <a:spcBef>
                  <a:spcPct val="0"/>
                </a:spcBef>
                <a:spcAft>
                  <a:spcPct val="0"/>
                </a:spcAft>
                <a:defRPr/>
              </a:pPr>
              <a:endParaRPr lang="en-US" sz="1125" dirty="0">
                <a:solidFill>
                  <a:srgbClr val="000000"/>
                </a:solidFill>
              </a:endParaRPr>
            </a:p>
          </p:txBody>
        </p:sp>
        <p:pic>
          <p:nvPicPr>
            <p:cNvPr id="42" name="Picture 5"/>
            <p:cNvPicPr>
              <a:picLocks noChangeAspect="1" noChangeArrowheads="1"/>
            </p:cNvPicPr>
            <p:nvPr userDrawn="1"/>
          </p:nvPicPr>
          <p:blipFill>
            <a:blip r:embed="rId6" cstate="print">
              <a:clrChange>
                <a:clrFrom>
                  <a:srgbClr val="FDFDFD"/>
                </a:clrFrom>
                <a:clrTo>
                  <a:srgbClr val="FDFDFD">
                    <a:alpha val="0"/>
                  </a:srgbClr>
                </a:clrTo>
              </a:clrChange>
            </a:blip>
            <a:srcRect/>
            <a:stretch>
              <a:fillRect/>
            </a:stretch>
          </p:blipFill>
          <p:spPr bwMode="auto">
            <a:xfrm>
              <a:off x="7752242" y="154780"/>
              <a:ext cx="729770" cy="733651"/>
            </a:xfrm>
            <a:prstGeom prst="rect">
              <a:avLst/>
            </a:prstGeom>
            <a:noFill/>
            <a:ln w="9525">
              <a:noFill/>
              <a:miter lim="800000"/>
              <a:headEnd/>
              <a:tailEnd/>
            </a:ln>
          </p:spPr>
        </p:pic>
      </p:grpSp>
      <p:sp>
        <p:nvSpPr>
          <p:cNvPr id="43" name="Rectangle 9"/>
          <p:cNvSpPr>
            <a:spLocks noChangeArrowheads="1"/>
          </p:cNvSpPr>
          <p:nvPr userDrawn="1"/>
        </p:nvSpPr>
        <p:spPr bwMode="auto">
          <a:xfrm flipV="1">
            <a:off x="1" y="4914901"/>
            <a:ext cx="2819400" cy="34289"/>
          </a:xfrm>
          <a:prstGeom prst="rect">
            <a:avLst/>
          </a:prstGeom>
          <a:gradFill rotWithShape="0">
            <a:gsLst>
              <a:gs pos="0">
                <a:srgbClr val="000099"/>
              </a:gs>
              <a:gs pos="100000">
                <a:schemeClr val="accent2"/>
              </a:gs>
            </a:gsLst>
            <a:lin ang="0" scaled="1"/>
          </a:gradFill>
          <a:ln w="9525">
            <a:noFill/>
            <a:miter lim="800000"/>
            <a:headEnd/>
            <a:tailEnd/>
          </a:ln>
          <a:effectLst/>
        </p:spPr>
        <p:txBody>
          <a:bodyPr wrap="none" lIns="41132" tIns="20556" rIns="41132" bIns="20556" anchor="ctr"/>
          <a:lstStyle/>
          <a:p>
            <a:pPr defTabSz="679129" eaLnBrk="0" fontAlgn="base" hangingPunct="0">
              <a:spcBef>
                <a:spcPct val="0"/>
              </a:spcBef>
              <a:spcAft>
                <a:spcPct val="0"/>
              </a:spcAft>
              <a:defRPr/>
            </a:pPr>
            <a:endParaRPr lang="en-US" sz="1125" dirty="0">
              <a:solidFill>
                <a:srgbClr val="000000"/>
              </a:solidFill>
            </a:endParaRPr>
          </a:p>
        </p:txBody>
      </p:sp>
      <p:sp>
        <p:nvSpPr>
          <p:cNvPr id="44" name="Rectangle 10"/>
          <p:cNvSpPr>
            <a:spLocks noChangeArrowheads="1"/>
          </p:cNvSpPr>
          <p:nvPr userDrawn="1"/>
        </p:nvSpPr>
        <p:spPr bwMode="auto">
          <a:xfrm flipV="1">
            <a:off x="6248400" y="4914901"/>
            <a:ext cx="2895690" cy="40763"/>
          </a:xfrm>
          <a:prstGeom prst="rect">
            <a:avLst/>
          </a:prstGeom>
          <a:gradFill rotWithShape="0">
            <a:gsLst>
              <a:gs pos="0">
                <a:schemeClr val="accent2"/>
              </a:gs>
              <a:gs pos="100000">
                <a:srgbClr val="DDDDDD"/>
              </a:gs>
            </a:gsLst>
            <a:lin ang="0" scaled="1"/>
          </a:gradFill>
          <a:ln w="9525">
            <a:noFill/>
            <a:miter lim="800000"/>
            <a:headEnd/>
            <a:tailEnd/>
          </a:ln>
          <a:effectLst/>
        </p:spPr>
        <p:txBody>
          <a:bodyPr rot="10800000" wrap="none" lIns="41132" tIns="20556" rIns="41132" bIns="20556" anchor="ctr"/>
          <a:lstStyle/>
          <a:p>
            <a:pPr algn="ctr" defTabSz="679129" eaLnBrk="0" fontAlgn="base" hangingPunct="0">
              <a:spcBef>
                <a:spcPct val="0"/>
              </a:spcBef>
              <a:spcAft>
                <a:spcPct val="0"/>
              </a:spcAft>
              <a:defRPr/>
            </a:pPr>
            <a:endParaRPr lang="en-US" sz="1125" dirty="0">
              <a:solidFill>
                <a:srgbClr val="000000"/>
              </a:solidFill>
            </a:endParaRPr>
          </a:p>
        </p:txBody>
      </p:sp>
      <p:sp>
        <p:nvSpPr>
          <p:cNvPr id="45" name="Text Box 35"/>
          <p:cNvSpPr txBox="1">
            <a:spLocks noChangeArrowheads="1"/>
          </p:cNvSpPr>
          <p:nvPr userDrawn="1"/>
        </p:nvSpPr>
        <p:spPr bwMode="auto">
          <a:xfrm>
            <a:off x="483408" y="4822194"/>
            <a:ext cx="8153921" cy="226179"/>
          </a:xfrm>
          <a:prstGeom prst="rect">
            <a:avLst/>
          </a:prstGeom>
          <a:noFill/>
          <a:ln w="9525">
            <a:noFill/>
            <a:miter lim="800000"/>
            <a:headEnd/>
            <a:tailEnd/>
          </a:ln>
          <a:effectLst/>
        </p:spPr>
        <p:txBody>
          <a:bodyPr lIns="41132" tIns="20556" rIns="41132" bIns="20556">
            <a:spAutoFit/>
          </a:bodyPr>
          <a:lstStyle>
            <a:defPPr>
              <a:defRPr lang="en-US"/>
            </a:defPPr>
            <a:lvl1pPr algn="l" rtl="0" fontAlgn="base">
              <a:spcBef>
                <a:spcPct val="0"/>
              </a:spcBef>
              <a:spcAft>
                <a:spcPct val="0"/>
              </a:spcAft>
              <a:defRPr sz="3200" b="1" kern="1200">
                <a:solidFill>
                  <a:srgbClr val="000080"/>
                </a:solidFill>
                <a:latin typeface="Arial" charset="0"/>
                <a:ea typeface="+mn-ea"/>
                <a:cs typeface="Tahoma" pitchFamily="34" charset="0"/>
              </a:defRPr>
            </a:lvl1pPr>
            <a:lvl2pPr marL="457200" algn="l" rtl="0" fontAlgn="base">
              <a:spcBef>
                <a:spcPct val="0"/>
              </a:spcBef>
              <a:spcAft>
                <a:spcPct val="0"/>
              </a:spcAft>
              <a:defRPr sz="3200" b="1" kern="1200">
                <a:solidFill>
                  <a:srgbClr val="000080"/>
                </a:solidFill>
                <a:latin typeface="Arial" charset="0"/>
                <a:ea typeface="+mn-ea"/>
                <a:cs typeface="Tahoma" pitchFamily="34" charset="0"/>
              </a:defRPr>
            </a:lvl2pPr>
            <a:lvl3pPr marL="914400" algn="l" rtl="0" fontAlgn="base">
              <a:spcBef>
                <a:spcPct val="0"/>
              </a:spcBef>
              <a:spcAft>
                <a:spcPct val="0"/>
              </a:spcAft>
              <a:defRPr sz="3200" b="1" kern="1200">
                <a:solidFill>
                  <a:srgbClr val="000080"/>
                </a:solidFill>
                <a:latin typeface="Arial" charset="0"/>
                <a:ea typeface="+mn-ea"/>
                <a:cs typeface="Tahoma" pitchFamily="34" charset="0"/>
              </a:defRPr>
            </a:lvl3pPr>
            <a:lvl4pPr marL="1371600" algn="l" rtl="0" fontAlgn="base">
              <a:spcBef>
                <a:spcPct val="0"/>
              </a:spcBef>
              <a:spcAft>
                <a:spcPct val="0"/>
              </a:spcAft>
              <a:defRPr sz="3200" b="1" kern="1200">
                <a:solidFill>
                  <a:srgbClr val="000080"/>
                </a:solidFill>
                <a:latin typeface="Arial" charset="0"/>
                <a:ea typeface="+mn-ea"/>
                <a:cs typeface="Tahoma" pitchFamily="34" charset="0"/>
              </a:defRPr>
            </a:lvl4pPr>
            <a:lvl5pPr marL="1828800" algn="l" rtl="0" fontAlgn="base">
              <a:spcBef>
                <a:spcPct val="0"/>
              </a:spcBef>
              <a:spcAft>
                <a:spcPct val="0"/>
              </a:spcAft>
              <a:defRPr sz="3200" b="1" kern="1200">
                <a:solidFill>
                  <a:srgbClr val="000080"/>
                </a:solidFill>
                <a:latin typeface="Arial" charset="0"/>
                <a:ea typeface="+mn-ea"/>
                <a:cs typeface="Tahoma" pitchFamily="34" charset="0"/>
              </a:defRPr>
            </a:lvl5pPr>
            <a:lvl6pPr marL="2286000" algn="l" defTabSz="914400" rtl="0" eaLnBrk="1" latinLnBrk="0" hangingPunct="1">
              <a:defRPr sz="3200" b="1" kern="1200">
                <a:solidFill>
                  <a:srgbClr val="000080"/>
                </a:solidFill>
                <a:latin typeface="Arial" charset="0"/>
                <a:ea typeface="+mn-ea"/>
                <a:cs typeface="Tahoma" pitchFamily="34" charset="0"/>
              </a:defRPr>
            </a:lvl6pPr>
            <a:lvl7pPr marL="2743200" algn="l" defTabSz="914400" rtl="0" eaLnBrk="1" latinLnBrk="0" hangingPunct="1">
              <a:defRPr sz="3200" b="1" kern="1200">
                <a:solidFill>
                  <a:srgbClr val="000080"/>
                </a:solidFill>
                <a:latin typeface="Arial" charset="0"/>
                <a:ea typeface="+mn-ea"/>
                <a:cs typeface="Tahoma" pitchFamily="34" charset="0"/>
              </a:defRPr>
            </a:lvl7pPr>
            <a:lvl8pPr marL="3200400" algn="l" defTabSz="914400" rtl="0" eaLnBrk="1" latinLnBrk="0" hangingPunct="1">
              <a:defRPr sz="3200" b="1" kern="1200">
                <a:solidFill>
                  <a:srgbClr val="000080"/>
                </a:solidFill>
                <a:latin typeface="Arial" charset="0"/>
                <a:ea typeface="+mn-ea"/>
                <a:cs typeface="Tahoma" pitchFamily="34" charset="0"/>
              </a:defRPr>
            </a:lvl8pPr>
            <a:lvl9pPr marL="3657600" algn="l" defTabSz="914400" rtl="0" eaLnBrk="1" latinLnBrk="0" hangingPunct="1">
              <a:defRPr sz="3200" b="1" kern="1200">
                <a:solidFill>
                  <a:srgbClr val="000080"/>
                </a:solidFill>
                <a:latin typeface="Arial" charset="0"/>
                <a:ea typeface="+mn-ea"/>
                <a:cs typeface="Tahoma" pitchFamily="34" charset="0"/>
              </a:defRPr>
            </a:lvl9pPr>
          </a:lstStyle>
          <a:p>
            <a:pPr algn="ctr" defTabSz="674566" eaLnBrk="0" fontAlgn="auto" hangingPunct="0">
              <a:spcBef>
                <a:spcPts val="0"/>
              </a:spcBef>
              <a:spcAft>
                <a:spcPts val="0"/>
              </a:spcAft>
              <a:defRPr/>
            </a:pPr>
            <a:r>
              <a:rPr lang="en-US" sz="1200" i="1" dirty="0">
                <a:solidFill>
                  <a:srgbClr val="000066"/>
                </a:solidFill>
                <a:latin typeface="Arial"/>
              </a:rPr>
              <a:t>Train-Develop-Inspire-Strengthen</a:t>
            </a:r>
          </a:p>
        </p:txBody>
      </p:sp>
    </p:spTree>
    <p:extLst>
      <p:ext uri="{BB962C8B-B14F-4D97-AF65-F5344CB8AC3E}">
        <p14:creationId xmlns:p14="http://schemas.microsoft.com/office/powerpoint/2010/main" val="1064394074"/>
      </p:ext>
    </p:extLst>
  </p:cSld>
  <p:clrMap bg1="lt1" tx1="dk1" bg2="lt2" tx2="dk2" accent1="accent1" accent2="accent2" accent3="accent3" accent4="accent4" accent5="accent5" accent6="accent6" hlink="hlink" folHlink="folHlink"/>
  <p:sldLayoutIdLst>
    <p:sldLayoutId id="2147483791" r:id="rId1"/>
  </p:sldLayoutIdLst>
  <p:transition/>
  <p:txStyles>
    <p:titleStyle>
      <a:lvl1pPr algn="ctr" defTabSz="652906" rtl="0" eaLnBrk="0" fontAlgn="base" hangingPunct="0">
        <a:spcBef>
          <a:spcPct val="0"/>
        </a:spcBef>
        <a:spcAft>
          <a:spcPct val="0"/>
        </a:spcAft>
        <a:defRPr sz="2700" b="1">
          <a:solidFill>
            <a:schemeClr val="folHlink"/>
          </a:solidFill>
          <a:latin typeface="+mj-lt"/>
          <a:ea typeface="+mj-ea"/>
          <a:cs typeface="+mj-cs"/>
        </a:defRPr>
      </a:lvl1pPr>
      <a:lvl2pPr algn="ctr" defTabSz="652906" rtl="0" eaLnBrk="0" fontAlgn="base" hangingPunct="0">
        <a:spcBef>
          <a:spcPct val="0"/>
        </a:spcBef>
        <a:spcAft>
          <a:spcPct val="0"/>
        </a:spcAft>
        <a:defRPr sz="2700" b="1">
          <a:solidFill>
            <a:schemeClr val="folHlink"/>
          </a:solidFill>
          <a:latin typeface="Arial" charset="0"/>
        </a:defRPr>
      </a:lvl2pPr>
      <a:lvl3pPr algn="ctr" defTabSz="652906" rtl="0" eaLnBrk="0" fontAlgn="base" hangingPunct="0">
        <a:spcBef>
          <a:spcPct val="0"/>
        </a:spcBef>
        <a:spcAft>
          <a:spcPct val="0"/>
        </a:spcAft>
        <a:defRPr sz="2700" b="1">
          <a:solidFill>
            <a:schemeClr val="folHlink"/>
          </a:solidFill>
          <a:latin typeface="Arial" charset="0"/>
        </a:defRPr>
      </a:lvl3pPr>
      <a:lvl4pPr algn="ctr" defTabSz="652906" rtl="0" eaLnBrk="0" fontAlgn="base" hangingPunct="0">
        <a:spcBef>
          <a:spcPct val="0"/>
        </a:spcBef>
        <a:spcAft>
          <a:spcPct val="0"/>
        </a:spcAft>
        <a:defRPr sz="2700" b="1">
          <a:solidFill>
            <a:schemeClr val="folHlink"/>
          </a:solidFill>
          <a:latin typeface="Arial" charset="0"/>
        </a:defRPr>
      </a:lvl4pPr>
      <a:lvl5pPr algn="ctr" defTabSz="652906" rtl="0" eaLnBrk="0" fontAlgn="base" hangingPunct="0">
        <a:spcBef>
          <a:spcPct val="0"/>
        </a:spcBef>
        <a:spcAft>
          <a:spcPct val="0"/>
        </a:spcAft>
        <a:defRPr sz="2700" b="1">
          <a:solidFill>
            <a:schemeClr val="folHlink"/>
          </a:solidFill>
          <a:latin typeface="Arial" charset="0"/>
        </a:defRPr>
      </a:lvl5pPr>
      <a:lvl6pPr marL="297566" algn="ctr" defTabSz="652906" rtl="0" eaLnBrk="0" fontAlgn="base" hangingPunct="0">
        <a:spcBef>
          <a:spcPct val="0"/>
        </a:spcBef>
        <a:spcAft>
          <a:spcPct val="0"/>
        </a:spcAft>
        <a:defRPr sz="2700" b="1">
          <a:solidFill>
            <a:schemeClr val="folHlink"/>
          </a:solidFill>
          <a:latin typeface="Arial" charset="0"/>
        </a:defRPr>
      </a:lvl6pPr>
      <a:lvl7pPr marL="595058" algn="ctr" defTabSz="652906" rtl="0" eaLnBrk="0" fontAlgn="base" hangingPunct="0">
        <a:spcBef>
          <a:spcPct val="0"/>
        </a:spcBef>
        <a:spcAft>
          <a:spcPct val="0"/>
        </a:spcAft>
        <a:defRPr sz="2700" b="1">
          <a:solidFill>
            <a:schemeClr val="folHlink"/>
          </a:solidFill>
          <a:latin typeface="Arial" charset="0"/>
        </a:defRPr>
      </a:lvl7pPr>
      <a:lvl8pPr marL="892562" algn="ctr" defTabSz="652906" rtl="0" eaLnBrk="0" fontAlgn="base" hangingPunct="0">
        <a:spcBef>
          <a:spcPct val="0"/>
        </a:spcBef>
        <a:spcAft>
          <a:spcPct val="0"/>
        </a:spcAft>
        <a:defRPr sz="2700" b="1">
          <a:solidFill>
            <a:schemeClr val="folHlink"/>
          </a:solidFill>
          <a:latin typeface="Arial" charset="0"/>
        </a:defRPr>
      </a:lvl8pPr>
      <a:lvl9pPr marL="1190084" algn="ctr" defTabSz="652906" rtl="0" eaLnBrk="0" fontAlgn="base" hangingPunct="0">
        <a:spcBef>
          <a:spcPct val="0"/>
        </a:spcBef>
        <a:spcAft>
          <a:spcPct val="0"/>
        </a:spcAft>
        <a:defRPr sz="2700" b="1">
          <a:solidFill>
            <a:schemeClr val="folHlink"/>
          </a:solidFill>
          <a:latin typeface="Arial" charset="0"/>
        </a:defRPr>
      </a:lvl9pPr>
    </p:titleStyle>
    <p:bodyStyle>
      <a:lvl1pPr marL="244833" indent="-244833" algn="l" defTabSz="652906" rtl="0" eaLnBrk="0" fontAlgn="base" hangingPunct="0">
        <a:spcBef>
          <a:spcPct val="20000"/>
        </a:spcBef>
        <a:spcAft>
          <a:spcPct val="0"/>
        </a:spcAft>
        <a:buChar char="•"/>
        <a:defRPr sz="1950">
          <a:solidFill>
            <a:schemeClr val="tx1"/>
          </a:solidFill>
          <a:latin typeface="+mn-lt"/>
          <a:ea typeface="+mn-ea"/>
          <a:cs typeface="+mn-cs"/>
        </a:defRPr>
      </a:lvl1pPr>
      <a:lvl2pPr marL="529994" indent="-203552" algn="l" defTabSz="652906" rtl="0" eaLnBrk="0" fontAlgn="base" hangingPunct="0">
        <a:spcBef>
          <a:spcPct val="20000"/>
        </a:spcBef>
        <a:spcAft>
          <a:spcPct val="0"/>
        </a:spcAft>
        <a:buChar char="•"/>
        <a:defRPr sz="1650">
          <a:solidFill>
            <a:schemeClr val="tx1"/>
          </a:solidFill>
          <a:latin typeface="+mn-lt"/>
        </a:defRPr>
      </a:lvl2pPr>
      <a:lvl3pPr marL="816143" indent="-163229" algn="l" defTabSz="652906" rtl="0" eaLnBrk="0" fontAlgn="base" hangingPunct="0">
        <a:spcBef>
          <a:spcPct val="20000"/>
        </a:spcBef>
        <a:spcAft>
          <a:spcPct val="0"/>
        </a:spcAft>
        <a:buChar char="•"/>
        <a:defRPr sz="1350">
          <a:solidFill>
            <a:schemeClr val="tx1"/>
          </a:solidFill>
          <a:latin typeface="+mn-lt"/>
        </a:defRPr>
      </a:lvl3pPr>
      <a:lvl4pPr marL="1142566" indent="-163229" algn="l" defTabSz="652906" rtl="0" eaLnBrk="0" fontAlgn="base" hangingPunct="0">
        <a:spcBef>
          <a:spcPct val="20000"/>
        </a:spcBef>
        <a:spcAft>
          <a:spcPct val="0"/>
        </a:spcAft>
        <a:buChar char="–"/>
        <a:defRPr sz="1350">
          <a:solidFill>
            <a:schemeClr val="tx1"/>
          </a:solidFill>
          <a:latin typeface="+mn-lt"/>
        </a:defRPr>
      </a:lvl4pPr>
      <a:lvl5pPr marL="1469015" indent="-163229" algn="l" defTabSz="652906" rtl="0" eaLnBrk="0" fontAlgn="base" hangingPunct="0">
        <a:spcBef>
          <a:spcPct val="20000"/>
        </a:spcBef>
        <a:spcAft>
          <a:spcPct val="0"/>
        </a:spcAft>
        <a:buChar char="»"/>
        <a:defRPr sz="1350">
          <a:solidFill>
            <a:schemeClr val="tx1"/>
          </a:solidFill>
          <a:latin typeface="+mn-lt"/>
        </a:defRPr>
      </a:lvl5pPr>
      <a:lvl6pPr marL="1766536" indent="-163229" algn="l" defTabSz="652906" rtl="0" eaLnBrk="0" fontAlgn="base" hangingPunct="0">
        <a:spcBef>
          <a:spcPct val="20000"/>
        </a:spcBef>
        <a:spcAft>
          <a:spcPct val="0"/>
        </a:spcAft>
        <a:buChar char="»"/>
        <a:defRPr sz="1350">
          <a:solidFill>
            <a:schemeClr val="tx1"/>
          </a:solidFill>
          <a:latin typeface="+mn-lt"/>
        </a:defRPr>
      </a:lvl6pPr>
      <a:lvl7pPr marL="2064077" indent="-163229" algn="l" defTabSz="652906" rtl="0" eaLnBrk="0" fontAlgn="base" hangingPunct="0">
        <a:spcBef>
          <a:spcPct val="20000"/>
        </a:spcBef>
        <a:spcAft>
          <a:spcPct val="0"/>
        </a:spcAft>
        <a:buChar char="»"/>
        <a:defRPr sz="1350">
          <a:solidFill>
            <a:schemeClr val="tx1"/>
          </a:solidFill>
          <a:latin typeface="+mn-lt"/>
        </a:defRPr>
      </a:lvl7pPr>
      <a:lvl8pPr marL="2361593" indent="-163229" algn="l" defTabSz="652906" rtl="0" eaLnBrk="0" fontAlgn="base" hangingPunct="0">
        <a:spcBef>
          <a:spcPct val="20000"/>
        </a:spcBef>
        <a:spcAft>
          <a:spcPct val="0"/>
        </a:spcAft>
        <a:buChar char="»"/>
        <a:defRPr sz="1350">
          <a:solidFill>
            <a:schemeClr val="tx1"/>
          </a:solidFill>
          <a:latin typeface="+mn-lt"/>
        </a:defRPr>
      </a:lvl8pPr>
      <a:lvl9pPr marL="2659112" indent="-163229" algn="l" defTabSz="652906" rtl="0" eaLnBrk="0" fontAlgn="base" hangingPunct="0">
        <a:spcBef>
          <a:spcPct val="20000"/>
        </a:spcBef>
        <a:spcAft>
          <a:spcPct val="0"/>
        </a:spcAft>
        <a:buChar char="»"/>
        <a:defRPr sz="1350">
          <a:solidFill>
            <a:schemeClr val="tx1"/>
          </a:solidFill>
          <a:latin typeface="+mn-lt"/>
        </a:defRPr>
      </a:lvl9pPr>
    </p:bodyStyle>
    <p:otherStyle>
      <a:defPPr>
        <a:defRPr lang="en-US"/>
      </a:defPPr>
      <a:lvl1pPr marL="0" algn="l" defTabSz="595058" rtl="0" eaLnBrk="1" latinLnBrk="0" hangingPunct="1">
        <a:defRPr sz="1200" kern="1200">
          <a:solidFill>
            <a:schemeClr val="tx1"/>
          </a:solidFill>
          <a:latin typeface="+mn-lt"/>
          <a:ea typeface="+mn-ea"/>
          <a:cs typeface="+mn-cs"/>
        </a:defRPr>
      </a:lvl1pPr>
      <a:lvl2pPr marL="297566" algn="l" defTabSz="595058" rtl="0" eaLnBrk="1" latinLnBrk="0" hangingPunct="1">
        <a:defRPr sz="1200" kern="1200">
          <a:solidFill>
            <a:schemeClr val="tx1"/>
          </a:solidFill>
          <a:latin typeface="+mn-lt"/>
          <a:ea typeface="+mn-ea"/>
          <a:cs typeface="+mn-cs"/>
        </a:defRPr>
      </a:lvl2pPr>
      <a:lvl3pPr marL="595058" algn="l" defTabSz="595058" rtl="0" eaLnBrk="1" latinLnBrk="0" hangingPunct="1">
        <a:defRPr sz="1200" kern="1200">
          <a:solidFill>
            <a:schemeClr val="tx1"/>
          </a:solidFill>
          <a:latin typeface="+mn-lt"/>
          <a:ea typeface="+mn-ea"/>
          <a:cs typeface="+mn-cs"/>
        </a:defRPr>
      </a:lvl3pPr>
      <a:lvl4pPr marL="892562" algn="l" defTabSz="595058" rtl="0" eaLnBrk="1" latinLnBrk="0" hangingPunct="1">
        <a:defRPr sz="1200" kern="1200">
          <a:solidFill>
            <a:schemeClr val="tx1"/>
          </a:solidFill>
          <a:latin typeface="+mn-lt"/>
          <a:ea typeface="+mn-ea"/>
          <a:cs typeface="+mn-cs"/>
        </a:defRPr>
      </a:lvl4pPr>
      <a:lvl5pPr marL="1190084" algn="l" defTabSz="595058" rtl="0" eaLnBrk="1" latinLnBrk="0" hangingPunct="1">
        <a:defRPr sz="1200" kern="1200">
          <a:solidFill>
            <a:schemeClr val="tx1"/>
          </a:solidFill>
          <a:latin typeface="+mn-lt"/>
          <a:ea typeface="+mn-ea"/>
          <a:cs typeface="+mn-cs"/>
        </a:defRPr>
      </a:lvl5pPr>
      <a:lvl6pPr marL="1487621" algn="l" defTabSz="595058" rtl="0" eaLnBrk="1" latinLnBrk="0" hangingPunct="1">
        <a:defRPr sz="1200" kern="1200">
          <a:solidFill>
            <a:schemeClr val="tx1"/>
          </a:solidFill>
          <a:latin typeface="+mn-lt"/>
          <a:ea typeface="+mn-ea"/>
          <a:cs typeface="+mn-cs"/>
        </a:defRPr>
      </a:lvl6pPr>
      <a:lvl7pPr marL="1785133" algn="l" defTabSz="595058" rtl="0" eaLnBrk="1" latinLnBrk="0" hangingPunct="1">
        <a:defRPr sz="1200" kern="1200">
          <a:solidFill>
            <a:schemeClr val="tx1"/>
          </a:solidFill>
          <a:latin typeface="+mn-lt"/>
          <a:ea typeface="+mn-ea"/>
          <a:cs typeface="+mn-cs"/>
        </a:defRPr>
      </a:lvl7pPr>
      <a:lvl8pPr marL="2082659" algn="l" defTabSz="595058" rtl="0" eaLnBrk="1" latinLnBrk="0" hangingPunct="1">
        <a:defRPr sz="1200" kern="1200">
          <a:solidFill>
            <a:schemeClr val="tx1"/>
          </a:solidFill>
          <a:latin typeface="+mn-lt"/>
          <a:ea typeface="+mn-ea"/>
          <a:cs typeface="+mn-cs"/>
        </a:defRPr>
      </a:lvl8pPr>
      <a:lvl9pPr marL="2380162" algn="l" defTabSz="595058" rtl="0" eaLnBrk="1" latinLnBrk="0" hangingPunct="1">
        <a:defRPr sz="12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90EE79-322B-E84F-72EB-C447077B2A7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B6767D-47E7-A9CF-5E97-EB5AB95DCAF9}"/>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FA6F73-16F2-C4B9-C9A9-01FBE6F380C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B35679F-A887-4A65-8EED-08A0EBE4DB1A}" type="datetimeFigureOut">
              <a:rPr lang="en-US" smtClean="0"/>
              <a:t>2/14/2023</a:t>
            </a:fld>
            <a:endParaRPr lang="en-US"/>
          </a:p>
        </p:txBody>
      </p:sp>
      <p:sp>
        <p:nvSpPr>
          <p:cNvPr id="5" name="Footer Placeholder 4">
            <a:extLst>
              <a:ext uri="{FF2B5EF4-FFF2-40B4-BE49-F238E27FC236}">
                <a16:creationId xmlns:a16="http://schemas.microsoft.com/office/drawing/2014/main" id="{9959B5FE-3F43-4E2D-9ADB-0BD2168EF0EC}"/>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6E83B4-0815-8F48-87AD-2B89887B74DB}"/>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874D7CF-B69D-4FFF-B919-D06F36D0190B}" type="slidenum">
              <a:rPr lang="en-US" smtClean="0"/>
              <a:t>‹#›</a:t>
            </a:fld>
            <a:endParaRPr lang="en-US"/>
          </a:p>
        </p:txBody>
      </p:sp>
    </p:spTree>
    <p:extLst>
      <p:ext uri="{BB962C8B-B14F-4D97-AF65-F5344CB8AC3E}">
        <p14:creationId xmlns:p14="http://schemas.microsoft.com/office/powerpoint/2010/main" val="340562041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U Slide Template_Shield.png"/>
          <p:cNvPicPr>
            <a:picLocks noChangeAspect="1"/>
          </p:cNvPicPr>
          <p:nvPr userDrawn="1"/>
        </p:nvPicPr>
        <p:blipFill>
          <a:blip r:embed="rId7"/>
          <a:stretch>
            <a:fillRect/>
          </a:stretch>
        </p:blipFill>
        <p:spPr>
          <a:xfrm>
            <a:off x="0" y="4"/>
            <a:ext cx="9144000" cy="5143499"/>
          </a:xfrm>
          <a:prstGeom prst="rect">
            <a:avLst/>
          </a:prstGeom>
        </p:spPr>
      </p:pic>
      <p:sp>
        <p:nvSpPr>
          <p:cNvPr id="4" name="Title Placeholder 3"/>
          <p:cNvSpPr>
            <a:spLocks noGrp="1"/>
          </p:cNvSpPr>
          <p:nvPr>
            <p:ph type="title"/>
          </p:nvPr>
        </p:nvSpPr>
        <p:spPr>
          <a:xfrm>
            <a:off x="1219200" y="156008"/>
            <a:ext cx="6934200" cy="704088"/>
          </a:xfrm>
          <a:prstGeom prst="rect">
            <a:avLst/>
          </a:prstGeom>
        </p:spPr>
        <p:txBody>
          <a:bodyPr vert="horz" lIns="91440" tIns="45720" rIns="91440" bIns="45720" rtlCol="0" anchor="ctr">
            <a:normAutofit/>
          </a:bodyPr>
          <a:lstStyle/>
          <a:p>
            <a:r>
              <a:rPr lang="en-US" dirty="0"/>
              <a:t>Community College of the Air Force</a:t>
            </a:r>
          </a:p>
        </p:txBody>
      </p:sp>
      <p:pic>
        <p:nvPicPr>
          <p:cNvPr id="5" name="Picture 4">
            <a:extLst>
              <a:ext uri="{FF2B5EF4-FFF2-40B4-BE49-F238E27FC236}">
                <a16:creationId xmlns:a16="http://schemas.microsoft.com/office/drawing/2014/main" id="{D17AFA93-3A5A-4AC9-9A08-0DA054F15013}"/>
              </a:ext>
            </a:extLst>
          </p:cNvPr>
          <p:cNvPicPr>
            <a:picLocks noChangeAspect="1" noChangeArrowheads="1"/>
          </p:cNvPicPr>
          <p:nvPr userDrawn="1"/>
        </p:nvPicPr>
        <p:blipFill>
          <a:blip r:embed="rId8"/>
          <a:srcRect l="554" r="554"/>
          <a:stretch>
            <a:fillRect/>
          </a:stretch>
        </p:blipFill>
        <p:spPr bwMode="auto">
          <a:xfrm>
            <a:off x="8080815" y="119909"/>
            <a:ext cx="776288" cy="776287"/>
          </a:xfrm>
          <a:prstGeom prst="rect">
            <a:avLst/>
          </a:prstGeom>
          <a:ln>
            <a:noFill/>
          </a:ln>
          <a:effectLst>
            <a:outerShdw blurRad="292100" dist="139700" dir="2700000" algn="tl" rotWithShape="0">
              <a:srgbClr val="333333">
                <a:alpha val="0"/>
              </a:srgbClr>
            </a:outerShdw>
          </a:effectLst>
        </p:spPr>
      </p:pic>
    </p:spTree>
    <p:extLst>
      <p:ext uri="{BB962C8B-B14F-4D97-AF65-F5344CB8AC3E}">
        <p14:creationId xmlns:p14="http://schemas.microsoft.com/office/powerpoint/2010/main" val="146971170"/>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Lst>
  <p:transition spd="slow">
    <p:cover/>
  </p:transition>
  <p:hf hdr="0" ftr="0" dt="0"/>
  <p:txStyles>
    <p:titleStyle>
      <a:lvl1pPr algn="ctr" defTabSz="342900" rtl="0" eaLnBrk="1" latinLnBrk="0" hangingPunct="1">
        <a:spcBef>
          <a:spcPct val="0"/>
        </a:spcBef>
        <a:buNone/>
        <a:defRPr sz="2400" kern="1200">
          <a:solidFill>
            <a:schemeClr val="bg1"/>
          </a:solidFill>
          <a:effectLst>
            <a:outerShdw blurRad="38100" dist="38100" dir="2700000" algn="tl">
              <a:srgbClr val="000000">
                <a:alpha val="43137"/>
              </a:srgbClr>
            </a:outerShdw>
          </a:effectLst>
          <a:latin typeface="Mongolian Baiti" pitchFamily="66" charset="0"/>
          <a:ea typeface="+mj-ea"/>
          <a:cs typeface="Mongolian Baiti" pitchFamily="66" charset="0"/>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0" y="0"/>
            <a:ext cx="9144000" cy="1042416"/>
          </a:xfrm>
          <a:prstGeom prst="rect">
            <a:avLst/>
          </a:prstGeom>
          <a:gradFill flip="none" rotWithShape="1">
            <a:gsLst>
              <a:gs pos="0">
                <a:schemeClr val="tx1">
                  <a:lumMod val="75000"/>
                  <a:lumOff val="25000"/>
                </a:schemeClr>
              </a:gs>
              <a:gs pos="50000">
                <a:schemeClr val="tx1">
                  <a:lumMod val="65000"/>
                  <a:lumOff val="35000"/>
                </a:schemeClr>
              </a:gs>
              <a:gs pos="97000">
                <a:schemeClr val="tx1">
                  <a:lumMod val="75000"/>
                  <a:lumOff val="2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cap="small" baseline="0" dirty="0">
              <a:effectLst>
                <a:outerShdw blurRad="50800" dist="38100" dir="5400000" algn="t" rotWithShape="0">
                  <a:schemeClr val="tx1"/>
                </a:outerShdw>
              </a:effectLst>
              <a:latin typeface="Times New Roman" panose="02020603050405020304" pitchFamily="18" charset="0"/>
              <a:cs typeface="Times New Roman" panose="02020603050405020304" pitchFamily="18" charset="0"/>
            </a:endParaRPr>
          </a:p>
        </p:txBody>
      </p:sp>
      <p:sp>
        <p:nvSpPr>
          <p:cNvPr id="4" name="Title Placeholder 3"/>
          <p:cNvSpPr>
            <a:spLocks noGrp="1"/>
          </p:cNvSpPr>
          <p:nvPr>
            <p:ph type="title"/>
          </p:nvPr>
        </p:nvSpPr>
        <p:spPr>
          <a:xfrm>
            <a:off x="1527048" y="156008"/>
            <a:ext cx="6089904" cy="704088"/>
          </a:xfrm>
          <a:prstGeom prst="rect">
            <a:avLst/>
          </a:prstGeom>
        </p:spPr>
        <p:txBody>
          <a:bodyPr vert="horz" lIns="91440" tIns="45720" rIns="91440" bIns="45720" rtlCol="0" anchor="ctr">
            <a:normAutofit/>
          </a:bodyPr>
          <a:lstStyle/>
          <a:p>
            <a:r>
              <a:rPr lang="en-US" dirty="0"/>
              <a:t>Click to edit Master title style</a:t>
            </a:r>
          </a:p>
        </p:txBody>
      </p:sp>
      <p:sp>
        <p:nvSpPr>
          <p:cNvPr id="10" name="Subtitle 2"/>
          <p:cNvSpPr txBox="1">
            <a:spLocks/>
          </p:cNvSpPr>
          <p:nvPr userDrawn="1"/>
        </p:nvSpPr>
        <p:spPr>
          <a:xfrm>
            <a:off x="7961" y="4871516"/>
            <a:ext cx="9150825" cy="271984"/>
          </a:xfrm>
          <a:prstGeom prst="rect">
            <a:avLst/>
          </a:prstGeom>
          <a:gradFill>
            <a:gsLst>
              <a:gs pos="92000">
                <a:srgbClr val="3D3D3D"/>
              </a:gs>
              <a:gs pos="52000">
                <a:schemeClr val="tx1">
                  <a:lumMod val="75000"/>
                  <a:lumOff val="25000"/>
                </a:schemeClr>
              </a:gs>
              <a:gs pos="0">
                <a:schemeClr val="tx1">
                  <a:lumMod val="87000"/>
                  <a:lumOff val="13000"/>
                </a:schemeClr>
              </a:gs>
            </a:gsLst>
          </a:gradFill>
          <a:ln>
            <a:noFill/>
          </a:ln>
          <a:effectLst/>
          <a:scene3d>
            <a:camera prst="orthographicFront">
              <a:rot lat="0" lon="0" rev="0"/>
            </a:camera>
            <a:lightRig rig="contrasting" dir="t">
              <a:rot lat="0" lon="0" rev="7800000"/>
            </a:lightRig>
          </a:scene3d>
          <a:sp3d>
            <a:bevelT w="139700" h="139700"/>
          </a:sp3d>
        </p:spPr>
        <p:style>
          <a:lnRef idx="0">
            <a:schemeClr val="dk1"/>
          </a:lnRef>
          <a:fillRef idx="3">
            <a:schemeClr val="dk1"/>
          </a:fillRef>
          <a:effectRef idx="3">
            <a:schemeClr val="dk1"/>
          </a:effectRef>
          <a:fontRef idx="minor">
            <a:schemeClr val="lt1"/>
          </a:fontRef>
        </p:style>
        <p:txBody>
          <a:bodyPr lIns="68537" tIns="34268" rIns="68537" bIns="34268" anchor="ctr"/>
          <a:lstStyle/>
          <a:p>
            <a:pPr marL="0" indent="0" algn="ctr">
              <a:spcBef>
                <a:spcPts val="0"/>
              </a:spcBef>
              <a:buNone/>
            </a:pPr>
            <a:r>
              <a:rPr lang="en-US" sz="1725" b="1" i="1"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Recruiting, Readiness, Retention, Career Transition</a:t>
            </a:r>
          </a:p>
        </p:txBody>
      </p:sp>
      <p:pic>
        <p:nvPicPr>
          <p:cNvPr id="7" name="Picture 21">
            <a:extLst>
              <a:ext uri="{FF2B5EF4-FFF2-40B4-BE49-F238E27FC236}">
                <a16:creationId xmlns:a16="http://schemas.microsoft.com/office/drawing/2014/main" id="{A1C26598-0DA3-432E-AC2E-ECF9CF01B145}"/>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8602" y="148590"/>
            <a:ext cx="822960" cy="822960"/>
          </a:xfrm>
          <a:prstGeom prst="rect">
            <a:avLst/>
          </a:prstGeom>
          <a:noFill/>
          <a:ln w="9525">
            <a:noFill/>
            <a:miter lim="800000"/>
            <a:headEnd/>
            <a:tailEnd/>
          </a:ln>
        </p:spPr>
      </p:pic>
      <p:pic>
        <p:nvPicPr>
          <p:cNvPr id="11" name="Picture 2">
            <a:extLst>
              <a:ext uri="{FF2B5EF4-FFF2-40B4-BE49-F238E27FC236}">
                <a16:creationId xmlns:a16="http://schemas.microsoft.com/office/drawing/2014/main" id="{74CC45B1-52E1-4818-AC91-13934EB20170}"/>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8183880" y="82296"/>
            <a:ext cx="960120" cy="96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44726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3" r:id="rId4"/>
    <p:sldLayoutId id="2147483675" r:id="rId5"/>
  </p:sldLayoutIdLst>
  <p:hf hdr="0" dt="0"/>
  <p:txStyles>
    <p:titleStyle>
      <a:lvl1pPr algn="ctr" defTabSz="457200" rtl="0" eaLnBrk="1" latinLnBrk="0" hangingPunct="1">
        <a:spcBef>
          <a:spcPct val="0"/>
        </a:spcBef>
        <a:buNone/>
        <a:defRPr sz="4400" kern="1200">
          <a:solidFill>
            <a:schemeClr val="bg1"/>
          </a:solidFill>
          <a:effectLst>
            <a:outerShdw blurRad="38100" dist="38100" dir="2700000" algn="tl">
              <a:srgbClr val="000000">
                <a:alpha val="43137"/>
              </a:srgbClr>
            </a:outerShdw>
          </a:effectLst>
          <a:latin typeface="Mongolian Baiti" pitchFamily="66" charset="0"/>
          <a:ea typeface="+mj-ea"/>
          <a:cs typeface="Mongolian Baiti" pitchFamily="66"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U Slide Template.bmp"/>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0" y="1"/>
            <a:ext cx="9144000" cy="1042988"/>
          </a:xfrm>
          <a:prstGeom prst="rect">
            <a:avLst/>
          </a:prstGeom>
        </p:spPr>
      </p:pic>
      <p:sp>
        <p:nvSpPr>
          <p:cNvPr id="2" name="TextBox 1"/>
          <p:cNvSpPr txBox="1"/>
          <p:nvPr userDrawn="1"/>
        </p:nvSpPr>
        <p:spPr>
          <a:xfrm>
            <a:off x="1600200" y="1581150"/>
            <a:ext cx="6172200" cy="830997"/>
          </a:xfrm>
          <a:prstGeom prst="rect">
            <a:avLst/>
          </a:prstGeom>
          <a:noFill/>
        </p:spPr>
        <p:txBody>
          <a:bodyPr wrap="square" rtlCol="0">
            <a:spAutoFit/>
          </a:bodyPr>
          <a:lstStyle/>
          <a:p>
            <a:r>
              <a:rPr lang="en-US" sz="4800" dirty="0">
                <a:solidFill>
                  <a:schemeClr val="bg1"/>
                </a:solidFill>
              </a:rPr>
              <a:t>The</a:t>
            </a:r>
            <a:r>
              <a:rPr lang="en-US" sz="4800" baseline="0" dirty="0">
                <a:solidFill>
                  <a:schemeClr val="bg1"/>
                </a:solidFill>
              </a:rPr>
              <a:t> Air University</a:t>
            </a:r>
            <a:endParaRPr lang="en-US" sz="4800" dirty="0">
              <a:solidFill>
                <a:schemeClr val="bg1"/>
              </a:solidFill>
            </a:endParaRPr>
          </a:p>
        </p:txBody>
      </p:sp>
    </p:spTree>
    <p:extLst>
      <p:ext uri="{BB962C8B-B14F-4D97-AF65-F5344CB8AC3E}">
        <p14:creationId xmlns:p14="http://schemas.microsoft.com/office/powerpoint/2010/main" val="353508509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751" r:id="rId4"/>
  </p:sldLayoutIdLst>
  <p:hf hdr="0" dt="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4929188"/>
            <a:ext cx="9144000" cy="205740"/>
          </a:xfrm>
          <a:prstGeom prst="rect">
            <a:avLst/>
          </a:prstGeom>
          <a:gradFill>
            <a:gsLst>
              <a:gs pos="0">
                <a:schemeClr val="tx1">
                  <a:lumMod val="75000"/>
                  <a:lumOff val="25000"/>
                </a:schemeClr>
              </a:gs>
              <a:gs pos="51000">
                <a:schemeClr val="tx1">
                  <a:lumMod val="65000"/>
                  <a:lumOff val="35000"/>
                </a:schemeClr>
              </a:gs>
              <a:gs pos="100000">
                <a:schemeClr val="tx1">
                  <a:lumMod val="75000"/>
                  <a:lumOff val="25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latin typeface="Mongolian Baiti" panose="03000500000000000000" pitchFamily="66" charset="0"/>
                <a:cs typeface="Mongolian Baiti" panose="03000500000000000000" pitchFamily="66" charset="0"/>
              </a:rPr>
              <a:t>The Intellectual and Leadership-Development Center of the Air Force</a:t>
            </a:r>
          </a:p>
        </p:txBody>
      </p:sp>
      <p:sp>
        <p:nvSpPr>
          <p:cNvPr id="5" name="Subtitle 2"/>
          <p:cNvSpPr txBox="1">
            <a:spLocks/>
          </p:cNvSpPr>
          <p:nvPr userDrawn="1"/>
        </p:nvSpPr>
        <p:spPr>
          <a:xfrm>
            <a:off x="0" y="4871109"/>
            <a:ext cx="9144000" cy="271984"/>
          </a:xfrm>
          <a:prstGeom prst="rect">
            <a:avLst/>
          </a:prstGeom>
          <a:gradFill>
            <a:gsLst>
              <a:gs pos="92000">
                <a:srgbClr val="3D3D3D"/>
              </a:gs>
              <a:gs pos="52000">
                <a:schemeClr val="tx1">
                  <a:lumMod val="75000"/>
                  <a:lumOff val="25000"/>
                </a:schemeClr>
              </a:gs>
              <a:gs pos="0">
                <a:schemeClr val="tx1">
                  <a:lumMod val="87000"/>
                  <a:lumOff val="13000"/>
                </a:schemeClr>
              </a:gs>
            </a:gsLst>
          </a:gradFill>
          <a:ln>
            <a:noFill/>
          </a:ln>
          <a:effectLst/>
          <a:scene3d>
            <a:camera prst="orthographicFront">
              <a:rot lat="0" lon="0" rev="0"/>
            </a:camera>
            <a:lightRig rig="contrasting" dir="t">
              <a:rot lat="0" lon="0" rev="7800000"/>
            </a:lightRig>
          </a:scene3d>
          <a:sp3d>
            <a:bevelT w="139700" h="139700"/>
          </a:sp3d>
        </p:spPr>
        <p:style>
          <a:lnRef idx="0">
            <a:schemeClr val="dk1"/>
          </a:lnRef>
          <a:fillRef idx="3">
            <a:schemeClr val="dk1"/>
          </a:fillRef>
          <a:effectRef idx="3">
            <a:schemeClr val="dk1"/>
          </a:effectRef>
          <a:fontRef idx="minor">
            <a:schemeClr val="lt1"/>
          </a:fontRef>
        </p:style>
        <p:txBody>
          <a:bodyPr lIns="68537" tIns="34268" rIns="68537" bIns="34268" anchor="ctr"/>
          <a:lstStyle/>
          <a:p>
            <a:pPr marL="0" indent="0" algn="ctr">
              <a:spcBef>
                <a:spcPts val="0"/>
              </a:spcBef>
              <a:buNone/>
            </a:pPr>
            <a:r>
              <a:rPr lang="en-US" sz="1725" b="1" i="1"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Recruiting, Readiness, Retention, Career Transition</a:t>
            </a:r>
          </a:p>
        </p:txBody>
      </p:sp>
      <p:sp>
        <p:nvSpPr>
          <p:cNvPr id="6" name="Rectangle 5"/>
          <p:cNvSpPr/>
          <p:nvPr userDrawn="1"/>
        </p:nvSpPr>
        <p:spPr>
          <a:xfrm>
            <a:off x="0" y="0"/>
            <a:ext cx="9144000" cy="1042416"/>
          </a:xfrm>
          <a:prstGeom prst="rect">
            <a:avLst/>
          </a:prstGeom>
          <a:gradFill flip="none" rotWithShape="1">
            <a:gsLst>
              <a:gs pos="0">
                <a:schemeClr val="tx1">
                  <a:lumMod val="75000"/>
                  <a:lumOff val="25000"/>
                </a:schemeClr>
              </a:gs>
              <a:gs pos="50000">
                <a:schemeClr val="tx1">
                  <a:lumMod val="65000"/>
                  <a:lumOff val="35000"/>
                </a:schemeClr>
              </a:gs>
              <a:gs pos="97000">
                <a:schemeClr val="tx1">
                  <a:lumMod val="75000"/>
                  <a:lumOff val="2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cap="small" baseline="0" dirty="0">
              <a:effectLst>
                <a:outerShdw blurRad="50800" dist="38100" dir="5400000" algn="t" rotWithShape="0">
                  <a:schemeClr val="tx1"/>
                </a:outerShdw>
              </a:effectLst>
              <a:latin typeface="Times New Roman" panose="02020603050405020304" pitchFamily="18" charset="0"/>
              <a:cs typeface="Times New Roman" panose="02020603050405020304" pitchFamily="18" charset="0"/>
            </a:endParaRPr>
          </a:p>
        </p:txBody>
      </p:sp>
      <p:pic>
        <p:nvPicPr>
          <p:cNvPr id="9" name="Picture 21"/>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6200" y="84446"/>
            <a:ext cx="879872" cy="879869"/>
          </a:xfrm>
          <a:prstGeom prst="rect">
            <a:avLst/>
          </a:prstGeom>
          <a:noFill/>
          <a:ln w="9525">
            <a:noFill/>
            <a:miter lim="800000"/>
            <a:headEnd/>
            <a:tailEnd/>
          </a:ln>
        </p:spPr>
      </p:pic>
      <p:pic>
        <p:nvPicPr>
          <p:cNvPr id="7" name="Picture 2">
            <a:extLst>
              <a:ext uri="{FF2B5EF4-FFF2-40B4-BE49-F238E27FC236}">
                <a16:creationId xmlns:a16="http://schemas.microsoft.com/office/drawing/2014/main" id="{1AD479FB-3BE3-4FC2-ACFC-5CEEA43B5590}"/>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067717" y="8572"/>
            <a:ext cx="1042416" cy="1042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900337"/>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Lst>
  <p:txStyles>
    <p:titleStyle>
      <a:lvl1pPr algn="ctr" defTabSz="685783" rtl="0" eaLnBrk="1" latinLnBrk="0" hangingPunct="1">
        <a:lnSpc>
          <a:spcPct val="90000"/>
        </a:lnSpc>
        <a:spcBef>
          <a:spcPct val="0"/>
        </a:spcBef>
        <a:buNone/>
        <a:defRPr sz="3300" kern="1200">
          <a:solidFill>
            <a:schemeClr val="bg1"/>
          </a:solidFill>
          <a:latin typeface="Mongolian Baiti" panose="03000500000000000000" pitchFamily="66" charset="0"/>
          <a:ea typeface="+mj-ea"/>
          <a:cs typeface="Mongolian Baiti" panose="03000500000000000000" pitchFamily="66" charset="0"/>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ongolian Baiti" panose="03000500000000000000" pitchFamily="66" charset="0"/>
          <a:ea typeface="+mn-ea"/>
          <a:cs typeface="Mongolian Baiti" panose="03000500000000000000" pitchFamily="66" charset="0"/>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ongolian Baiti" panose="03000500000000000000" pitchFamily="66" charset="0"/>
          <a:ea typeface="+mn-ea"/>
          <a:cs typeface="Mongolian Baiti" panose="03000500000000000000" pitchFamily="66" charset="0"/>
        </a:defRPr>
      </a:lvl2pPr>
      <a:lvl3pPr marL="85722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ongolian Baiti" panose="03000500000000000000" pitchFamily="66" charset="0"/>
          <a:ea typeface="+mn-ea"/>
          <a:cs typeface="Mongolian Baiti" panose="03000500000000000000" pitchFamily="66"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ongolian Baiti" panose="03000500000000000000" pitchFamily="66" charset="0"/>
          <a:ea typeface="+mn-ea"/>
          <a:cs typeface="Mongolian Baiti" panose="03000500000000000000" pitchFamily="66"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ongolian Baiti" panose="03000500000000000000" pitchFamily="66" charset="0"/>
          <a:ea typeface="+mn-ea"/>
          <a:cs typeface="Mongolian Baiti" panose="03000500000000000000" pitchFamily="66"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U Slide Template_Shield.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FF9CAAF-7BE5-480D-AF88-7CFC1F2CDD56}" type="datetimeFigureOut">
              <a:rPr lang="en-US" smtClean="0"/>
              <a:t>2/14/2023</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F5E1BCB-A4F1-4526-BE64-070AC98A4A12}" type="slidenum">
              <a:rPr lang="en-US" smtClean="0"/>
              <a:t>‹#›</a:t>
            </a:fld>
            <a:endParaRPr lang="en-US"/>
          </a:p>
        </p:txBody>
      </p:sp>
    </p:spTree>
    <p:extLst>
      <p:ext uri="{BB962C8B-B14F-4D97-AF65-F5344CB8AC3E}">
        <p14:creationId xmlns:p14="http://schemas.microsoft.com/office/powerpoint/2010/main" val="129153319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60" r:id="rId6"/>
  </p:sldLayoutIdLst>
  <p:txStyles>
    <p:titleStyle>
      <a:lvl1pPr algn="l" defTabSz="685800" rtl="0" eaLnBrk="1" latinLnBrk="0" hangingPunct="1">
        <a:lnSpc>
          <a:spcPct val="90000"/>
        </a:lnSpc>
        <a:spcBef>
          <a:spcPct val="0"/>
        </a:spcBef>
        <a:buNone/>
        <a:defRPr sz="33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350" kern="1200">
          <a:solidFill>
            <a:schemeClr val="tx1"/>
          </a:solidFill>
          <a:latin typeface="Times New Roman" panose="02020603050405020304" pitchFamily="18" charset="0"/>
          <a:ea typeface="+mn-ea"/>
          <a:cs typeface="Times New Roman" panose="02020603050405020304" pitchFamily="18" charset="0"/>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Times New Roman" panose="02020603050405020304" pitchFamily="18" charset="0"/>
          <a:ea typeface="+mn-ea"/>
          <a:cs typeface="Times New Roman" panose="02020603050405020304" pitchFamily="18" charset="0"/>
        </a:defRPr>
      </a:lvl2pPr>
      <a:lvl3pPr marL="8572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Times New Roman" panose="02020603050405020304" pitchFamily="18" charset="0"/>
          <a:ea typeface="+mn-ea"/>
          <a:cs typeface="Times New Roman" panose="02020603050405020304" pitchFamily="18" charset="0"/>
        </a:defRPr>
      </a:lvl3pPr>
      <a:lvl4pPr marL="12001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Times New Roman" panose="02020603050405020304" pitchFamily="18" charset="0"/>
          <a:ea typeface="+mn-ea"/>
          <a:cs typeface="Times New Roman" panose="02020603050405020304" pitchFamily="18" charset="0"/>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U Slide Template_Shield.png"/>
          <p:cNvPicPr>
            <a:picLocks noChangeAspect="1"/>
          </p:cNvPicPr>
          <p:nvPr userDrawn="1"/>
        </p:nvPicPr>
        <p:blipFill>
          <a:blip r:embed="rId6"/>
          <a:stretch>
            <a:fillRect/>
          </a:stretch>
        </p:blipFill>
        <p:spPr>
          <a:xfrm>
            <a:off x="0" y="4"/>
            <a:ext cx="9144000" cy="5143499"/>
          </a:xfrm>
          <a:prstGeom prst="rect">
            <a:avLst/>
          </a:prstGeom>
        </p:spPr>
      </p:pic>
      <p:sp>
        <p:nvSpPr>
          <p:cNvPr id="4" name="Title Placeholder 3"/>
          <p:cNvSpPr>
            <a:spLocks noGrp="1"/>
          </p:cNvSpPr>
          <p:nvPr>
            <p:ph type="title"/>
          </p:nvPr>
        </p:nvSpPr>
        <p:spPr>
          <a:xfrm>
            <a:off x="1219200" y="156008"/>
            <a:ext cx="6934200" cy="704088"/>
          </a:xfrm>
          <a:prstGeom prst="rect">
            <a:avLst/>
          </a:prstGeom>
        </p:spPr>
        <p:txBody>
          <a:bodyPr vert="horz" lIns="91440" tIns="45720" rIns="91440" bIns="45720" rtlCol="0" anchor="ctr">
            <a:normAutofit/>
          </a:bodyPr>
          <a:lstStyle/>
          <a:p>
            <a:r>
              <a:rPr lang="en-US" dirty="0"/>
              <a:t>Community College of the Air Force</a:t>
            </a:r>
          </a:p>
        </p:txBody>
      </p:sp>
      <p:pic>
        <p:nvPicPr>
          <p:cNvPr id="5" name="Picture 4">
            <a:extLst>
              <a:ext uri="{FF2B5EF4-FFF2-40B4-BE49-F238E27FC236}">
                <a16:creationId xmlns:a16="http://schemas.microsoft.com/office/drawing/2014/main" id="{D17AFA93-3A5A-4AC9-9A08-0DA054F15013}"/>
              </a:ext>
            </a:extLst>
          </p:cNvPr>
          <p:cNvPicPr>
            <a:picLocks noChangeAspect="1" noChangeArrowheads="1"/>
          </p:cNvPicPr>
          <p:nvPr userDrawn="1"/>
        </p:nvPicPr>
        <p:blipFill>
          <a:blip r:embed="rId7"/>
          <a:srcRect l="554" r="554"/>
          <a:stretch>
            <a:fillRect/>
          </a:stretch>
        </p:blipFill>
        <p:spPr bwMode="auto">
          <a:xfrm>
            <a:off x="8080815" y="119909"/>
            <a:ext cx="776288" cy="776287"/>
          </a:xfrm>
          <a:prstGeom prst="rect">
            <a:avLst/>
          </a:prstGeom>
          <a:ln>
            <a:noFill/>
          </a:ln>
          <a:effectLst>
            <a:outerShdw blurRad="292100" dist="139700" dir="2700000" algn="tl" rotWithShape="0">
              <a:srgbClr val="333333">
                <a:alpha val="0"/>
              </a:srgbClr>
            </a:outerShdw>
          </a:effectLst>
        </p:spPr>
      </p:pic>
    </p:spTree>
    <p:extLst>
      <p:ext uri="{BB962C8B-B14F-4D97-AF65-F5344CB8AC3E}">
        <p14:creationId xmlns:p14="http://schemas.microsoft.com/office/powerpoint/2010/main" val="273298603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6" r:id="rId3"/>
    <p:sldLayoutId id="2147483767" r:id="rId4"/>
  </p:sldLayoutIdLst>
  <p:transition spd="slow">
    <p:cover/>
  </p:transition>
  <p:hf hdr="0" ftr="0" dt="0"/>
  <p:txStyles>
    <p:titleStyle>
      <a:lvl1pPr algn="ctr" defTabSz="342900" rtl="0" eaLnBrk="1" latinLnBrk="0" hangingPunct="1">
        <a:spcBef>
          <a:spcPct val="0"/>
        </a:spcBef>
        <a:buNone/>
        <a:defRPr sz="2400" kern="1200">
          <a:solidFill>
            <a:schemeClr val="bg1"/>
          </a:solidFill>
          <a:effectLst>
            <a:outerShdw blurRad="38100" dist="38100" dir="2700000" algn="tl">
              <a:srgbClr val="000000">
                <a:alpha val="43137"/>
              </a:srgbClr>
            </a:outerShdw>
          </a:effectLst>
          <a:latin typeface="Mongolian Baiti" pitchFamily="66" charset="0"/>
          <a:ea typeface="+mj-ea"/>
          <a:cs typeface="Mongolian Baiti" pitchFamily="66" charset="0"/>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U Slide Template_Shield.png"/>
          <p:cNvPicPr>
            <a:picLocks noChangeAspect="1"/>
          </p:cNvPicPr>
          <p:nvPr userDrawn="1"/>
        </p:nvPicPr>
        <p:blipFill>
          <a:blip r:embed="rId6"/>
          <a:stretch>
            <a:fillRect/>
          </a:stretch>
        </p:blipFill>
        <p:spPr>
          <a:xfrm>
            <a:off x="0" y="4"/>
            <a:ext cx="9144000" cy="5143499"/>
          </a:xfrm>
          <a:prstGeom prst="rect">
            <a:avLst/>
          </a:prstGeom>
        </p:spPr>
      </p:pic>
      <p:sp>
        <p:nvSpPr>
          <p:cNvPr id="4" name="Title Placeholder 3"/>
          <p:cNvSpPr>
            <a:spLocks noGrp="1"/>
          </p:cNvSpPr>
          <p:nvPr>
            <p:ph type="title"/>
          </p:nvPr>
        </p:nvSpPr>
        <p:spPr>
          <a:xfrm>
            <a:off x="1219200" y="156008"/>
            <a:ext cx="6934200" cy="704088"/>
          </a:xfrm>
          <a:prstGeom prst="rect">
            <a:avLst/>
          </a:prstGeom>
        </p:spPr>
        <p:txBody>
          <a:bodyPr vert="horz" lIns="91440" tIns="45720" rIns="91440" bIns="45720" rtlCol="0" anchor="ctr">
            <a:normAutofit/>
          </a:bodyPr>
          <a:lstStyle/>
          <a:p>
            <a:r>
              <a:rPr lang="en-US" dirty="0"/>
              <a:t>Community College of the Air Force</a:t>
            </a:r>
          </a:p>
        </p:txBody>
      </p:sp>
      <p:pic>
        <p:nvPicPr>
          <p:cNvPr id="5" name="Picture 4">
            <a:extLst>
              <a:ext uri="{FF2B5EF4-FFF2-40B4-BE49-F238E27FC236}">
                <a16:creationId xmlns:a16="http://schemas.microsoft.com/office/drawing/2014/main" id="{D17AFA93-3A5A-4AC9-9A08-0DA054F15013}"/>
              </a:ext>
            </a:extLst>
          </p:cNvPr>
          <p:cNvPicPr>
            <a:picLocks noChangeAspect="1" noChangeArrowheads="1"/>
          </p:cNvPicPr>
          <p:nvPr userDrawn="1"/>
        </p:nvPicPr>
        <p:blipFill>
          <a:blip r:embed="rId7"/>
          <a:srcRect l="554" r="554"/>
          <a:stretch>
            <a:fillRect/>
          </a:stretch>
        </p:blipFill>
        <p:spPr bwMode="auto">
          <a:xfrm>
            <a:off x="8080815" y="119909"/>
            <a:ext cx="776288" cy="776287"/>
          </a:xfrm>
          <a:prstGeom prst="rect">
            <a:avLst/>
          </a:prstGeom>
          <a:ln>
            <a:noFill/>
          </a:ln>
          <a:effectLst>
            <a:outerShdw blurRad="292100" dist="139700" dir="2700000" algn="tl" rotWithShape="0">
              <a:srgbClr val="333333">
                <a:alpha val="0"/>
              </a:srgbClr>
            </a:outerShdw>
          </a:effectLst>
        </p:spPr>
      </p:pic>
    </p:spTree>
    <p:extLst>
      <p:ext uri="{BB962C8B-B14F-4D97-AF65-F5344CB8AC3E}">
        <p14:creationId xmlns:p14="http://schemas.microsoft.com/office/powerpoint/2010/main" val="2405537831"/>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3" r:id="rId3"/>
    <p:sldLayoutId id="2147483774" r:id="rId4"/>
  </p:sldLayoutIdLst>
  <p:transition spd="slow">
    <p:cover/>
  </p:transition>
  <p:hf hdr="0" ftr="0" dt="0"/>
  <p:txStyles>
    <p:titleStyle>
      <a:lvl1pPr algn="ctr" defTabSz="342900" rtl="0" eaLnBrk="1" latinLnBrk="0" hangingPunct="1">
        <a:spcBef>
          <a:spcPct val="0"/>
        </a:spcBef>
        <a:buNone/>
        <a:defRPr sz="2400" kern="1200">
          <a:solidFill>
            <a:schemeClr val="bg1"/>
          </a:solidFill>
          <a:effectLst>
            <a:outerShdw blurRad="38100" dist="38100" dir="2700000" algn="tl">
              <a:srgbClr val="000000">
                <a:alpha val="43137"/>
              </a:srgbClr>
            </a:outerShdw>
          </a:effectLst>
          <a:latin typeface="Mongolian Baiti" pitchFamily="66" charset="0"/>
          <a:ea typeface="+mj-ea"/>
          <a:cs typeface="Mongolian Baiti" pitchFamily="66" charset="0"/>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0" y="0"/>
            <a:ext cx="9144000" cy="1042416"/>
          </a:xfrm>
          <a:prstGeom prst="rect">
            <a:avLst/>
          </a:prstGeom>
          <a:gradFill flip="none" rotWithShape="1">
            <a:gsLst>
              <a:gs pos="0">
                <a:schemeClr val="tx1">
                  <a:lumMod val="75000"/>
                  <a:lumOff val="25000"/>
                </a:schemeClr>
              </a:gs>
              <a:gs pos="50000">
                <a:schemeClr val="tx1">
                  <a:lumMod val="65000"/>
                  <a:lumOff val="35000"/>
                </a:schemeClr>
              </a:gs>
              <a:gs pos="97000">
                <a:schemeClr val="tx1">
                  <a:lumMod val="75000"/>
                  <a:lumOff val="2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cap="small" baseline="0" dirty="0">
              <a:effectLst>
                <a:outerShdw blurRad="50800" dist="38100" dir="5400000" algn="t" rotWithShape="0">
                  <a:schemeClr val="tx1"/>
                </a:outerShdw>
              </a:effectLst>
              <a:latin typeface="Times New Roman" panose="02020603050405020304" pitchFamily="18" charset="0"/>
              <a:cs typeface="Times New Roman" panose="02020603050405020304" pitchFamily="18" charset="0"/>
            </a:endParaRPr>
          </a:p>
        </p:txBody>
      </p:sp>
      <p:sp>
        <p:nvSpPr>
          <p:cNvPr id="4" name="Title Placeholder 3"/>
          <p:cNvSpPr>
            <a:spLocks noGrp="1"/>
          </p:cNvSpPr>
          <p:nvPr>
            <p:ph type="title"/>
          </p:nvPr>
        </p:nvSpPr>
        <p:spPr>
          <a:xfrm>
            <a:off x="1527048" y="156008"/>
            <a:ext cx="6089904" cy="704088"/>
          </a:xfrm>
          <a:prstGeom prst="rect">
            <a:avLst/>
          </a:prstGeom>
        </p:spPr>
        <p:txBody>
          <a:bodyPr vert="horz" lIns="91440" tIns="45720" rIns="91440" bIns="45720" rtlCol="0" anchor="ctr">
            <a:normAutofit/>
          </a:bodyPr>
          <a:lstStyle/>
          <a:p>
            <a:r>
              <a:rPr lang="en-US" dirty="0"/>
              <a:t>Click to edit Master title style</a:t>
            </a:r>
          </a:p>
        </p:txBody>
      </p:sp>
      <p:pic>
        <p:nvPicPr>
          <p:cNvPr id="8" name="Picture 21"/>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6200" y="84446"/>
            <a:ext cx="879872" cy="879869"/>
          </a:xfrm>
          <a:prstGeom prst="rect">
            <a:avLst/>
          </a:prstGeom>
          <a:noFill/>
          <a:ln w="9525">
            <a:noFill/>
            <a:miter lim="800000"/>
            <a:headEnd/>
            <a:tailEnd/>
          </a:ln>
        </p:spPr>
      </p:pic>
      <p:pic>
        <p:nvPicPr>
          <p:cNvPr id="9" name="Picture 8"/>
          <p:cNvPicPr>
            <a:picLocks noChangeAspect="1"/>
          </p:cNvPicPr>
          <p:nvPr userDrawn="1"/>
        </p:nvPicPr>
        <p:blipFill>
          <a:blip r:embed="rId7"/>
          <a:stretch>
            <a:fillRect/>
          </a:stretch>
        </p:blipFill>
        <p:spPr>
          <a:xfrm>
            <a:off x="8167941" y="84446"/>
            <a:ext cx="923742" cy="888034"/>
          </a:xfrm>
          <a:prstGeom prst="rect">
            <a:avLst/>
          </a:prstGeom>
        </p:spPr>
      </p:pic>
      <p:sp>
        <p:nvSpPr>
          <p:cNvPr id="10" name="Subtitle 2"/>
          <p:cNvSpPr txBox="1">
            <a:spLocks/>
          </p:cNvSpPr>
          <p:nvPr userDrawn="1"/>
        </p:nvSpPr>
        <p:spPr>
          <a:xfrm>
            <a:off x="7961" y="4871516"/>
            <a:ext cx="9150825" cy="271984"/>
          </a:xfrm>
          <a:prstGeom prst="rect">
            <a:avLst/>
          </a:prstGeom>
          <a:gradFill>
            <a:gsLst>
              <a:gs pos="92000">
                <a:srgbClr val="3D3D3D"/>
              </a:gs>
              <a:gs pos="52000">
                <a:schemeClr val="tx1">
                  <a:lumMod val="75000"/>
                  <a:lumOff val="25000"/>
                </a:schemeClr>
              </a:gs>
              <a:gs pos="0">
                <a:schemeClr val="tx1">
                  <a:lumMod val="87000"/>
                  <a:lumOff val="13000"/>
                </a:schemeClr>
              </a:gs>
            </a:gsLst>
          </a:gradFill>
          <a:ln>
            <a:noFill/>
          </a:ln>
          <a:effectLst/>
          <a:scene3d>
            <a:camera prst="orthographicFront">
              <a:rot lat="0" lon="0" rev="0"/>
            </a:camera>
            <a:lightRig rig="contrasting" dir="t">
              <a:rot lat="0" lon="0" rev="7800000"/>
            </a:lightRig>
          </a:scene3d>
          <a:sp3d>
            <a:bevelT w="139700" h="139700"/>
          </a:sp3d>
        </p:spPr>
        <p:style>
          <a:lnRef idx="0">
            <a:schemeClr val="dk1"/>
          </a:lnRef>
          <a:fillRef idx="3">
            <a:schemeClr val="dk1"/>
          </a:fillRef>
          <a:effectRef idx="3">
            <a:schemeClr val="dk1"/>
          </a:effectRef>
          <a:fontRef idx="minor">
            <a:schemeClr val="lt1"/>
          </a:fontRef>
        </p:style>
        <p:txBody>
          <a:bodyPr lIns="68537" tIns="34268" rIns="68537" bIns="34268" anchor="ctr"/>
          <a:lstStyle/>
          <a:p>
            <a:pPr marL="0" indent="0" algn="ctr">
              <a:spcBef>
                <a:spcPts val="0"/>
              </a:spcBef>
              <a:buNone/>
            </a:pPr>
            <a:r>
              <a:rPr lang="en-US" sz="1725" b="1" i="1"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Recruiting, Readiness, Retention, Career Transition</a:t>
            </a:r>
          </a:p>
        </p:txBody>
      </p:sp>
    </p:spTree>
    <p:extLst>
      <p:ext uri="{BB962C8B-B14F-4D97-AF65-F5344CB8AC3E}">
        <p14:creationId xmlns:p14="http://schemas.microsoft.com/office/powerpoint/2010/main" val="344322997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5" r:id="rId3"/>
    <p:sldLayoutId id="2147483787" r:id="rId4"/>
  </p:sldLayoutIdLst>
  <p:hf hdr="0" dt="0"/>
  <p:txStyles>
    <p:titleStyle>
      <a:lvl1pPr algn="ctr" defTabSz="457200" rtl="0" eaLnBrk="1" latinLnBrk="0" hangingPunct="1">
        <a:spcBef>
          <a:spcPct val="0"/>
        </a:spcBef>
        <a:buNone/>
        <a:defRPr sz="4400" kern="1200">
          <a:solidFill>
            <a:schemeClr val="bg1"/>
          </a:solidFill>
          <a:effectLst>
            <a:outerShdw blurRad="38100" dist="38100" dir="2700000" algn="tl">
              <a:srgbClr val="000000">
                <a:alpha val="43137"/>
              </a:srgbClr>
            </a:outerShdw>
          </a:effectLst>
          <a:latin typeface="Mongolian Baiti" pitchFamily="66" charset="0"/>
          <a:ea typeface="+mj-ea"/>
          <a:cs typeface="Mongolian Baiti" pitchFamily="66"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58.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41.xml"/><Relationship Id="rId5" Type="http://schemas.openxmlformats.org/officeDocument/2006/relationships/chart" Target="../charts/chart3.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60.jp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5.xml"/><Relationship Id="rId4" Type="http://schemas.openxmlformats.org/officeDocument/2006/relationships/image" Target="../media/image63.png"/></Relationships>
</file>

<file path=ppt/slides/_rels/slide31.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notesSlide" Target="../notesSlides/notesSlide21.xml"/><Relationship Id="rId1" Type="http://schemas.openxmlformats.org/officeDocument/2006/relationships/slideLayout" Target="../slideLayouts/slideLayout23.xml"/><Relationship Id="rId6" Type="http://schemas.openxmlformats.org/officeDocument/2006/relationships/image" Target="../media/image67.jpeg"/><Relationship Id="rId11" Type="http://schemas.openxmlformats.org/officeDocument/2006/relationships/image" Target="../media/image72.jpeg"/><Relationship Id="rId5" Type="http://schemas.openxmlformats.org/officeDocument/2006/relationships/image" Target="../media/image66.jpeg"/><Relationship Id="rId10" Type="http://schemas.openxmlformats.org/officeDocument/2006/relationships/image" Target="../media/image71.jpeg"/><Relationship Id="rId4" Type="http://schemas.openxmlformats.org/officeDocument/2006/relationships/image" Target="../media/image65.jpeg"/><Relationship Id="rId9" Type="http://schemas.openxmlformats.org/officeDocument/2006/relationships/image" Target="../media/image70.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g"/><Relationship Id="rId1" Type="http://schemas.openxmlformats.org/officeDocument/2006/relationships/slideLayout" Target="../slideLayouts/slideLayout32.xml"/><Relationship Id="rId5" Type="http://schemas.openxmlformats.org/officeDocument/2006/relationships/image" Target="../media/image75.jpeg"/><Relationship Id="rId4" Type="http://schemas.openxmlformats.org/officeDocument/2006/relationships/image" Target="../media/image60.jpg"/></Relationships>
</file>

<file path=ppt/slides/_rels/slide3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3.xml"/><Relationship Id="rId1" Type="http://schemas.openxmlformats.org/officeDocument/2006/relationships/slideLayout" Target="../slideLayouts/slideLayout45.xml"/><Relationship Id="rId4" Type="http://schemas.openxmlformats.org/officeDocument/2006/relationships/image" Target="../media/image7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24.xml"/><Relationship Id="rId1" Type="http://schemas.openxmlformats.org/officeDocument/2006/relationships/slideLayout" Target="../slideLayouts/slideLayout45.xml"/><Relationship Id="rId4" Type="http://schemas.openxmlformats.org/officeDocument/2006/relationships/image" Target="../media/image78.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jpe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6.xml"/><Relationship Id="rId16"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9.xml.rels><?xml version="1.0" encoding="UTF-8" standalone="yes"?>
<Relationships xmlns="http://schemas.openxmlformats.org/package/2006/relationships"><Relationship Id="rId13" Type="http://schemas.openxmlformats.org/officeDocument/2006/relationships/diagramColors" Target="../diagrams/colors3.xml"/><Relationship Id="rId18" Type="http://schemas.openxmlformats.org/officeDocument/2006/relationships/image" Target="../media/image42.png"/><Relationship Id="rId26" Type="http://schemas.openxmlformats.org/officeDocument/2006/relationships/diagramColors" Target="../diagrams/colors4.xml"/><Relationship Id="rId39" Type="http://schemas.openxmlformats.org/officeDocument/2006/relationships/diagramColors" Target="../diagrams/colors6.xml"/><Relationship Id="rId21" Type="http://schemas.openxmlformats.org/officeDocument/2006/relationships/image" Target="../media/image45.png"/><Relationship Id="rId34" Type="http://schemas.openxmlformats.org/officeDocument/2006/relationships/image" Target="../media/image48.png"/><Relationship Id="rId42" Type="http://schemas.openxmlformats.org/officeDocument/2006/relationships/image" Target="../media/image51.png"/><Relationship Id="rId7" Type="http://schemas.openxmlformats.org/officeDocument/2006/relationships/diagramQuickStyle" Target="../diagrams/quickStyle2.xml"/><Relationship Id="rId2" Type="http://schemas.openxmlformats.org/officeDocument/2006/relationships/notesSlide" Target="../notesSlides/notesSlide7.xml"/><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diagramLayout" Target="../diagrams/layout5.xml"/><Relationship Id="rId41" Type="http://schemas.openxmlformats.org/officeDocument/2006/relationships/image" Target="../media/image50.jpeg"/><Relationship Id="rId1" Type="http://schemas.openxmlformats.org/officeDocument/2006/relationships/slideLayout" Target="../slideLayouts/slideLayout5.xml"/><Relationship Id="rId6" Type="http://schemas.openxmlformats.org/officeDocument/2006/relationships/diagramLayout" Target="../diagrams/layout2.xml"/><Relationship Id="rId11" Type="http://schemas.openxmlformats.org/officeDocument/2006/relationships/diagramLayout" Target="../diagrams/layout3.xml"/><Relationship Id="rId24" Type="http://schemas.openxmlformats.org/officeDocument/2006/relationships/diagramLayout" Target="../diagrams/layout4.xml"/><Relationship Id="rId32" Type="http://schemas.microsoft.com/office/2007/relationships/diagramDrawing" Target="../diagrams/drawing5.xml"/><Relationship Id="rId37" Type="http://schemas.openxmlformats.org/officeDocument/2006/relationships/diagramLayout" Target="../diagrams/layout6.xml"/><Relationship Id="rId40" Type="http://schemas.microsoft.com/office/2007/relationships/diagramDrawing" Target="../diagrams/drawing6.xml"/><Relationship Id="rId5" Type="http://schemas.openxmlformats.org/officeDocument/2006/relationships/diagramData" Target="../diagrams/data2.xml"/><Relationship Id="rId15" Type="http://schemas.openxmlformats.org/officeDocument/2006/relationships/image" Target="../media/image39.png"/><Relationship Id="rId23" Type="http://schemas.openxmlformats.org/officeDocument/2006/relationships/diagramData" Target="../diagrams/data4.xml"/><Relationship Id="rId28" Type="http://schemas.openxmlformats.org/officeDocument/2006/relationships/diagramData" Target="../diagrams/data5.xml"/><Relationship Id="rId36" Type="http://schemas.openxmlformats.org/officeDocument/2006/relationships/diagramData" Target="../diagrams/data6.xml"/><Relationship Id="rId10" Type="http://schemas.openxmlformats.org/officeDocument/2006/relationships/diagramData" Target="../diagrams/data3.xml"/><Relationship Id="rId19" Type="http://schemas.openxmlformats.org/officeDocument/2006/relationships/image" Target="../media/image43.png"/><Relationship Id="rId31" Type="http://schemas.openxmlformats.org/officeDocument/2006/relationships/diagramColors" Target="../diagrams/colors5.xml"/><Relationship Id="rId44" Type="http://schemas.openxmlformats.org/officeDocument/2006/relationships/image" Target="../media/image52.png"/><Relationship Id="rId4" Type="http://schemas.openxmlformats.org/officeDocument/2006/relationships/image" Target="../media/image38.jpeg"/><Relationship Id="rId9" Type="http://schemas.microsoft.com/office/2007/relationships/diagramDrawing" Target="../diagrams/drawing2.xml"/><Relationship Id="rId14" Type="http://schemas.microsoft.com/office/2007/relationships/diagramDrawing" Target="../diagrams/drawing3.xml"/><Relationship Id="rId22" Type="http://schemas.openxmlformats.org/officeDocument/2006/relationships/image" Target="../media/image46.png"/><Relationship Id="rId27" Type="http://schemas.microsoft.com/office/2007/relationships/diagramDrawing" Target="../diagrams/drawing4.xml"/><Relationship Id="rId30" Type="http://schemas.openxmlformats.org/officeDocument/2006/relationships/diagramQuickStyle" Target="../diagrams/quickStyle5.xml"/><Relationship Id="rId35" Type="http://schemas.openxmlformats.org/officeDocument/2006/relationships/image" Target="../media/image49.png"/><Relationship Id="rId43" Type="http://schemas.openxmlformats.org/officeDocument/2006/relationships/image" Target="../media/image17.png"/><Relationship Id="rId8" Type="http://schemas.openxmlformats.org/officeDocument/2006/relationships/diagramColors" Target="../diagrams/colors2.xml"/><Relationship Id="rId3" Type="http://schemas.openxmlformats.org/officeDocument/2006/relationships/image" Target="../media/image37.jpeg"/><Relationship Id="rId12" Type="http://schemas.openxmlformats.org/officeDocument/2006/relationships/diagramQuickStyle" Target="../diagrams/quickStyle3.xml"/><Relationship Id="rId17" Type="http://schemas.openxmlformats.org/officeDocument/2006/relationships/image" Target="../media/image41.png"/><Relationship Id="rId25" Type="http://schemas.openxmlformats.org/officeDocument/2006/relationships/diagramQuickStyle" Target="../diagrams/quickStyle4.xml"/><Relationship Id="rId33" Type="http://schemas.openxmlformats.org/officeDocument/2006/relationships/image" Target="../media/image47.png"/><Relationship Id="rId38"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0"/>
          <p:cNvSpPr txBox="1">
            <a:spLocks/>
          </p:cNvSpPr>
          <p:nvPr/>
        </p:nvSpPr>
        <p:spPr>
          <a:xfrm>
            <a:off x="1143912" y="1551030"/>
            <a:ext cx="6856176" cy="980820"/>
          </a:xfrm>
          <a:prstGeom prst="rect">
            <a:avLst/>
          </a:prstGeom>
        </p:spPr>
        <p:txBody>
          <a:bodyPr vert="horz" anchor="ctr">
            <a:noAutofit/>
          </a:bodyPr>
          <a:lstStyle>
            <a:lvl1pPr marL="342900" indent="-342900" algn="ctr" defTabSz="457200" rtl="0" eaLnBrk="1" latinLnBrk="0" hangingPunct="1">
              <a:spcBef>
                <a:spcPct val="20000"/>
              </a:spcBef>
              <a:buFont typeface="Arial"/>
              <a:buNone/>
              <a:defRPr sz="2000" kern="1200">
                <a:solidFill>
                  <a:schemeClr val="tx1"/>
                </a:solidFill>
                <a:latin typeface="Mongolian Baiti"/>
                <a:ea typeface="+mn-ea"/>
                <a:cs typeface="Mongolian Baiti"/>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892" indent="-342892" defTabSz="457189">
              <a:spcBef>
                <a:spcPts val="300"/>
              </a:spcBef>
              <a:defRPr/>
            </a:pPr>
            <a:endParaRPr lang="en-US" sz="2700" dirty="0">
              <a:solidFill>
                <a:prstClr val="black"/>
              </a:solidFill>
            </a:endParaRPr>
          </a:p>
        </p:txBody>
      </p:sp>
      <p:sp>
        <p:nvSpPr>
          <p:cNvPr id="7" name="Text Placeholder 20"/>
          <p:cNvSpPr txBox="1">
            <a:spLocks/>
          </p:cNvSpPr>
          <p:nvPr/>
        </p:nvSpPr>
        <p:spPr>
          <a:xfrm>
            <a:off x="1176150" y="2800350"/>
            <a:ext cx="6599945" cy="1543368"/>
          </a:xfrm>
          <a:prstGeom prst="rect">
            <a:avLst/>
          </a:prstGeom>
        </p:spPr>
        <p:txBody>
          <a:bodyPr vert="horz" anchor="ctr">
            <a:noAutofit/>
          </a:bodyPr>
          <a:lstStyle>
            <a:lvl1pPr marL="342900" indent="-342900" algn="ctr" defTabSz="457200" rtl="0" eaLnBrk="1" latinLnBrk="0" hangingPunct="1">
              <a:spcBef>
                <a:spcPct val="20000"/>
              </a:spcBef>
              <a:buFont typeface="Arial"/>
              <a:buNone/>
              <a:defRPr sz="2000" kern="1200">
                <a:solidFill>
                  <a:schemeClr val="tx1"/>
                </a:solidFill>
                <a:latin typeface="Mongolian Baiti"/>
                <a:ea typeface="+mn-ea"/>
                <a:cs typeface="Mongolian Baiti"/>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892" indent="-342892" defTabSz="457189">
              <a:spcBef>
                <a:spcPts val="300"/>
              </a:spcBef>
              <a:spcAft>
                <a:spcPts val="675"/>
              </a:spcAft>
              <a:defRPr/>
            </a:pPr>
            <a:endParaRPr lang="en-US" b="1" dirty="0">
              <a:effectLst>
                <a:outerShdw blurRad="38100" dist="38100" dir="2700000" algn="tl">
                  <a:srgbClr val="000000">
                    <a:alpha val="43137"/>
                  </a:srgbClr>
                </a:outerShdw>
              </a:effectLst>
            </a:endParaRPr>
          </a:p>
        </p:txBody>
      </p:sp>
      <p:sp>
        <p:nvSpPr>
          <p:cNvPr id="8" name="Text Placeholder 2"/>
          <p:cNvSpPr>
            <a:spLocks noGrp="1"/>
          </p:cNvSpPr>
          <p:nvPr>
            <p:ph type="body" sz="quarter" idx="10"/>
          </p:nvPr>
        </p:nvSpPr>
        <p:spPr>
          <a:xfrm>
            <a:off x="-26377" y="0"/>
            <a:ext cx="9144000" cy="5143500"/>
          </a:xfrm>
        </p:spPr>
        <p:txBody>
          <a:bodyPr anchor="ctr">
            <a:noAutofit/>
          </a:bodyPr>
          <a:lstStyle/>
          <a:p>
            <a:pPr algn="ctr">
              <a:lnSpc>
                <a:spcPct val="100000"/>
              </a:lnSpc>
              <a:spcBef>
                <a:spcPts val="0"/>
              </a:spcBef>
            </a:pPr>
            <a:r>
              <a:rPr lang="en-US" sz="4400" b="1" dirty="0">
                <a:solidFill>
                  <a:srgbClr val="002060"/>
                </a:solidFill>
                <a:effectLst>
                  <a:outerShdw blurRad="38100" dist="38100" dir="2700000" algn="tl">
                    <a:srgbClr val="000000">
                      <a:alpha val="43137"/>
                    </a:srgbClr>
                  </a:outerShdw>
                </a:effectLst>
              </a:rPr>
              <a:t>Welcome</a:t>
            </a:r>
          </a:p>
          <a:p>
            <a:pPr algn="ctr">
              <a:lnSpc>
                <a:spcPct val="100000"/>
              </a:lnSpc>
              <a:spcBef>
                <a:spcPts val="0"/>
              </a:spcBef>
            </a:pPr>
            <a:r>
              <a:rPr lang="en-US" sz="4400" b="1" dirty="0">
                <a:solidFill>
                  <a:srgbClr val="002060"/>
                </a:solidFill>
                <a:effectLst>
                  <a:outerShdw blurRad="38100" dist="38100" dir="2700000" algn="tl">
                    <a:srgbClr val="000000">
                      <a:alpha val="43137"/>
                    </a:srgbClr>
                  </a:outerShdw>
                </a:effectLst>
              </a:rPr>
              <a:t>AU </a:t>
            </a:r>
            <a:r>
              <a:rPr lang="en-US" sz="4400" b="1" dirty="0" err="1">
                <a:solidFill>
                  <a:srgbClr val="002060"/>
                </a:solidFill>
                <a:effectLst>
                  <a:outerShdw blurRad="38100" dist="38100" dir="2700000" algn="tl">
                    <a:srgbClr val="000000">
                      <a:alpha val="43137"/>
                    </a:srgbClr>
                  </a:outerShdw>
                </a:effectLst>
              </a:rPr>
              <a:t>BoV</a:t>
            </a:r>
            <a:r>
              <a:rPr lang="en-US" sz="4400" b="1" dirty="0">
                <a:solidFill>
                  <a:srgbClr val="002060"/>
                </a:solidFill>
                <a:effectLst>
                  <a:outerShdw blurRad="38100" dist="38100" dir="2700000" algn="tl">
                    <a:srgbClr val="000000">
                      <a:alpha val="43137"/>
                    </a:srgbClr>
                  </a:outerShdw>
                </a:effectLst>
              </a:rPr>
              <a:t> – CCAF Subcommittee</a:t>
            </a:r>
          </a:p>
          <a:p>
            <a:pPr algn="ctr">
              <a:lnSpc>
                <a:spcPct val="100000"/>
              </a:lnSpc>
              <a:spcBef>
                <a:spcPts val="0"/>
              </a:spcBef>
            </a:pPr>
            <a:endParaRPr lang="en-US" sz="4400" b="1" dirty="0">
              <a:solidFill>
                <a:srgbClr val="002060"/>
              </a:solidFill>
              <a:effectLst>
                <a:outerShdw blurRad="38100" dist="38100" dir="2700000" algn="tl">
                  <a:srgbClr val="000000">
                    <a:alpha val="43137"/>
                  </a:srgbClr>
                </a:outerShdw>
              </a:effectLst>
            </a:endParaRPr>
          </a:p>
          <a:p>
            <a:pPr algn="ctr">
              <a:lnSpc>
                <a:spcPct val="100000"/>
              </a:lnSpc>
              <a:spcBef>
                <a:spcPts val="0"/>
              </a:spcBef>
            </a:pPr>
            <a:r>
              <a:rPr lang="en-US" sz="4400" b="1" dirty="0">
                <a:solidFill>
                  <a:srgbClr val="002060"/>
                </a:solidFill>
                <a:effectLst>
                  <a:outerShdw blurRad="38100" dist="38100" dir="2700000" algn="tl">
                    <a:srgbClr val="000000">
                      <a:alpha val="43137"/>
                    </a:srgbClr>
                  </a:outerShdw>
                </a:effectLst>
              </a:rPr>
              <a:t>JBSA – Lackland, TX</a:t>
            </a:r>
          </a:p>
          <a:p>
            <a:pPr algn="ctr">
              <a:lnSpc>
                <a:spcPct val="100000"/>
              </a:lnSpc>
              <a:spcBef>
                <a:spcPts val="0"/>
              </a:spcBef>
            </a:pPr>
            <a:r>
              <a:rPr lang="en-US" sz="4400" b="1" dirty="0">
                <a:solidFill>
                  <a:srgbClr val="002060"/>
                </a:solidFill>
                <a:effectLst>
                  <a:outerShdw blurRad="38100" dist="38100" dir="2700000" algn="tl">
                    <a:srgbClr val="000000">
                      <a:alpha val="43137"/>
                    </a:srgbClr>
                  </a:outerShdw>
                </a:effectLst>
              </a:rPr>
              <a:t>14 – 15 February 2023</a:t>
            </a:r>
          </a:p>
        </p:txBody>
      </p:sp>
      <p:pic>
        <p:nvPicPr>
          <p:cNvPr id="2" name="Picture 1">
            <a:extLst>
              <a:ext uri="{FF2B5EF4-FFF2-40B4-BE49-F238E27FC236}">
                <a16:creationId xmlns:a16="http://schemas.microsoft.com/office/drawing/2014/main" id="{385FECD3-04E9-4FB7-3C84-76265CC052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78573" y="3485233"/>
            <a:ext cx="1645920" cy="1626301"/>
          </a:xfrm>
          <a:prstGeom prst="rect">
            <a:avLst/>
          </a:prstGeom>
          <a:noFill/>
        </p:spPr>
      </p:pic>
      <p:pic>
        <p:nvPicPr>
          <p:cNvPr id="3" name="Picture 2">
            <a:extLst>
              <a:ext uri="{FF2B5EF4-FFF2-40B4-BE49-F238E27FC236}">
                <a16:creationId xmlns:a16="http://schemas.microsoft.com/office/drawing/2014/main" id="{2434423B-401D-AD1A-6882-2E42031C82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319507" y="3485854"/>
            <a:ext cx="1645920" cy="1575626"/>
          </a:xfrm>
          <a:prstGeom prst="rect">
            <a:avLst/>
          </a:prstGeom>
          <a:noFill/>
        </p:spPr>
      </p:pic>
    </p:spTree>
    <p:extLst>
      <p:ext uri="{BB962C8B-B14F-4D97-AF65-F5344CB8AC3E}">
        <p14:creationId xmlns:p14="http://schemas.microsoft.com/office/powerpoint/2010/main" val="2440135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13C772-AD3F-C1A8-3F01-21EE67DD8221}"/>
              </a:ext>
            </a:extLst>
          </p:cNvPr>
          <p:cNvSpPr>
            <a:spLocks noGrp="1"/>
          </p:cNvSpPr>
          <p:nvPr>
            <p:ph type="title"/>
          </p:nvPr>
        </p:nvSpPr>
        <p:spPr/>
        <p:txBody>
          <a:bodyPr>
            <a:normAutofit fontScale="90000"/>
          </a:bodyPr>
          <a:lstStyle/>
          <a:p>
            <a:r>
              <a:rPr lang="en-US" sz="4400" dirty="0"/>
              <a:t>Agenda</a:t>
            </a:r>
            <a:endParaRPr lang="en-US" dirty="0"/>
          </a:p>
        </p:txBody>
      </p:sp>
      <p:sp>
        <p:nvSpPr>
          <p:cNvPr id="2" name="Content Placeholder 1">
            <a:extLst>
              <a:ext uri="{FF2B5EF4-FFF2-40B4-BE49-F238E27FC236}">
                <a16:creationId xmlns:a16="http://schemas.microsoft.com/office/drawing/2014/main" id="{5F0E80DB-6A1F-4020-9E71-D2CD3284EE58}"/>
              </a:ext>
            </a:extLst>
          </p:cNvPr>
          <p:cNvSpPr>
            <a:spLocks noGrp="1"/>
          </p:cNvSpPr>
          <p:nvPr>
            <p:ph idx="4294967295"/>
          </p:nvPr>
        </p:nvSpPr>
        <p:spPr>
          <a:xfrm>
            <a:off x="461169" y="1200150"/>
            <a:ext cx="8221662" cy="3433763"/>
          </a:xfrm>
          <a:prstGeom prst="rect">
            <a:avLst/>
          </a:prstGeom>
        </p:spPr>
        <p:txBody>
          <a:bodyPr/>
          <a:lstStyle/>
          <a:p>
            <a:pPr defTabSz="914400"/>
            <a:r>
              <a:rPr lang="en-US" sz="2800" dirty="0">
                <a:latin typeface="Mongolian Baiti" panose="03000500000000000000" pitchFamily="66" charset="0"/>
                <a:cs typeface="Mongolian Baiti" panose="03000500000000000000" pitchFamily="66" charset="0"/>
              </a:rPr>
              <a:t>CCAF Executive Summary </a:t>
            </a:r>
          </a:p>
          <a:p>
            <a:pPr defTabSz="914400"/>
            <a:r>
              <a:rPr lang="en-US" sz="2800" b="1" dirty="0">
                <a:latin typeface="Mongolian Baiti" panose="03000500000000000000" pitchFamily="66" charset="0"/>
                <a:cs typeface="Mongolian Baiti" panose="03000500000000000000" pitchFamily="66" charset="0"/>
              </a:rPr>
              <a:t>Faculty Qualification</a:t>
            </a:r>
          </a:p>
          <a:p>
            <a:pPr defTabSz="914400"/>
            <a:r>
              <a:rPr lang="en-US" sz="2800" dirty="0">
                <a:latin typeface="Mongolian Baiti" panose="03000500000000000000" pitchFamily="66" charset="0"/>
                <a:cs typeface="Mongolian Baiti" panose="03000500000000000000" pitchFamily="66" charset="0"/>
              </a:rPr>
              <a:t>Credit Hour Awarding Policy</a:t>
            </a:r>
          </a:p>
          <a:p>
            <a:pPr defTabSz="914400"/>
            <a:r>
              <a:rPr lang="en-US" sz="2800" dirty="0">
                <a:latin typeface="Mongolian Baiti" panose="03000500000000000000" pitchFamily="66" charset="0"/>
                <a:cs typeface="Mongolian Baiti" panose="03000500000000000000" pitchFamily="66" charset="0"/>
              </a:rPr>
              <a:t>Embedded Credentials</a:t>
            </a:r>
          </a:p>
          <a:p>
            <a:pPr defTabSz="914400"/>
            <a:r>
              <a:rPr lang="en-US" sz="2800" dirty="0">
                <a:latin typeface="Mongolian Baiti" panose="03000500000000000000" pitchFamily="66" charset="0"/>
                <a:cs typeface="Mongolian Baiti" panose="03000500000000000000" pitchFamily="66" charset="0"/>
              </a:rPr>
              <a:t>CCAF Student Engagement </a:t>
            </a:r>
          </a:p>
          <a:p>
            <a:pPr>
              <a:buFontTx/>
              <a:buChar char="-"/>
            </a:pPr>
            <a:endParaRPr lang="en-US" dirty="0">
              <a:latin typeface="Mongolian Baiti" panose="03000500000000000000" pitchFamily="66" charset="0"/>
              <a:cs typeface="Mongolian Baiti" panose="03000500000000000000" pitchFamily="66" charset="0"/>
            </a:endParaRPr>
          </a:p>
          <a:p>
            <a:endParaRPr lang="en-US" dirty="0">
              <a:latin typeface="Mongolian Baiti" panose="03000500000000000000" pitchFamily="66" charset="0"/>
              <a:cs typeface="Mongolian Baiti" panose="03000500000000000000" pitchFamily="66" charset="0"/>
            </a:endParaRPr>
          </a:p>
        </p:txBody>
      </p:sp>
      <p:pic>
        <p:nvPicPr>
          <p:cNvPr id="6" name="Picture 5" descr="Logo&#10;&#10;Description automatically generated">
            <a:extLst>
              <a:ext uri="{FF2B5EF4-FFF2-40B4-BE49-F238E27FC236}">
                <a16:creationId xmlns:a16="http://schemas.microsoft.com/office/drawing/2014/main" id="{FDF9E760-9A48-BFD7-4254-1C5B315343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809750"/>
            <a:ext cx="433387" cy="433387"/>
          </a:xfrm>
          <a:prstGeom prst="rect">
            <a:avLst/>
          </a:prstGeom>
        </p:spPr>
      </p:pic>
      <p:sp>
        <p:nvSpPr>
          <p:cNvPr id="11" name="Rectangle: Rounded Corners 10">
            <a:extLst>
              <a:ext uri="{FF2B5EF4-FFF2-40B4-BE49-F238E27FC236}">
                <a16:creationId xmlns:a16="http://schemas.microsoft.com/office/drawing/2014/main" id="{0E12A802-AB2E-1950-70B1-4F2C32FF45F1}"/>
              </a:ext>
            </a:extLst>
          </p:cNvPr>
          <p:cNvSpPr/>
          <p:nvPr/>
        </p:nvSpPr>
        <p:spPr>
          <a:xfrm>
            <a:off x="5334000" y="1428750"/>
            <a:ext cx="3733800" cy="1524000"/>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u="sng" dirty="0">
                <a:solidFill>
                  <a:schemeClr val="tx1"/>
                </a:solidFill>
                <a:latin typeface="Mongolian Baiti" panose="03000500000000000000" pitchFamily="66" charset="0"/>
                <a:cs typeface="Mongolian Baiti" panose="03000500000000000000" pitchFamily="66" charset="0"/>
              </a:rPr>
              <a:t>Questions to Consider:</a:t>
            </a:r>
            <a:endParaRPr lang="en-US" sz="1100" u="sng" dirty="0">
              <a:solidFill>
                <a:schemeClr val="tx1"/>
              </a:solidFill>
              <a:latin typeface="Mongolian Baiti" panose="03000500000000000000" pitchFamily="66" charset="0"/>
              <a:cs typeface="Mongolian Baiti" panose="03000500000000000000" pitchFamily="66" charset="0"/>
            </a:endParaRPr>
          </a:p>
          <a:p>
            <a:pPr marL="342900" indent="-342900">
              <a:buAutoNum type="arabicPeriod"/>
            </a:pPr>
            <a:r>
              <a:rPr lang="en-US" sz="1800" dirty="0">
                <a:solidFill>
                  <a:schemeClr val="tx1"/>
                </a:solidFill>
                <a:latin typeface="Mongolian Baiti" panose="03000500000000000000" pitchFamily="66" charset="0"/>
                <a:cs typeface="Mongolian Baiti" panose="03000500000000000000" pitchFamily="66" charset="0"/>
              </a:rPr>
              <a:t>How does CCAF compare to civilian institutions?</a:t>
            </a:r>
          </a:p>
          <a:p>
            <a:pPr marL="342900" indent="-342900">
              <a:buAutoNum type="arabicPeriod"/>
            </a:pPr>
            <a:r>
              <a:rPr lang="en-US" sz="1800" dirty="0">
                <a:solidFill>
                  <a:schemeClr val="tx1"/>
                </a:solidFill>
                <a:latin typeface="Mongolian Baiti" panose="03000500000000000000" pitchFamily="66" charset="0"/>
                <a:cs typeface="Mongolian Baiti" panose="03000500000000000000" pitchFamily="66" charset="0"/>
              </a:rPr>
              <a:t>Opportunities for improvement? </a:t>
            </a:r>
            <a:endParaRPr lang="en-US" dirty="0"/>
          </a:p>
        </p:txBody>
      </p:sp>
    </p:spTree>
    <p:extLst>
      <p:ext uri="{BB962C8B-B14F-4D97-AF65-F5344CB8AC3E}">
        <p14:creationId xmlns:p14="http://schemas.microsoft.com/office/powerpoint/2010/main" val="23726387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0"/>
          <p:cNvSpPr txBox="1">
            <a:spLocks/>
          </p:cNvSpPr>
          <p:nvPr/>
        </p:nvSpPr>
        <p:spPr>
          <a:xfrm>
            <a:off x="1143912" y="1551030"/>
            <a:ext cx="6856176" cy="980820"/>
          </a:xfrm>
          <a:prstGeom prst="rect">
            <a:avLst/>
          </a:prstGeom>
        </p:spPr>
        <p:txBody>
          <a:bodyPr vert="horz" anchor="ctr">
            <a:noAutofit/>
          </a:bodyPr>
          <a:lstStyle>
            <a:lvl1pPr marL="342900" indent="-342900" algn="ctr" defTabSz="457200" rtl="0" eaLnBrk="1" latinLnBrk="0" hangingPunct="1">
              <a:spcBef>
                <a:spcPct val="20000"/>
              </a:spcBef>
              <a:buFont typeface="Arial"/>
              <a:buNone/>
              <a:defRPr sz="2000" kern="1200">
                <a:solidFill>
                  <a:schemeClr val="tx1"/>
                </a:solidFill>
                <a:latin typeface="Mongolian Baiti"/>
                <a:ea typeface="+mn-ea"/>
                <a:cs typeface="Mongolian Baiti"/>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884" indent="-342884" defTabSz="457178">
              <a:spcBef>
                <a:spcPts val="300"/>
              </a:spcBef>
              <a:defRPr/>
            </a:pPr>
            <a:endParaRPr lang="en-US" sz="2700" dirty="0">
              <a:solidFill>
                <a:prstClr val="black"/>
              </a:solidFill>
            </a:endParaRPr>
          </a:p>
        </p:txBody>
      </p:sp>
      <p:sp>
        <p:nvSpPr>
          <p:cNvPr id="3" name="Title 2"/>
          <p:cNvSpPr>
            <a:spLocks noGrp="1"/>
          </p:cNvSpPr>
          <p:nvPr>
            <p:ph type="title"/>
          </p:nvPr>
        </p:nvSpPr>
        <p:spPr>
          <a:xfrm>
            <a:off x="1216429" y="116778"/>
            <a:ext cx="6711142" cy="704088"/>
          </a:xfrm>
        </p:spPr>
        <p:txBody>
          <a:bodyPr>
            <a:noAutofit/>
          </a:bodyPr>
          <a:lstStyle/>
          <a:p>
            <a:r>
              <a:rPr lang="en-US" sz="3600" dirty="0"/>
              <a:t>Faculty Qualification Standards</a:t>
            </a:r>
          </a:p>
        </p:txBody>
      </p:sp>
      <p:sp>
        <p:nvSpPr>
          <p:cNvPr id="4" name="TextBox 3">
            <a:extLst>
              <a:ext uri="{FF2B5EF4-FFF2-40B4-BE49-F238E27FC236}">
                <a16:creationId xmlns:a16="http://schemas.microsoft.com/office/drawing/2014/main" id="{E0E80F40-6A78-B588-8EC2-A236FDF96640}"/>
              </a:ext>
            </a:extLst>
          </p:cNvPr>
          <p:cNvSpPr txBox="1"/>
          <p:nvPr/>
        </p:nvSpPr>
        <p:spPr>
          <a:xfrm>
            <a:off x="212092" y="1216839"/>
            <a:ext cx="8719817" cy="3046988"/>
          </a:xfrm>
          <a:prstGeom prst="rect">
            <a:avLst/>
          </a:prstGeom>
          <a:noFill/>
        </p:spPr>
        <p:txBody>
          <a:bodyPr wrap="square">
            <a:spAutoFit/>
          </a:bodyPr>
          <a:lstStyle/>
          <a:p>
            <a:pPr marL="154439"/>
            <a:r>
              <a:rPr lang="en-US" sz="2400" b="1" u="sng" dirty="0">
                <a:latin typeface="Mongolian Baiti" panose="03000500000000000000" pitchFamily="66" charset="0"/>
                <a:cs typeface="Mongolian Baiti" panose="03000500000000000000" pitchFamily="66" charset="0"/>
              </a:rPr>
              <a:t>SACSCOC Reference:</a:t>
            </a:r>
            <a:r>
              <a:rPr lang="en-US" sz="2400" dirty="0">
                <a:latin typeface="Mongolian Baiti" panose="03000500000000000000" pitchFamily="66" charset="0"/>
                <a:cs typeface="Mongolian Baiti" panose="03000500000000000000" pitchFamily="66" charset="0"/>
              </a:rPr>
              <a:t> </a:t>
            </a:r>
          </a:p>
          <a:p>
            <a:pPr marL="410766" indent="-257175">
              <a:buFont typeface="Arial" panose="020B0604020202020204" pitchFamily="34" charset="0"/>
              <a:buChar char="•"/>
            </a:pPr>
            <a:r>
              <a:rPr lang="en-US" sz="2400" dirty="0">
                <a:latin typeface="Mongolian Baiti" panose="03000500000000000000" pitchFamily="66" charset="0"/>
                <a:cs typeface="Mongolian Baiti" panose="03000500000000000000" pitchFamily="66" charset="0"/>
              </a:rPr>
              <a:t>6.1 </a:t>
            </a:r>
            <a:r>
              <a:rPr lang="en-US" sz="2400" b="1" dirty="0">
                <a:latin typeface="Mongolian Baiti" panose="03000500000000000000" pitchFamily="66" charset="0"/>
                <a:cs typeface="Mongolian Baiti" panose="03000500000000000000" pitchFamily="66" charset="0"/>
              </a:rPr>
              <a:t>The institution employs an adequate number of full-time faculty members </a:t>
            </a:r>
            <a:r>
              <a:rPr lang="en-US" sz="2400" dirty="0">
                <a:latin typeface="Mongolian Baiti" panose="03000500000000000000" pitchFamily="66" charset="0"/>
                <a:cs typeface="Mongolian Baiti" panose="03000500000000000000" pitchFamily="66" charset="0"/>
              </a:rPr>
              <a:t>to support the mission and goals of the institution.</a:t>
            </a:r>
            <a:endParaRPr lang="en-US" sz="2400" dirty="0">
              <a:solidFill>
                <a:srgbClr val="002060"/>
              </a:solidFill>
              <a:latin typeface="Mongolian Baiti" panose="03000500000000000000" pitchFamily="66" charset="0"/>
              <a:cs typeface="Mongolian Baiti" panose="03000500000000000000" pitchFamily="66" charset="0"/>
            </a:endParaRPr>
          </a:p>
          <a:p>
            <a:pPr marL="411614" indent="-257175">
              <a:buFont typeface="Arial" panose="020B0604020202020204" pitchFamily="34" charset="0"/>
              <a:buChar char="•"/>
            </a:pPr>
            <a:r>
              <a:rPr lang="en-US" sz="2400" dirty="0">
                <a:latin typeface="Mongolian Baiti" panose="03000500000000000000" pitchFamily="66" charset="0"/>
                <a:cs typeface="Mongolian Baiti" panose="03000500000000000000" pitchFamily="66" charset="0"/>
              </a:rPr>
              <a:t>6.2 For each ... program, </a:t>
            </a:r>
            <a:r>
              <a:rPr lang="en-US" sz="2400" b="1" dirty="0">
                <a:latin typeface="Mongolian Baiti" panose="03000500000000000000" pitchFamily="66" charset="0"/>
                <a:cs typeface="Mongolian Baiti" panose="03000500000000000000" pitchFamily="66" charset="0"/>
              </a:rPr>
              <a:t>the institution justifies and documents the qualifications of its faculty ...</a:t>
            </a:r>
            <a:endParaRPr lang="en-US" sz="2400" dirty="0">
              <a:latin typeface="Mongolian Baiti" panose="03000500000000000000" pitchFamily="66" charset="0"/>
              <a:cs typeface="Mongolian Baiti" panose="03000500000000000000" pitchFamily="66" charset="0"/>
            </a:endParaRPr>
          </a:p>
          <a:p>
            <a:pPr marL="411614" indent="-257175">
              <a:buFont typeface="Arial" panose="020B0604020202020204" pitchFamily="34" charset="0"/>
              <a:buChar char="•"/>
            </a:pPr>
            <a:r>
              <a:rPr lang="en-US" sz="2400" dirty="0">
                <a:latin typeface="Mongolian Baiti" panose="03000500000000000000" pitchFamily="66" charset="0"/>
                <a:cs typeface="Mongolian Baiti" panose="03000500000000000000" pitchFamily="66" charset="0"/>
              </a:rPr>
              <a:t>6.5 </a:t>
            </a:r>
            <a:r>
              <a:rPr lang="en-US" sz="2400" b="1" dirty="0">
                <a:latin typeface="Mongolian Baiti" panose="03000500000000000000" pitchFamily="66" charset="0"/>
                <a:cs typeface="Mongolian Baiti" panose="03000500000000000000" pitchFamily="66" charset="0"/>
              </a:rPr>
              <a:t>The institution provides ongoing professional development </a:t>
            </a:r>
            <a:r>
              <a:rPr lang="en-US" sz="2400" dirty="0">
                <a:latin typeface="Mongolian Baiti" panose="03000500000000000000" pitchFamily="66" charset="0"/>
                <a:cs typeface="Mongolian Baiti" panose="03000500000000000000" pitchFamily="66" charset="0"/>
              </a:rPr>
              <a:t>opportunities for faculty members.</a:t>
            </a:r>
          </a:p>
        </p:txBody>
      </p:sp>
    </p:spTree>
    <p:extLst>
      <p:ext uri="{BB962C8B-B14F-4D97-AF65-F5344CB8AC3E}">
        <p14:creationId xmlns:p14="http://schemas.microsoft.com/office/powerpoint/2010/main" val="18636149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a:bodyPr>
          <a:lstStyle/>
          <a:p>
            <a:pPr>
              <a:defRPr/>
            </a:pPr>
            <a:r>
              <a:rPr lang="en-US" sz="3600" dirty="0"/>
              <a:t>Faculty &amp; Campus Relations</a:t>
            </a:r>
          </a:p>
        </p:txBody>
      </p:sp>
      <p:sp>
        <p:nvSpPr>
          <p:cNvPr id="21507" name="Rectangle 5"/>
          <p:cNvSpPr>
            <a:spLocks noGrp="1" noChangeArrowheads="1"/>
          </p:cNvSpPr>
          <p:nvPr>
            <p:ph idx="1"/>
          </p:nvPr>
        </p:nvSpPr>
        <p:spPr>
          <a:xfrm>
            <a:off x="304800" y="1123950"/>
            <a:ext cx="8531538" cy="1125116"/>
          </a:xfrm>
          <a:prstGeom prst="rect">
            <a:avLst/>
          </a:prstGeom>
        </p:spPr>
        <p:txBody>
          <a:bodyPr>
            <a:noAutofit/>
          </a:bodyPr>
          <a:lstStyle/>
          <a:p>
            <a:pPr marL="0" indent="0">
              <a:lnSpc>
                <a:spcPct val="120000"/>
              </a:lnSpc>
              <a:spcBef>
                <a:spcPts val="0"/>
              </a:spcBef>
              <a:buNone/>
            </a:pPr>
            <a:r>
              <a:rPr lang="en-US" sz="2400" b="1" dirty="0">
                <a:latin typeface="Mongolian Baiti" panose="03000500000000000000" pitchFamily="66" charset="0"/>
                <a:cs typeface="Mongolian Baiti" panose="03000500000000000000" pitchFamily="66" charset="0"/>
              </a:rPr>
              <a:t>Goal: </a:t>
            </a:r>
            <a:r>
              <a:rPr lang="en-US" sz="2400" dirty="0">
                <a:latin typeface="Mongolian Baiti" panose="03000500000000000000" pitchFamily="66" charset="0"/>
                <a:cs typeface="Mongolian Baiti" panose="03000500000000000000" pitchFamily="66" charset="0"/>
              </a:rPr>
              <a:t>Ensure all CCAF off-campus instructional sites remain in good standing, enabling AU to award credit towards AAS degrees.</a:t>
            </a:r>
          </a:p>
          <a:p>
            <a:pPr marL="457200" lvl="1" indent="0">
              <a:lnSpc>
                <a:spcPct val="120000"/>
              </a:lnSpc>
              <a:spcBef>
                <a:spcPts val="0"/>
              </a:spcBef>
              <a:buNone/>
            </a:pPr>
            <a:endParaRPr lang="en-US" sz="1800" dirty="0">
              <a:latin typeface="Mongolian Baiti" panose="03000500000000000000" pitchFamily="66" charset="0"/>
              <a:cs typeface="Mongolian Baiti" panose="03000500000000000000" pitchFamily="66" charset="0"/>
            </a:endParaRPr>
          </a:p>
        </p:txBody>
      </p:sp>
      <p:pic>
        <p:nvPicPr>
          <p:cNvPr id="5" name="Picture 4"/>
          <p:cNvPicPr>
            <a:picLocks noChangeAspect="1"/>
          </p:cNvPicPr>
          <p:nvPr/>
        </p:nvPicPr>
        <p:blipFill>
          <a:blip r:embed="rId3"/>
          <a:stretch>
            <a:fillRect/>
          </a:stretch>
        </p:blipFill>
        <p:spPr>
          <a:xfrm>
            <a:off x="-26377" y="2114550"/>
            <a:ext cx="4129532" cy="2514600"/>
          </a:xfrm>
          <a:prstGeom prst="rect">
            <a:avLst/>
          </a:prstGeom>
        </p:spPr>
      </p:pic>
      <p:pic>
        <p:nvPicPr>
          <p:cNvPr id="6" name="Picture 5"/>
          <p:cNvPicPr>
            <a:picLocks noChangeAspect="1"/>
          </p:cNvPicPr>
          <p:nvPr/>
        </p:nvPicPr>
        <p:blipFill>
          <a:blip r:embed="rId4"/>
          <a:stretch>
            <a:fillRect/>
          </a:stretch>
        </p:blipFill>
        <p:spPr>
          <a:xfrm>
            <a:off x="5440954" y="2364008"/>
            <a:ext cx="3717700" cy="2275400"/>
          </a:xfrm>
          <a:prstGeom prst="rect">
            <a:avLst/>
          </a:prstGeom>
          <a:effectLst>
            <a:softEdge rad="76200"/>
          </a:effectLst>
        </p:spPr>
      </p:pic>
      <p:sp>
        <p:nvSpPr>
          <p:cNvPr id="2" name="TextBox 1">
            <a:extLst>
              <a:ext uri="{FF2B5EF4-FFF2-40B4-BE49-F238E27FC236}">
                <a16:creationId xmlns:a16="http://schemas.microsoft.com/office/drawing/2014/main" id="{CE9C78F0-277C-2CFB-2D67-AE653A11AF90}"/>
              </a:ext>
            </a:extLst>
          </p:cNvPr>
          <p:cNvSpPr txBox="1"/>
          <p:nvPr/>
        </p:nvSpPr>
        <p:spPr>
          <a:xfrm>
            <a:off x="3823984" y="3051281"/>
            <a:ext cx="1905000" cy="1588127"/>
          </a:xfrm>
          <a:prstGeom prst="rect">
            <a:avLst/>
          </a:prstGeom>
          <a:noFill/>
        </p:spPr>
        <p:txBody>
          <a:bodyPr wrap="square" rtlCol="0">
            <a:spAutoFit/>
          </a:bodyPr>
          <a:lstStyle/>
          <a:p>
            <a:pPr>
              <a:lnSpc>
                <a:spcPct val="120000"/>
              </a:lnSpc>
              <a:spcBef>
                <a:spcPts val="0"/>
              </a:spcBef>
            </a:pPr>
            <a:r>
              <a:rPr lang="en-US" sz="2200" dirty="0">
                <a:latin typeface="Mongolian Baiti" panose="03000500000000000000" pitchFamily="66" charset="0"/>
                <a:cs typeface="Mongolian Baiti" panose="03000500000000000000" pitchFamily="66" charset="0"/>
              </a:rPr>
              <a:t>111 sites </a:t>
            </a:r>
          </a:p>
          <a:p>
            <a:pPr>
              <a:lnSpc>
                <a:spcPct val="120000"/>
              </a:lnSpc>
              <a:spcBef>
                <a:spcPts val="0"/>
              </a:spcBef>
            </a:pPr>
            <a:r>
              <a:rPr lang="en-US" sz="2200" dirty="0">
                <a:latin typeface="Mongolian Baiti" panose="03000500000000000000" pitchFamily="66" charset="0"/>
                <a:cs typeface="Mongolian Baiti" panose="03000500000000000000" pitchFamily="66" charset="0"/>
              </a:rPr>
              <a:t>6.5k faculty </a:t>
            </a:r>
          </a:p>
          <a:p>
            <a:pPr>
              <a:lnSpc>
                <a:spcPct val="120000"/>
              </a:lnSpc>
              <a:spcBef>
                <a:spcPts val="0"/>
              </a:spcBef>
            </a:pPr>
            <a:r>
              <a:rPr lang="en-US" sz="2200" dirty="0">
                <a:latin typeface="Mongolian Baiti" panose="03000500000000000000" pitchFamily="66" charset="0"/>
                <a:cs typeface="Mongolian Baiti" panose="03000500000000000000" pitchFamily="66" charset="0"/>
              </a:rPr>
              <a:t>2.3k+ courses</a:t>
            </a:r>
          </a:p>
          <a:p>
            <a:endParaRPr lang="en-US" dirty="0"/>
          </a:p>
        </p:txBody>
      </p:sp>
    </p:spTree>
    <p:extLst>
      <p:ext uri="{BB962C8B-B14F-4D97-AF65-F5344CB8AC3E}">
        <p14:creationId xmlns:p14="http://schemas.microsoft.com/office/powerpoint/2010/main" val="21342064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0"/>
          <p:cNvSpPr txBox="1">
            <a:spLocks/>
          </p:cNvSpPr>
          <p:nvPr/>
        </p:nvSpPr>
        <p:spPr>
          <a:xfrm>
            <a:off x="1143912" y="1551030"/>
            <a:ext cx="6856176" cy="980820"/>
          </a:xfrm>
          <a:prstGeom prst="rect">
            <a:avLst/>
          </a:prstGeom>
        </p:spPr>
        <p:txBody>
          <a:bodyPr vert="horz" anchor="ctr">
            <a:noAutofit/>
          </a:bodyPr>
          <a:lstStyle>
            <a:lvl1pPr marL="342900" indent="-342900" algn="ctr" defTabSz="457200" rtl="0" eaLnBrk="1" latinLnBrk="0" hangingPunct="1">
              <a:spcBef>
                <a:spcPct val="20000"/>
              </a:spcBef>
              <a:buFont typeface="Arial"/>
              <a:buNone/>
              <a:defRPr sz="2000" kern="1200">
                <a:solidFill>
                  <a:schemeClr val="tx1"/>
                </a:solidFill>
                <a:latin typeface="Mongolian Baiti"/>
                <a:ea typeface="+mn-ea"/>
                <a:cs typeface="Mongolian Baiti"/>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884" indent="-342884" defTabSz="457178">
              <a:spcBef>
                <a:spcPts val="300"/>
              </a:spcBef>
              <a:defRPr/>
            </a:pPr>
            <a:endParaRPr lang="en-US" sz="2700" dirty="0">
              <a:solidFill>
                <a:prstClr val="black"/>
              </a:solidFill>
            </a:endParaRPr>
          </a:p>
        </p:txBody>
      </p:sp>
      <p:sp>
        <p:nvSpPr>
          <p:cNvPr id="3" name="Title 2"/>
          <p:cNvSpPr>
            <a:spLocks noGrp="1"/>
          </p:cNvSpPr>
          <p:nvPr>
            <p:ph type="title"/>
          </p:nvPr>
        </p:nvSpPr>
        <p:spPr>
          <a:xfrm>
            <a:off x="1216429" y="116778"/>
            <a:ext cx="6711142" cy="704088"/>
          </a:xfrm>
        </p:spPr>
        <p:txBody>
          <a:bodyPr>
            <a:noAutofit/>
          </a:bodyPr>
          <a:lstStyle/>
          <a:p>
            <a:r>
              <a:rPr lang="en-US" sz="3600" dirty="0"/>
              <a:t>Building CCAF’s Faculty</a:t>
            </a:r>
          </a:p>
        </p:txBody>
      </p:sp>
      <p:sp>
        <p:nvSpPr>
          <p:cNvPr id="4" name="Rectangle 3"/>
          <p:cNvSpPr/>
          <p:nvPr/>
        </p:nvSpPr>
        <p:spPr>
          <a:xfrm>
            <a:off x="62519" y="1125149"/>
            <a:ext cx="9018963" cy="3046988"/>
          </a:xfrm>
          <a:prstGeom prst="rect">
            <a:avLst/>
          </a:prstGeom>
        </p:spPr>
        <p:txBody>
          <a:bodyPr wrap="square">
            <a:spAutoFit/>
          </a:bodyPr>
          <a:lstStyle/>
          <a:p>
            <a:pPr marL="154439"/>
            <a:r>
              <a:rPr lang="en-US" sz="2400" b="1" u="sng" dirty="0">
                <a:latin typeface="Mongolian Baiti" panose="03000500000000000000" pitchFamily="66" charset="0"/>
                <a:cs typeface="Mongolian Baiti" panose="03000500000000000000" pitchFamily="66" charset="0"/>
              </a:rPr>
              <a:t>Faculty Selection:</a:t>
            </a:r>
          </a:p>
          <a:p>
            <a:pPr marL="368751" indent="-214313">
              <a:buFont typeface="Arial" panose="020B0604020202020204" pitchFamily="34" charset="0"/>
              <a:buChar char="•"/>
            </a:pPr>
            <a:r>
              <a:rPr lang="en-US" sz="2400" dirty="0">
                <a:latin typeface="Mongolian Baiti" panose="03000500000000000000" pitchFamily="66" charset="0"/>
                <a:cs typeface="Mongolian Baiti" panose="03000500000000000000" pitchFamily="66" charset="0"/>
              </a:rPr>
              <a:t>Each school determines policy/procedure</a:t>
            </a:r>
          </a:p>
          <a:p>
            <a:pPr marL="368751" indent="-214313">
              <a:buFont typeface="Arial" panose="020B0604020202020204" pitchFamily="34" charset="0"/>
              <a:buChar char="•"/>
            </a:pPr>
            <a:r>
              <a:rPr lang="en-US" sz="2400" dirty="0">
                <a:latin typeface="Mongolian Baiti" panose="03000500000000000000" pitchFamily="66" charset="0"/>
                <a:cs typeface="Mongolian Baiti" panose="03000500000000000000" pitchFamily="66" charset="0"/>
              </a:rPr>
              <a:t>Candidates:  Active Duty AF, Guard, Reserve, Sister Services, International Services, &amp; Civilians</a:t>
            </a:r>
          </a:p>
          <a:p>
            <a:pPr marL="368751" indent="-214313">
              <a:buFont typeface="Arial" panose="020B0604020202020204" pitchFamily="34" charset="0"/>
              <a:buChar char="•"/>
            </a:pPr>
            <a:r>
              <a:rPr lang="en-US" sz="2400" dirty="0">
                <a:latin typeface="Mongolian Baiti" panose="03000500000000000000" pitchFamily="66" charset="0"/>
                <a:cs typeface="Mongolian Baiti" panose="03000500000000000000" pitchFamily="66" charset="0"/>
              </a:rPr>
              <a:t>Requirements:  </a:t>
            </a:r>
          </a:p>
          <a:p>
            <a:pPr marL="1068838" lvl="1" indent="-457200">
              <a:buAutoNum type="arabicParenR"/>
            </a:pPr>
            <a:r>
              <a:rPr lang="en-US" sz="2400" dirty="0">
                <a:latin typeface="Mongolian Baiti" panose="03000500000000000000" pitchFamily="66" charset="0"/>
                <a:cs typeface="Mongolian Baiti" panose="03000500000000000000" pitchFamily="66" charset="0"/>
              </a:rPr>
              <a:t>AAS</a:t>
            </a:r>
            <a:r>
              <a:rPr lang="en-US" sz="2400" baseline="30000" dirty="0">
                <a:latin typeface="Mongolian Baiti" panose="03000500000000000000" pitchFamily="66" charset="0"/>
                <a:cs typeface="Mongolian Baiti" panose="03000500000000000000" pitchFamily="66" charset="0"/>
              </a:rPr>
              <a:t>*</a:t>
            </a:r>
            <a:r>
              <a:rPr lang="en-US" sz="2400" dirty="0">
                <a:latin typeface="Mongolian Baiti" panose="03000500000000000000" pitchFamily="66" charset="0"/>
                <a:cs typeface="Mongolian Baiti" panose="03000500000000000000" pitchFamily="66" charset="0"/>
              </a:rPr>
              <a:t> in Air Force Specialty; </a:t>
            </a:r>
          </a:p>
          <a:p>
            <a:pPr marL="1068838" lvl="1" indent="-457200">
              <a:buAutoNum type="arabicParenR"/>
            </a:pPr>
            <a:r>
              <a:rPr lang="en-US" sz="2400" dirty="0">
                <a:latin typeface="Mongolian Baiti" panose="03000500000000000000" pitchFamily="66" charset="0"/>
                <a:cs typeface="Mongolian Baiti" panose="03000500000000000000" pitchFamily="66" charset="0"/>
              </a:rPr>
              <a:t>At least Journeyman skill level (5 level) </a:t>
            </a:r>
          </a:p>
          <a:p>
            <a:pPr marL="1068838" lvl="1" indent="-457200">
              <a:buAutoNum type="arabicParenR"/>
            </a:pPr>
            <a:r>
              <a:rPr lang="en-US" sz="2400" dirty="0">
                <a:latin typeface="Mongolian Baiti" panose="03000500000000000000" pitchFamily="66" charset="0"/>
                <a:cs typeface="Mongolian Baiti" panose="03000500000000000000" pitchFamily="66" charset="0"/>
              </a:rPr>
              <a:t>3-4 years of work experience in specialty  </a:t>
            </a:r>
          </a:p>
        </p:txBody>
      </p:sp>
      <p:sp>
        <p:nvSpPr>
          <p:cNvPr id="5" name="TextBox 4">
            <a:extLst>
              <a:ext uri="{FF2B5EF4-FFF2-40B4-BE49-F238E27FC236}">
                <a16:creationId xmlns:a16="http://schemas.microsoft.com/office/drawing/2014/main" id="{8E5567E1-8C4B-83FD-07D5-31869DA916B0}"/>
              </a:ext>
            </a:extLst>
          </p:cNvPr>
          <p:cNvSpPr txBox="1"/>
          <p:nvPr/>
        </p:nvSpPr>
        <p:spPr>
          <a:xfrm>
            <a:off x="3581400" y="4612871"/>
            <a:ext cx="6025662" cy="253916"/>
          </a:xfrm>
          <a:prstGeom prst="rect">
            <a:avLst/>
          </a:prstGeom>
          <a:noFill/>
        </p:spPr>
        <p:txBody>
          <a:bodyPr wrap="square">
            <a:spAutoFit/>
          </a:bodyPr>
          <a:lstStyle/>
          <a:p>
            <a:pPr marL="497338" lvl="1"/>
            <a:r>
              <a:rPr lang="en-US" sz="1050" dirty="0">
                <a:latin typeface="Mongolian Baiti" panose="03000500000000000000" pitchFamily="66" charset="0"/>
                <a:cs typeface="Mongolian Baiti" panose="03000500000000000000" pitchFamily="66" charset="0"/>
              </a:rPr>
              <a:t>*Candidates allowed one year to complete, if not already holding AAS upon selection. </a:t>
            </a:r>
          </a:p>
        </p:txBody>
      </p:sp>
    </p:spTree>
    <p:extLst>
      <p:ext uri="{BB962C8B-B14F-4D97-AF65-F5344CB8AC3E}">
        <p14:creationId xmlns:p14="http://schemas.microsoft.com/office/powerpoint/2010/main" val="17747627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0"/>
          <p:cNvSpPr txBox="1">
            <a:spLocks/>
          </p:cNvSpPr>
          <p:nvPr/>
        </p:nvSpPr>
        <p:spPr>
          <a:xfrm>
            <a:off x="1143912" y="1551030"/>
            <a:ext cx="6856176" cy="980820"/>
          </a:xfrm>
          <a:prstGeom prst="rect">
            <a:avLst/>
          </a:prstGeom>
        </p:spPr>
        <p:txBody>
          <a:bodyPr vert="horz" anchor="ctr">
            <a:noAutofit/>
          </a:bodyPr>
          <a:lstStyle>
            <a:lvl1pPr marL="342900" indent="-342900" algn="ctr" defTabSz="457200" rtl="0" eaLnBrk="1" latinLnBrk="0" hangingPunct="1">
              <a:spcBef>
                <a:spcPct val="20000"/>
              </a:spcBef>
              <a:buFont typeface="Arial"/>
              <a:buNone/>
              <a:defRPr sz="2000" kern="1200">
                <a:solidFill>
                  <a:schemeClr val="tx1"/>
                </a:solidFill>
                <a:latin typeface="Mongolian Baiti"/>
                <a:ea typeface="+mn-ea"/>
                <a:cs typeface="Mongolian Baiti"/>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884" indent="-342884" defTabSz="457178">
              <a:spcBef>
                <a:spcPts val="300"/>
              </a:spcBef>
              <a:defRPr/>
            </a:pPr>
            <a:endParaRPr lang="en-US" sz="2700" dirty="0">
              <a:solidFill>
                <a:prstClr val="black"/>
              </a:solidFill>
            </a:endParaRPr>
          </a:p>
        </p:txBody>
      </p:sp>
      <p:sp>
        <p:nvSpPr>
          <p:cNvPr id="3" name="Title 2"/>
          <p:cNvSpPr>
            <a:spLocks noGrp="1"/>
          </p:cNvSpPr>
          <p:nvPr>
            <p:ph type="title"/>
          </p:nvPr>
        </p:nvSpPr>
        <p:spPr>
          <a:xfrm>
            <a:off x="1216429" y="116778"/>
            <a:ext cx="6711142" cy="704088"/>
          </a:xfrm>
        </p:spPr>
        <p:txBody>
          <a:bodyPr>
            <a:noAutofit/>
          </a:bodyPr>
          <a:lstStyle/>
          <a:p>
            <a:r>
              <a:rPr lang="en-US" sz="3600" dirty="0"/>
              <a:t>Building CCAF’s Faculty</a:t>
            </a:r>
          </a:p>
        </p:txBody>
      </p:sp>
      <p:sp>
        <p:nvSpPr>
          <p:cNvPr id="4" name="Rectangle 3"/>
          <p:cNvSpPr/>
          <p:nvPr/>
        </p:nvSpPr>
        <p:spPr>
          <a:xfrm>
            <a:off x="62519" y="1125149"/>
            <a:ext cx="9018963" cy="3170099"/>
          </a:xfrm>
          <a:prstGeom prst="rect">
            <a:avLst/>
          </a:prstGeom>
        </p:spPr>
        <p:txBody>
          <a:bodyPr wrap="square">
            <a:spAutoFit/>
          </a:bodyPr>
          <a:lstStyle/>
          <a:p>
            <a:pPr marL="154439"/>
            <a:r>
              <a:rPr lang="en-US" sz="2000" b="1" u="sng" dirty="0">
                <a:latin typeface="Mongolian Baiti" panose="03000500000000000000" pitchFamily="66" charset="0"/>
                <a:cs typeface="Mongolian Baiti" panose="03000500000000000000" pitchFamily="66" charset="0"/>
              </a:rPr>
              <a:t>Instructor Onboarding Process:</a:t>
            </a:r>
          </a:p>
          <a:p>
            <a:pPr marL="368751" indent="-214313">
              <a:buFont typeface="Arial" panose="020B0604020202020204" pitchFamily="34" charset="0"/>
              <a:buChar char="•"/>
            </a:pPr>
            <a:r>
              <a:rPr lang="en-US" sz="2000" dirty="0">
                <a:latin typeface="Mongolian Baiti" panose="03000500000000000000" pitchFamily="66" charset="0"/>
                <a:cs typeface="Mongolian Baiti" panose="03000500000000000000" pitchFamily="66" charset="0"/>
              </a:rPr>
              <a:t>Instructional Methodology (3 SH)</a:t>
            </a:r>
          </a:p>
          <a:p>
            <a:pPr marL="368751" indent="-214313">
              <a:buFont typeface="Arial" panose="020B0604020202020204" pitchFamily="34" charset="0"/>
              <a:buChar char="•"/>
            </a:pPr>
            <a:r>
              <a:rPr lang="en-US" sz="2000" dirty="0">
                <a:latin typeface="Mongolian Baiti" panose="03000500000000000000" pitchFamily="66" charset="0"/>
                <a:cs typeface="Mongolian Baiti" panose="03000500000000000000" pitchFamily="66" charset="0"/>
              </a:rPr>
              <a:t>CCAF Teaching Internship (180 hours) </a:t>
            </a:r>
          </a:p>
          <a:p>
            <a:pPr marL="711651" lvl="1" indent="-214313">
              <a:buFont typeface="Arial" panose="020B0604020202020204" pitchFamily="34" charset="0"/>
              <a:buChar char="•"/>
            </a:pPr>
            <a:r>
              <a:rPr lang="en-US" sz="2000" dirty="0">
                <a:latin typeface="Mongolian Baiti" panose="03000500000000000000" pitchFamily="66" charset="0"/>
                <a:cs typeface="Mongolian Baiti" panose="03000500000000000000" pitchFamily="66" charset="0"/>
              </a:rPr>
              <a:t>120 hours podium instruction </a:t>
            </a:r>
          </a:p>
          <a:p>
            <a:pPr marL="711651" lvl="1" indent="-214313">
              <a:buFont typeface="Arial" panose="020B0604020202020204" pitchFamily="34" charset="0"/>
              <a:buChar char="•"/>
            </a:pPr>
            <a:r>
              <a:rPr lang="en-US" sz="2000" dirty="0">
                <a:latin typeface="Mongolian Baiti" panose="03000500000000000000" pitchFamily="66" charset="0"/>
                <a:cs typeface="Mongolian Baiti" panose="03000500000000000000" pitchFamily="66" charset="0"/>
              </a:rPr>
              <a:t>30 hours curriculum development </a:t>
            </a:r>
          </a:p>
          <a:p>
            <a:pPr marL="711651" lvl="1" indent="-214313">
              <a:buFont typeface="Arial" panose="020B0604020202020204" pitchFamily="34" charset="0"/>
              <a:buChar char="•"/>
            </a:pPr>
            <a:r>
              <a:rPr lang="en-US" sz="2000" dirty="0">
                <a:latin typeface="Mongolian Baiti" panose="03000500000000000000" pitchFamily="66" charset="0"/>
                <a:cs typeface="Mongolian Baiti" panose="03000500000000000000" pitchFamily="66" charset="0"/>
              </a:rPr>
              <a:t>30 hours teaching qualification (administer tests, counsel students, etc.)</a:t>
            </a:r>
          </a:p>
          <a:p>
            <a:pPr marL="711651" lvl="1" indent="-214313">
              <a:buFont typeface="Arial" panose="020B0604020202020204" pitchFamily="34" charset="0"/>
              <a:buChar char="•"/>
            </a:pPr>
            <a:r>
              <a:rPr lang="en-US" sz="2000" dirty="0">
                <a:latin typeface="Mongolian Baiti" panose="03000500000000000000" pitchFamily="66" charset="0"/>
                <a:cs typeface="Mongolian Baiti" panose="03000500000000000000" pitchFamily="66" charset="0"/>
              </a:rPr>
              <a:t>3 evaluations performed by qualified faculty</a:t>
            </a:r>
          </a:p>
          <a:p>
            <a:pPr marL="711651" lvl="1" indent="-214313">
              <a:buFont typeface="Arial" panose="020B0604020202020204" pitchFamily="34" charset="0"/>
              <a:buChar char="•"/>
            </a:pPr>
            <a:r>
              <a:rPr lang="en-US" sz="2000" dirty="0">
                <a:latin typeface="Mongolian Baiti" panose="03000500000000000000" pitchFamily="66" charset="0"/>
                <a:cs typeface="Mongolian Baiti" panose="03000500000000000000" pitchFamily="66" charset="0"/>
              </a:rPr>
              <a:t>Subject Matter Testing on every course taught</a:t>
            </a:r>
          </a:p>
          <a:p>
            <a:pPr marL="154438"/>
            <a:r>
              <a:rPr lang="en-US" sz="2000" b="1" u="sng" dirty="0">
                <a:latin typeface="Mongolian Baiti" panose="03000500000000000000" pitchFamily="66" charset="0"/>
                <a:cs typeface="Mongolian Baiti" panose="03000500000000000000" pitchFamily="66" charset="0"/>
              </a:rPr>
              <a:t>Annual Requirements:</a:t>
            </a:r>
          </a:p>
          <a:p>
            <a:pPr marL="497338" indent="-342900">
              <a:buFont typeface="Arial" panose="020B0604020202020204" pitchFamily="34" charset="0"/>
              <a:buChar char="•"/>
            </a:pPr>
            <a:r>
              <a:rPr lang="en-US" sz="2000" dirty="0">
                <a:latin typeface="Mongolian Baiti" panose="03000500000000000000" pitchFamily="66" charset="0"/>
                <a:cs typeface="Mongolian Baiti" panose="03000500000000000000" pitchFamily="66" charset="0"/>
              </a:rPr>
              <a:t>Evaluations, professional development, &amp; subject-matter testing</a:t>
            </a:r>
          </a:p>
        </p:txBody>
      </p:sp>
    </p:spTree>
    <p:extLst>
      <p:ext uri="{BB962C8B-B14F-4D97-AF65-F5344CB8AC3E}">
        <p14:creationId xmlns:p14="http://schemas.microsoft.com/office/powerpoint/2010/main" val="28570090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0"/>
          <p:cNvSpPr txBox="1">
            <a:spLocks/>
          </p:cNvSpPr>
          <p:nvPr/>
        </p:nvSpPr>
        <p:spPr>
          <a:xfrm>
            <a:off x="1143912" y="1551030"/>
            <a:ext cx="6856176" cy="980820"/>
          </a:xfrm>
          <a:prstGeom prst="rect">
            <a:avLst/>
          </a:prstGeom>
        </p:spPr>
        <p:txBody>
          <a:bodyPr vert="horz" anchor="ctr">
            <a:noAutofit/>
          </a:bodyPr>
          <a:lstStyle>
            <a:lvl1pPr marL="342900" indent="-342900" algn="ctr" defTabSz="457200" rtl="0" eaLnBrk="1" latinLnBrk="0" hangingPunct="1">
              <a:spcBef>
                <a:spcPct val="20000"/>
              </a:spcBef>
              <a:buFont typeface="Arial"/>
              <a:buNone/>
              <a:defRPr sz="2000" kern="1200">
                <a:solidFill>
                  <a:schemeClr val="tx1"/>
                </a:solidFill>
                <a:latin typeface="Mongolian Baiti"/>
                <a:ea typeface="+mn-ea"/>
                <a:cs typeface="Mongolian Baiti"/>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884" marR="0" lvl="0" indent="-342884" algn="ctr" defTabSz="457178" rtl="0" eaLnBrk="1" fontAlgn="auto" latinLnBrk="0" hangingPunct="1">
              <a:lnSpc>
                <a:spcPct val="100000"/>
              </a:lnSpc>
              <a:spcBef>
                <a:spcPts val="300"/>
              </a:spcBef>
              <a:spcAft>
                <a:spcPts val="0"/>
              </a:spcAft>
              <a:buClrTx/>
              <a:buSzTx/>
              <a:buFont typeface="Arial"/>
              <a:buNone/>
              <a:tabLst/>
              <a:defRPr/>
            </a:pPr>
            <a:endParaRPr kumimoji="0" lang="en-US" sz="2700" b="0" i="0" u="none" strike="noStrike" kern="1200" cap="none" spc="0" normalizeH="0" baseline="0" noProof="0" dirty="0">
              <a:ln>
                <a:noFill/>
              </a:ln>
              <a:solidFill>
                <a:prstClr val="black"/>
              </a:solidFill>
              <a:effectLst/>
              <a:uLnTx/>
              <a:uFillTx/>
              <a:latin typeface="Mongolian Baiti"/>
              <a:ea typeface="+mn-ea"/>
              <a:cs typeface="Mongolian Baiti"/>
            </a:endParaRPr>
          </a:p>
        </p:txBody>
      </p:sp>
      <p:sp>
        <p:nvSpPr>
          <p:cNvPr id="3" name="Title 2"/>
          <p:cNvSpPr>
            <a:spLocks noGrp="1"/>
          </p:cNvSpPr>
          <p:nvPr>
            <p:ph type="title"/>
          </p:nvPr>
        </p:nvSpPr>
        <p:spPr>
          <a:xfrm>
            <a:off x="1216429" y="116778"/>
            <a:ext cx="6711142" cy="704088"/>
          </a:xfrm>
        </p:spPr>
        <p:txBody>
          <a:bodyPr>
            <a:noAutofit/>
          </a:bodyPr>
          <a:lstStyle/>
          <a:p>
            <a:r>
              <a:rPr lang="en-US" sz="3600" dirty="0"/>
              <a:t>Current CCAF Faculty</a:t>
            </a:r>
          </a:p>
        </p:txBody>
      </p:sp>
      <p:graphicFrame>
        <p:nvGraphicFramePr>
          <p:cNvPr id="7" name="Chart 6">
            <a:extLst>
              <a:ext uri="{FF2B5EF4-FFF2-40B4-BE49-F238E27FC236}">
                <a16:creationId xmlns:a16="http://schemas.microsoft.com/office/drawing/2014/main" id="{80E2E894-C3AC-4412-8289-F958AC6E4919}"/>
              </a:ext>
            </a:extLst>
          </p:cNvPr>
          <p:cNvGraphicFramePr/>
          <p:nvPr>
            <p:extLst>
              <p:ext uri="{D42A27DB-BD31-4B8C-83A1-F6EECF244321}">
                <p14:modId xmlns:p14="http://schemas.microsoft.com/office/powerpoint/2010/main" val="640008348"/>
              </p:ext>
            </p:extLst>
          </p:nvPr>
        </p:nvGraphicFramePr>
        <p:xfrm>
          <a:off x="115727" y="1200150"/>
          <a:ext cx="3516717" cy="3505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C1E11B6A-B2F2-495C-B15D-2627EF5FDF9D}"/>
              </a:ext>
            </a:extLst>
          </p:cNvPr>
          <p:cNvGraphicFramePr/>
          <p:nvPr>
            <p:extLst>
              <p:ext uri="{D42A27DB-BD31-4B8C-83A1-F6EECF244321}">
                <p14:modId xmlns:p14="http://schemas.microsoft.com/office/powerpoint/2010/main" val="2556482500"/>
              </p:ext>
            </p:extLst>
          </p:nvPr>
        </p:nvGraphicFramePr>
        <p:xfrm>
          <a:off x="3696452" y="1200150"/>
          <a:ext cx="5349240" cy="35052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3775A8DB-09D6-46F3-A80D-005638374717}"/>
              </a:ext>
            </a:extLst>
          </p:cNvPr>
          <p:cNvSpPr txBox="1"/>
          <p:nvPr/>
        </p:nvSpPr>
        <p:spPr>
          <a:xfrm>
            <a:off x="2331565" y="3914711"/>
            <a:ext cx="1223572"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ongolian Baiti" panose="03000500000000000000" pitchFamily="66" charset="0"/>
                <a:cs typeface="Mongolian Baiti" panose="03000500000000000000" pitchFamily="66" charset="0"/>
              </a:rPr>
              <a:t>Total Faculty: 6488</a:t>
            </a:r>
          </a:p>
        </p:txBody>
      </p:sp>
      <p:graphicFrame>
        <p:nvGraphicFramePr>
          <p:cNvPr id="12" name="Chart 11">
            <a:extLst>
              <a:ext uri="{FF2B5EF4-FFF2-40B4-BE49-F238E27FC236}">
                <a16:creationId xmlns:a16="http://schemas.microsoft.com/office/drawing/2014/main" id="{493D0747-9C66-4F64-B9C0-9D701B8F0330}"/>
              </a:ext>
            </a:extLst>
          </p:cNvPr>
          <p:cNvGraphicFramePr>
            <a:graphicFrameLocks/>
          </p:cNvGraphicFramePr>
          <p:nvPr>
            <p:extLst>
              <p:ext uri="{D42A27DB-BD31-4B8C-83A1-F6EECF244321}">
                <p14:modId xmlns:p14="http://schemas.microsoft.com/office/powerpoint/2010/main" val="3298501035"/>
              </p:ext>
            </p:extLst>
          </p:nvPr>
        </p:nvGraphicFramePr>
        <p:xfrm>
          <a:off x="3696452" y="1200150"/>
          <a:ext cx="5331821" cy="3505200"/>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a:extLst>
              <a:ext uri="{FF2B5EF4-FFF2-40B4-BE49-F238E27FC236}">
                <a16:creationId xmlns:a16="http://schemas.microsoft.com/office/drawing/2014/main" id="{46BB4764-7D66-49A6-9FA2-9D7858D8CDB5}"/>
              </a:ext>
            </a:extLst>
          </p:cNvPr>
          <p:cNvSpPr txBox="1"/>
          <p:nvPr/>
        </p:nvSpPr>
        <p:spPr>
          <a:xfrm>
            <a:off x="7057453" y="1610553"/>
            <a:ext cx="1885270"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Mongolian Baiti" panose="03000500000000000000" pitchFamily="66" charset="0"/>
                <a:ea typeface="+mn-ea"/>
                <a:cs typeface="Mongolian Baiti" panose="03000500000000000000" pitchFamily="66" charset="0"/>
              </a:rPr>
              <a:t>Total Faculty: 6488</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Mongolian Baiti" panose="03000500000000000000" pitchFamily="66" charset="0"/>
                <a:ea typeface="+mn-ea"/>
                <a:cs typeface="Mongolian Baiti" panose="03000500000000000000" pitchFamily="66" charset="0"/>
              </a:rPr>
              <a:t>Total Pursuing Degree: 693</a:t>
            </a:r>
          </a:p>
        </p:txBody>
      </p:sp>
    </p:spTree>
    <p:extLst>
      <p:ext uri="{BB962C8B-B14F-4D97-AF65-F5344CB8AC3E}">
        <p14:creationId xmlns:p14="http://schemas.microsoft.com/office/powerpoint/2010/main" val="29284866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13C772-AD3F-C1A8-3F01-21EE67DD8221}"/>
              </a:ext>
            </a:extLst>
          </p:cNvPr>
          <p:cNvSpPr>
            <a:spLocks noGrp="1"/>
          </p:cNvSpPr>
          <p:nvPr>
            <p:ph type="title"/>
          </p:nvPr>
        </p:nvSpPr>
        <p:spPr/>
        <p:txBody>
          <a:bodyPr>
            <a:normAutofit fontScale="90000"/>
          </a:bodyPr>
          <a:lstStyle/>
          <a:p>
            <a:r>
              <a:rPr lang="en-US" sz="4400" dirty="0"/>
              <a:t>Agenda</a:t>
            </a:r>
            <a:endParaRPr lang="en-US" dirty="0"/>
          </a:p>
        </p:txBody>
      </p:sp>
      <p:sp>
        <p:nvSpPr>
          <p:cNvPr id="2" name="Content Placeholder 1">
            <a:extLst>
              <a:ext uri="{FF2B5EF4-FFF2-40B4-BE49-F238E27FC236}">
                <a16:creationId xmlns:a16="http://schemas.microsoft.com/office/drawing/2014/main" id="{5F0E80DB-6A1F-4020-9E71-D2CD3284EE58}"/>
              </a:ext>
            </a:extLst>
          </p:cNvPr>
          <p:cNvSpPr>
            <a:spLocks noGrp="1"/>
          </p:cNvSpPr>
          <p:nvPr>
            <p:ph idx="4294967295"/>
          </p:nvPr>
        </p:nvSpPr>
        <p:spPr>
          <a:xfrm>
            <a:off x="461169" y="1200150"/>
            <a:ext cx="8221662" cy="3433763"/>
          </a:xfrm>
          <a:prstGeom prst="rect">
            <a:avLst/>
          </a:prstGeom>
        </p:spPr>
        <p:txBody>
          <a:bodyPr/>
          <a:lstStyle/>
          <a:p>
            <a:pPr defTabSz="914400"/>
            <a:r>
              <a:rPr lang="en-US" sz="2800" dirty="0">
                <a:latin typeface="Mongolian Baiti" panose="03000500000000000000" pitchFamily="66" charset="0"/>
                <a:cs typeface="Mongolian Baiti" panose="03000500000000000000" pitchFamily="66" charset="0"/>
              </a:rPr>
              <a:t>CCAF Executive Summary </a:t>
            </a:r>
          </a:p>
          <a:p>
            <a:pPr defTabSz="914400"/>
            <a:r>
              <a:rPr lang="en-US" sz="2800" dirty="0">
                <a:latin typeface="Mongolian Baiti" panose="03000500000000000000" pitchFamily="66" charset="0"/>
                <a:cs typeface="Mongolian Baiti" panose="03000500000000000000" pitchFamily="66" charset="0"/>
              </a:rPr>
              <a:t>Faculty Qualification</a:t>
            </a:r>
          </a:p>
          <a:p>
            <a:pPr defTabSz="914400"/>
            <a:r>
              <a:rPr lang="en-US" sz="2800" b="1" dirty="0">
                <a:latin typeface="Mongolian Baiti" panose="03000500000000000000" pitchFamily="66" charset="0"/>
                <a:cs typeface="Mongolian Baiti" panose="03000500000000000000" pitchFamily="66" charset="0"/>
              </a:rPr>
              <a:t>Credit Hour Awarding Policy</a:t>
            </a:r>
          </a:p>
          <a:p>
            <a:pPr defTabSz="914400"/>
            <a:r>
              <a:rPr lang="en-US" sz="2800" dirty="0">
                <a:latin typeface="Mongolian Baiti" panose="03000500000000000000" pitchFamily="66" charset="0"/>
                <a:cs typeface="Mongolian Baiti" panose="03000500000000000000" pitchFamily="66" charset="0"/>
              </a:rPr>
              <a:t>Embedded Credentials</a:t>
            </a:r>
          </a:p>
          <a:p>
            <a:pPr defTabSz="914400"/>
            <a:r>
              <a:rPr lang="en-US" sz="2800" dirty="0">
                <a:latin typeface="Mongolian Baiti" panose="03000500000000000000" pitchFamily="66" charset="0"/>
                <a:cs typeface="Mongolian Baiti" panose="03000500000000000000" pitchFamily="66" charset="0"/>
              </a:rPr>
              <a:t>CCAF Student Engagement </a:t>
            </a:r>
          </a:p>
          <a:p>
            <a:pPr>
              <a:buFontTx/>
              <a:buChar char="-"/>
            </a:pPr>
            <a:endParaRPr lang="en-US" dirty="0">
              <a:latin typeface="Mongolian Baiti" panose="03000500000000000000" pitchFamily="66" charset="0"/>
              <a:cs typeface="Mongolian Baiti" panose="03000500000000000000" pitchFamily="66" charset="0"/>
            </a:endParaRPr>
          </a:p>
          <a:p>
            <a:endParaRPr lang="en-US" dirty="0">
              <a:latin typeface="Mongolian Baiti" panose="03000500000000000000" pitchFamily="66" charset="0"/>
              <a:cs typeface="Mongolian Baiti" panose="03000500000000000000" pitchFamily="66" charset="0"/>
            </a:endParaRPr>
          </a:p>
        </p:txBody>
      </p:sp>
      <p:pic>
        <p:nvPicPr>
          <p:cNvPr id="6" name="Picture 5" descr="Logo&#10;&#10;Description automatically generated">
            <a:extLst>
              <a:ext uri="{FF2B5EF4-FFF2-40B4-BE49-F238E27FC236}">
                <a16:creationId xmlns:a16="http://schemas.microsoft.com/office/drawing/2014/main" id="{FDF9E760-9A48-BFD7-4254-1C5B315343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302304"/>
            <a:ext cx="433387" cy="433387"/>
          </a:xfrm>
          <a:prstGeom prst="rect">
            <a:avLst/>
          </a:prstGeom>
        </p:spPr>
      </p:pic>
      <p:sp>
        <p:nvSpPr>
          <p:cNvPr id="4" name="Rectangle: Rounded Corners 3">
            <a:extLst>
              <a:ext uri="{FF2B5EF4-FFF2-40B4-BE49-F238E27FC236}">
                <a16:creationId xmlns:a16="http://schemas.microsoft.com/office/drawing/2014/main" id="{0FAA4C54-C874-BF6A-E6C9-CE9F3C9477FA}"/>
              </a:ext>
            </a:extLst>
          </p:cNvPr>
          <p:cNvSpPr/>
          <p:nvPr/>
        </p:nvSpPr>
        <p:spPr>
          <a:xfrm>
            <a:off x="5334000" y="1200150"/>
            <a:ext cx="3733800" cy="2971800"/>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u="sng" dirty="0">
                <a:solidFill>
                  <a:schemeClr val="tx1"/>
                </a:solidFill>
                <a:latin typeface="Mongolian Baiti" panose="03000500000000000000" pitchFamily="66" charset="0"/>
                <a:cs typeface="Mongolian Baiti" panose="03000500000000000000" pitchFamily="66" charset="0"/>
              </a:rPr>
              <a:t>Questions to Consider:</a:t>
            </a:r>
            <a:endParaRPr lang="en-US" sz="1100" b="1" u="sng" dirty="0">
              <a:solidFill>
                <a:schemeClr val="tx1"/>
              </a:solidFill>
              <a:latin typeface="Mongolian Baiti" panose="03000500000000000000" pitchFamily="66" charset="0"/>
              <a:cs typeface="Mongolian Baiti" panose="03000500000000000000" pitchFamily="66" charset="0"/>
            </a:endParaRPr>
          </a:p>
          <a:p>
            <a:pPr marL="342900" indent="-342900">
              <a:buAutoNum type="arabicPeriod"/>
            </a:pPr>
            <a:r>
              <a:rPr lang="en-US" dirty="0">
                <a:solidFill>
                  <a:schemeClr val="tx1"/>
                </a:solidFill>
                <a:latin typeface="Mongolian Baiti" panose="03000500000000000000" pitchFamily="66" charset="0"/>
                <a:cs typeface="Mongolian Baiti" panose="03000500000000000000" pitchFamily="66" charset="0"/>
              </a:rPr>
              <a:t>H</a:t>
            </a:r>
            <a:r>
              <a:rPr lang="en-US" sz="1800" dirty="0">
                <a:solidFill>
                  <a:schemeClr val="tx1"/>
                </a:solidFill>
                <a:latin typeface="Mongolian Baiti" panose="03000500000000000000" pitchFamily="66" charset="0"/>
                <a:cs typeface="Mongolian Baiti" panose="03000500000000000000" pitchFamily="66" charset="0"/>
              </a:rPr>
              <a:t>ow does the AU method of calculating credits compare with your institution?</a:t>
            </a:r>
          </a:p>
          <a:p>
            <a:pPr marL="342900" indent="-342900">
              <a:buAutoNum type="arabicPeriod"/>
            </a:pPr>
            <a:r>
              <a:rPr lang="en-US" sz="1800" dirty="0">
                <a:solidFill>
                  <a:schemeClr val="tx1"/>
                </a:solidFill>
                <a:latin typeface="Mongolian Baiti" panose="03000500000000000000" pitchFamily="66" charset="0"/>
                <a:cs typeface="Mongolian Baiti" panose="03000500000000000000" pitchFamily="66" charset="0"/>
              </a:rPr>
              <a:t>What other calculation practices are available</a:t>
            </a:r>
            <a:r>
              <a:rPr lang="en-US" dirty="0">
                <a:solidFill>
                  <a:schemeClr val="tx1"/>
                </a:solidFill>
                <a:latin typeface="Mongolian Baiti" panose="03000500000000000000" pitchFamily="66" charset="0"/>
                <a:cs typeface="Mongolian Baiti" panose="03000500000000000000" pitchFamily="66" charset="0"/>
              </a:rPr>
              <a:t>?</a:t>
            </a:r>
          </a:p>
          <a:p>
            <a:pPr marL="342900" indent="-342900">
              <a:buAutoNum type="arabicPeriod"/>
            </a:pPr>
            <a:r>
              <a:rPr lang="en-US" dirty="0">
                <a:solidFill>
                  <a:schemeClr val="tx1"/>
                </a:solidFill>
                <a:latin typeface="Mongolian Baiti" panose="03000500000000000000" pitchFamily="66" charset="0"/>
                <a:cs typeface="Mongolian Baiti" panose="03000500000000000000" pitchFamily="66" charset="0"/>
              </a:rPr>
              <a:t>Is it a viable practice to use multiple calculation ratios in one institution? </a:t>
            </a:r>
            <a:endParaRPr lang="en-US" dirty="0"/>
          </a:p>
        </p:txBody>
      </p:sp>
    </p:spTree>
    <p:extLst>
      <p:ext uri="{BB962C8B-B14F-4D97-AF65-F5344CB8AC3E}">
        <p14:creationId xmlns:p14="http://schemas.microsoft.com/office/powerpoint/2010/main" val="5608001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D31EB77-0C63-26B7-9285-FECC4F3B7F8D}"/>
              </a:ext>
            </a:extLst>
          </p:cNvPr>
          <p:cNvSpPr>
            <a:spLocks noGrp="1"/>
          </p:cNvSpPr>
          <p:nvPr>
            <p:ph sz="quarter" idx="14"/>
          </p:nvPr>
        </p:nvSpPr>
        <p:spPr/>
        <p:txBody>
          <a:bodyPr anchor="t">
            <a:normAutofit/>
          </a:bodyPr>
          <a:lstStyle/>
          <a:p>
            <a:pPr marL="0" indent="0">
              <a:buNone/>
            </a:pPr>
            <a:r>
              <a:rPr lang="en-US" sz="2400" b="1" u="sng" dirty="0">
                <a:latin typeface="Mongolian Baiti" panose="03000500000000000000" pitchFamily="66" charset="0"/>
                <a:cs typeface="Mongolian Baiti" panose="03000500000000000000" pitchFamily="66" charset="0"/>
              </a:rPr>
              <a:t>Air University Instruction 36-2602: </a:t>
            </a:r>
          </a:p>
          <a:p>
            <a:r>
              <a:rPr lang="en-US" sz="2400" b="1" dirty="0">
                <a:latin typeface="Mongolian Baiti" panose="03000500000000000000" pitchFamily="66" charset="0"/>
                <a:cs typeface="Mongolian Baiti" panose="03000500000000000000" pitchFamily="66" charset="0"/>
              </a:rPr>
              <a:t>6.8.1. Contact Hours and Credit Hours.</a:t>
            </a:r>
            <a:r>
              <a:rPr lang="en-US" sz="2400" dirty="0">
                <a:latin typeface="Mongolian Baiti" panose="03000500000000000000" pitchFamily="66" charset="0"/>
                <a:cs typeface="Mongolian Baiti" panose="03000500000000000000" pitchFamily="66" charset="0"/>
              </a:rPr>
              <a:t> </a:t>
            </a:r>
          </a:p>
          <a:p>
            <a:pPr lvl="1"/>
            <a:r>
              <a:rPr lang="en-US" sz="2000" dirty="0">
                <a:latin typeface="Mongolian Baiti" panose="03000500000000000000" pitchFamily="66" charset="0"/>
                <a:cs typeface="Mongolian Baiti" panose="03000500000000000000" pitchFamily="66" charset="0"/>
              </a:rPr>
              <a:t>Definition of contact and credit hour comes from 34 CFR § 600.2</a:t>
            </a:r>
          </a:p>
          <a:p>
            <a:r>
              <a:rPr lang="en-US" sz="2400" b="1" dirty="0">
                <a:latin typeface="Mongolian Baiti" panose="03000500000000000000" pitchFamily="66" charset="0"/>
                <a:cs typeface="Mongolian Baiti" panose="03000500000000000000" pitchFamily="66" charset="0"/>
              </a:rPr>
              <a:t>6.9.1.1.1. A credit hour consists of 45 instructional contact hours. </a:t>
            </a:r>
          </a:p>
          <a:p>
            <a:pPr lvl="1"/>
            <a:r>
              <a:rPr lang="en-US" sz="2000" dirty="0">
                <a:latin typeface="Mongolian Baiti" panose="03000500000000000000" pitchFamily="66" charset="0"/>
                <a:cs typeface="Mongolian Baiti" panose="03000500000000000000" pitchFamily="66" charset="0"/>
              </a:rPr>
              <a:t>Contact hours may consist of classroom, direct faculty, or self-paced instruction and out of class student work. </a:t>
            </a:r>
          </a:p>
          <a:p>
            <a:endParaRPr lang="en-US" dirty="0">
              <a:latin typeface="Mongolian Baiti" panose="03000500000000000000" pitchFamily="66" charset="0"/>
              <a:cs typeface="Mongolian Baiti" panose="03000500000000000000" pitchFamily="66" charset="0"/>
            </a:endParaRPr>
          </a:p>
        </p:txBody>
      </p:sp>
      <p:sp>
        <p:nvSpPr>
          <p:cNvPr id="3" name="Title 2">
            <a:extLst>
              <a:ext uri="{FF2B5EF4-FFF2-40B4-BE49-F238E27FC236}">
                <a16:creationId xmlns:a16="http://schemas.microsoft.com/office/drawing/2014/main" id="{EB628CCD-BCBD-0EFA-5682-CE20D7A43398}"/>
              </a:ext>
            </a:extLst>
          </p:cNvPr>
          <p:cNvSpPr>
            <a:spLocks noGrp="1"/>
          </p:cNvSpPr>
          <p:nvPr>
            <p:ph type="title"/>
          </p:nvPr>
        </p:nvSpPr>
        <p:spPr/>
        <p:txBody>
          <a:bodyPr>
            <a:normAutofit fontScale="90000"/>
          </a:bodyPr>
          <a:lstStyle/>
          <a:p>
            <a:r>
              <a:rPr lang="en-US" dirty="0"/>
              <a:t>Relevant Credit Hour Policy</a:t>
            </a:r>
          </a:p>
        </p:txBody>
      </p:sp>
    </p:spTree>
    <p:extLst>
      <p:ext uri="{BB962C8B-B14F-4D97-AF65-F5344CB8AC3E}">
        <p14:creationId xmlns:p14="http://schemas.microsoft.com/office/powerpoint/2010/main" val="1574322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5C3FEFB-9285-F5D0-7FF9-F8ECE7BFDDC2}"/>
              </a:ext>
            </a:extLst>
          </p:cNvPr>
          <p:cNvSpPr>
            <a:spLocks noGrp="1"/>
          </p:cNvSpPr>
          <p:nvPr>
            <p:ph sz="quarter" idx="14"/>
          </p:nvPr>
        </p:nvSpPr>
        <p:spPr/>
        <p:txBody>
          <a:bodyPr>
            <a:normAutofit/>
          </a:bodyPr>
          <a:lstStyle/>
          <a:p>
            <a:r>
              <a:rPr lang="en-US" dirty="0">
                <a:latin typeface="Mongolian Baiti" panose="03000500000000000000" pitchFamily="66" charset="0"/>
                <a:cs typeface="Mongolian Baiti" panose="03000500000000000000" pitchFamily="66" charset="0"/>
              </a:rPr>
              <a:t>Previous Calculations Examples </a:t>
            </a:r>
          </a:p>
          <a:p>
            <a:pPr lvl="1"/>
            <a:r>
              <a:rPr lang="en-US" sz="2400" dirty="0">
                <a:latin typeface="Mongolian Baiti" panose="03000500000000000000" pitchFamily="66" charset="0"/>
                <a:cs typeface="Mongolian Baiti" panose="03000500000000000000" pitchFamily="66" charset="0"/>
              </a:rPr>
              <a:t>15:1 for direct faculty lecture</a:t>
            </a:r>
          </a:p>
          <a:p>
            <a:pPr lvl="1"/>
            <a:r>
              <a:rPr lang="en-US" sz="2400" dirty="0">
                <a:latin typeface="Mongolian Baiti" panose="03000500000000000000" pitchFamily="66" charset="0"/>
                <a:cs typeface="Mongolian Baiti" panose="03000500000000000000" pitchFamily="66" charset="0"/>
              </a:rPr>
              <a:t>30:1 for lab, performance, demonstration, etc.</a:t>
            </a:r>
          </a:p>
          <a:p>
            <a:pPr lvl="1"/>
            <a:r>
              <a:rPr lang="en-US" sz="2400" dirty="0">
                <a:latin typeface="Mongolian Baiti" panose="03000500000000000000" pitchFamily="66" charset="0"/>
                <a:cs typeface="Mongolian Baiti" panose="03000500000000000000" pitchFamily="66" charset="0"/>
              </a:rPr>
              <a:t>45:1 for medical clinicals</a:t>
            </a:r>
          </a:p>
          <a:p>
            <a:pPr lvl="1"/>
            <a:r>
              <a:rPr lang="en-US" sz="2400" dirty="0">
                <a:latin typeface="Mongolian Baiti" panose="03000500000000000000" pitchFamily="66" charset="0"/>
                <a:cs typeface="Mongolian Baiti" panose="03000500000000000000" pitchFamily="66" charset="0"/>
              </a:rPr>
              <a:t>Factored 2 </a:t>
            </a:r>
            <a:r>
              <a:rPr lang="en-US" sz="2400" dirty="0" err="1">
                <a:latin typeface="Mongolian Baiti" panose="03000500000000000000" pitchFamily="66" charset="0"/>
                <a:cs typeface="Mongolian Baiti" panose="03000500000000000000" pitchFamily="66" charset="0"/>
              </a:rPr>
              <a:t>hrs</a:t>
            </a:r>
            <a:r>
              <a:rPr lang="en-US" sz="2400" dirty="0">
                <a:latin typeface="Mongolian Baiti" panose="03000500000000000000" pitchFamily="66" charset="0"/>
                <a:cs typeface="Mongolian Baiti" panose="03000500000000000000" pitchFamily="66" charset="0"/>
              </a:rPr>
              <a:t> of out-of-class student work per 1 contact </a:t>
            </a:r>
            <a:r>
              <a:rPr lang="en-US" sz="2400" dirty="0" err="1">
                <a:latin typeface="Mongolian Baiti" panose="03000500000000000000" pitchFamily="66" charset="0"/>
                <a:cs typeface="Mongolian Baiti" panose="03000500000000000000" pitchFamily="66" charset="0"/>
              </a:rPr>
              <a:t>hr</a:t>
            </a:r>
            <a:r>
              <a:rPr lang="en-US" sz="2400" dirty="0">
                <a:latin typeface="Mongolian Baiti" panose="03000500000000000000" pitchFamily="66" charset="0"/>
                <a:cs typeface="Mongolian Baiti" panose="03000500000000000000" pitchFamily="66" charset="0"/>
              </a:rPr>
              <a:t>  </a:t>
            </a:r>
          </a:p>
          <a:p>
            <a:r>
              <a:rPr lang="en-US" dirty="0">
                <a:latin typeface="Mongolian Baiti" panose="03000500000000000000" pitchFamily="66" charset="0"/>
                <a:cs typeface="Mongolian Baiti" panose="03000500000000000000" pitchFamily="66" charset="0"/>
              </a:rPr>
              <a:t>Current Calculations Example</a:t>
            </a:r>
          </a:p>
          <a:p>
            <a:pPr lvl="1"/>
            <a:r>
              <a:rPr lang="en-US" sz="2400" dirty="0">
                <a:latin typeface="Mongolian Baiti" panose="03000500000000000000" pitchFamily="66" charset="0"/>
                <a:cs typeface="Mongolian Baiti" panose="03000500000000000000" pitchFamily="66" charset="0"/>
              </a:rPr>
              <a:t>45:1 for all student learning activities </a:t>
            </a:r>
          </a:p>
        </p:txBody>
      </p:sp>
      <p:sp>
        <p:nvSpPr>
          <p:cNvPr id="3" name="Title 2">
            <a:extLst>
              <a:ext uri="{FF2B5EF4-FFF2-40B4-BE49-F238E27FC236}">
                <a16:creationId xmlns:a16="http://schemas.microsoft.com/office/drawing/2014/main" id="{32210095-FDA4-F07F-5511-593B860D366E}"/>
              </a:ext>
            </a:extLst>
          </p:cNvPr>
          <p:cNvSpPr>
            <a:spLocks noGrp="1"/>
          </p:cNvSpPr>
          <p:nvPr>
            <p:ph type="title"/>
          </p:nvPr>
        </p:nvSpPr>
        <p:spPr/>
        <p:txBody>
          <a:bodyPr>
            <a:noAutofit/>
          </a:bodyPr>
          <a:lstStyle/>
          <a:p>
            <a:r>
              <a:rPr lang="en-US" sz="3200" dirty="0"/>
              <a:t>Previous and Current Calculations</a:t>
            </a:r>
          </a:p>
        </p:txBody>
      </p:sp>
    </p:spTree>
    <p:extLst>
      <p:ext uri="{BB962C8B-B14F-4D97-AF65-F5344CB8AC3E}">
        <p14:creationId xmlns:p14="http://schemas.microsoft.com/office/powerpoint/2010/main" val="14054480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C7F1DDFD-6C42-71D0-D9FE-CD0CE0AE4C10}"/>
              </a:ext>
            </a:extLst>
          </p:cNvPr>
          <p:cNvGraphicFramePr>
            <a:graphicFrameLocks noGrp="1"/>
          </p:cNvGraphicFramePr>
          <p:nvPr>
            <p:ph sz="quarter" idx="14"/>
            <p:extLst>
              <p:ext uri="{D42A27DB-BD31-4B8C-83A1-F6EECF244321}">
                <p14:modId xmlns:p14="http://schemas.microsoft.com/office/powerpoint/2010/main" val="1053030335"/>
              </p:ext>
            </p:extLst>
          </p:nvPr>
        </p:nvGraphicFramePr>
        <p:xfrm>
          <a:off x="266700" y="1428750"/>
          <a:ext cx="8610600" cy="2786930"/>
        </p:xfrm>
        <a:graphic>
          <a:graphicData uri="http://schemas.openxmlformats.org/drawingml/2006/table">
            <a:tbl>
              <a:tblPr firstRow="1" firstCol="1" bandRow="1">
                <a:tableStyleId>{5C22544A-7EE6-4342-B048-85BDC9FD1C3A}</a:tableStyleId>
              </a:tblPr>
              <a:tblGrid>
                <a:gridCol w="851408">
                  <a:extLst>
                    <a:ext uri="{9D8B030D-6E8A-4147-A177-3AD203B41FA5}">
                      <a16:colId xmlns:a16="http://schemas.microsoft.com/office/drawing/2014/main" val="1911988492"/>
                    </a:ext>
                  </a:extLst>
                </a:gridCol>
                <a:gridCol w="1893923">
                  <a:extLst>
                    <a:ext uri="{9D8B030D-6E8A-4147-A177-3AD203B41FA5}">
                      <a16:colId xmlns:a16="http://schemas.microsoft.com/office/drawing/2014/main" val="2299651380"/>
                    </a:ext>
                  </a:extLst>
                </a:gridCol>
                <a:gridCol w="1918744">
                  <a:extLst>
                    <a:ext uri="{9D8B030D-6E8A-4147-A177-3AD203B41FA5}">
                      <a16:colId xmlns:a16="http://schemas.microsoft.com/office/drawing/2014/main" val="2348298638"/>
                    </a:ext>
                  </a:extLst>
                </a:gridCol>
                <a:gridCol w="2458610">
                  <a:extLst>
                    <a:ext uri="{9D8B030D-6E8A-4147-A177-3AD203B41FA5}">
                      <a16:colId xmlns:a16="http://schemas.microsoft.com/office/drawing/2014/main" val="3227670898"/>
                    </a:ext>
                  </a:extLst>
                </a:gridCol>
                <a:gridCol w="1487915">
                  <a:extLst>
                    <a:ext uri="{9D8B030D-6E8A-4147-A177-3AD203B41FA5}">
                      <a16:colId xmlns:a16="http://schemas.microsoft.com/office/drawing/2014/main" val="3996542736"/>
                    </a:ext>
                  </a:extLst>
                </a:gridCol>
              </a:tblGrid>
              <a:tr h="787577">
                <a:tc>
                  <a:txBody>
                    <a:bodyPr/>
                    <a:lstStyle/>
                    <a:p>
                      <a:pPr marL="0" marR="0" algn="ctr">
                        <a:spcBef>
                          <a:spcPts val="0"/>
                        </a:spcBef>
                        <a:spcAft>
                          <a:spcPts val="0"/>
                        </a:spcAft>
                      </a:pPr>
                      <a:r>
                        <a:rPr lang="en-US" sz="1800" dirty="0">
                          <a:effectLst/>
                          <a:latin typeface="Mongolian Baiti" panose="03000500000000000000" pitchFamily="66" charset="0"/>
                          <a:cs typeface="Mongolian Baiti" panose="03000500000000000000" pitchFamily="66" charset="0"/>
                        </a:rPr>
                        <a:t>AFSC</a:t>
                      </a:r>
                      <a:endParaRPr lang="en-US" sz="1800" dirty="0">
                        <a:effectLst/>
                        <a:latin typeface="Mongolian Baiti" panose="03000500000000000000" pitchFamily="66" charset="0"/>
                        <a:ea typeface="Calibri" panose="020F0502020204030204" pitchFamily="34" charset="0"/>
                        <a:cs typeface="Mongolian Baiti" panose="03000500000000000000" pitchFamily="66" charset="0"/>
                      </a:endParaRPr>
                    </a:p>
                  </a:txBody>
                  <a:tcPr marL="68580" marR="68580" marT="0" marB="0" anchor="ctr"/>
                </a:tc>
                <a:tc>
                  <a:txBody>
                    <a:bodyPr/>
                    <a:lstStyle/>
                    <a:p>
                      <a:pPr marL="0" marR="0" algn="ctr">
                        <a:spcBef>
                          <a:spcPts val="0"/>
                        </a:spcBef>
                        <a:spcAft>
                          <a:spcPts val="0"/>
                        </a:spcAft>
                      </a:pPr>
                      <a:r>
                        <a:rPr lang="en-US" sz="1800" dirty="0">
                          <a:effectLst/>
                          <a:latin typeface="Mongolian Baiti" panose="03000500000000000000" pitchFamily="66" charset="0"/>
                          <a:cs typeface="Mongolian Baiti" panose="03000500000000000000" pitchFamily="66" charset="0"/>
                        </a:rPr>
                        <a:t>Specialty </a:t>
                      </a:r>
                      <a:endParaRPr lang="en-US" sz="1800" dirty="0">
                        <a:effectLst/>
                        <a:latin typeface="Mongolian Baiti" panose="03000500000000000000" pitchFamily="66" charset="0"/>
                        <a:ea typeface="Calibri" panose="020F0502020204030204" pitchFamily="34" charset="0"/>
                        <a:cs typeface="Mongolian Baiti" panose="03000500000000000000" pitchFamily="66" charset="0"/>
                      </a:endParaRPr>
                    </a:p>
                  </a:txBody>
                  <a:tcPr marL="68580" marR="68580" marT="0" marB="0" anchor="ctr"/>
                </a:tc>
                <a:tc>
                  <a:txBody>
                    <a:bodyPr/>
                    <a:lstStyle/>
                    <a:p>
                      <a:pPr marL="0" marR="0" algn="ctr">
                        <a:spcBef>
                          <a:spcPts val="0"/>
                        </a:spcBef>
                        <a:spcAft>
                          <a:spcPts val="0"/>
                        </a:spcAft>
                      </a:pPr>
                      <a:r>
                        <a:rPr lang="en-US" sz="1800" dirty="0">
                          <a:effectLst/>
                          <a:latin typeface="Mongolian Baiti" panose="03000500000000000000" pitchFamily="66" charset="0"/>
                          <a:cs typeface="Mongolian Baiti" panose="03000500000000000000" pitchFamily="66" charset="0"/>
                        </a:rPr>
                        <a:t>Current Credits Awarded</a:t>
                      </a:r>
                      <a:endParaRPr lang="en-US" sz="1800" dirty="0">
                        <a:effectLst/>
                        <a:latin typeface="Mongolian Baiti" panose="03000500000000000000" pitchFamily="66" charset="0"/>
                        <a:ea typeface="Calibri" panose="020F0502020204030204" pitchFamily="34" charset="0"/>
                        <a:cs typeface="Mongolian Baiti" panose="03000500000000000000" pitchFamily="66" charset="0"/>
                      </a:endParaRPr>
                    </a:p>
                  </a:txBody>
                  <a:tcPr marL="68580" marR="68580" marT="0" marB="0" anchor="ctr"/>
                </a:tc>
                <a:tc>
                  <a:txBody>
                    <a:bodyPr/>
                    <a:lstStyle/>
                    <a:p>
                      <a:pPr marL="0" marR="0" algn="ctr">
                        <a:spcBef>
                          <a:spcPts val="0"/>
                        </a:spcBef>
                        <a:spcAft>
                          <a:spcPts val="0"/>
                        </a:spcAft>
                      </a:pPr>
                      <a:r>
                        <a:rPr lang="en-US" sz="1800" dirty="0">
                          <a:effectLst/>
                          <a:latin typeface="Mongolian Baiti" panose="03000500000000000000" pitchFamily="66" charset="0"/>
                          <a:cs typeface="Mongolian Baiti" panose="03000500000000000000" pitchFamily="66" charset="0"/>
                        </a:rPr>
                        <a:t>Credits Awarded under 45:1 Policy</a:t>
                      </a:r>
                      <a:endParaRPr lang="en-US" sz="1800" dirty="0">
                        <a:effectLst/>
                        <a:latin typeface="Mongolian Baiti" panose="03000500000000000000" pitchFamily="66" charset="0"/>
                        <a:ea typeface="Calibri" panose="020F0502020204030204" pitchFamily="34" charset="0"/>
                        <a:cs typeface="Mongolian Baiti" panose="03000500000000000000" pitchFamily="66" charset="0"/>
                      </a:endParaRPr>
                    </a:p>
                  </a:txBody>
                  <a:tcPr marL="68580" marR="68580" marT="0" marB="0" anchor="ctr"/>
                </a:tc>
                <a:tc>
                  <a:txBody>
                    <a:bodyPr/>
                    <a:lstStyle/>
                    <a:p>
                      <a:pPr marL="0" marR="0" algn="ctr">
                        <a:spcBef>
                          <a:spcPts val="0"/>
                        </a:spcBef>
                        <a:spcAft>
                          <a:spcPts val="0"/>
                        </a:spcAft>
                      </a:pPr>
                      <a:r>
                        <a:rPr lang="en-US" sz="1800" dirty="0">
                          <a:effectLst/>
                          <a:latin typeface="Mongolian Baiti" panose="03000500000000000000" pitchFamily="66" charset="0"/>
                          <a:cs typeface="Mongolian Baiti" panose="03000500000000000000" pitchFamily="66" charset="0"/>
                        </a:rPr>
                        <a:t>Hours Short </a:t>
                      </a:r>
                      <a:br>
                        <a:rPr lang="en-US" sz="1800" dirty="0">
                          <a:effectLst/>
                          <a:latin typeface="Mongolian Baiti" panose="03000500000000000000" pitchFamily="66" charset="0"/>
                          <a:cs typeface="Mongolian Baiti" panose="03000500000000000000" pitchFamily="66" charset="0"/>
                        </a:rPr>
                      </a:br>
                      <a:r>
                        <a:rPr lang="en-US" sz="1800" dirty="0">
                          <a:effectLst/>
                          <a:latin typeface="Mongolian Baiti" panose="03000500000000000000" pitchFamily="66" charset="0"/>
                          <a:cs typeface="Mongolian Baiti" panose="03000500000000000000" pitchFamily="66" charset="0"/>
                        </a:rPr>
                        <a:t>45 credit hour requirement </a:t>
                      </a:r>
                      <a:endParaRPr lang="en-US" sz="1800" dirty="0">
                        <a:effectLst/>
                        <a:latin typeface="Mongolian Baiti" panose="03000500000000000000" pitchFamily="66" charset="0"/>
                        <a:ea typeface="Calibri" panose="020F0502020204030204" pitchFamily="34" charset="0"/>
                        <a:cs typeface="Mongolian Baiti" panose="03000500000000000000" pitchFamily="66" charset="0"/>
                      </a:endParaRPr>
                    </a:p>
                  </a:txBody>
                  <a:tcPr marL="68580" marR="68580" marT="0" marB="0" anchor="ctr"/>
                </a:tc>
                <a:extLst>
                  <a:ext uri="{0D108BD9-81ED-4DB2-BD59-A6C34878D82A}">
                    <a16:rowId xmlns:a16="http://schemas.microsoft.com/office/drawing/2014/main" val="3493680782"/>
                  </a:ext>
                </a:extLst>
              </a:tr>
              <a:tr h="392794">
                <a:tc>
                  <a:txBody>
                    <a:bodyPr/>
                    <a:lstStyle/>
                    <a:p>
                      <a:pPr marL="0" marR="0" algn="ctr">
                        <a:spcBef>
                          <a:spcPts val="0"/>
                        </a:spcBef>
                        <a:spcAft>
                          <a:spcPts val="0"/>
                        </a:spcAft>
                      </a:pPr>
                      <a:r>
                        <a:rPr lang="en-US" sz="1800" dirty="0">
                          <a:effectLst/>
                          <a:latin typeface="Mongolian Baiti" panose="03000500000000000000" pitchFamily="66" charset="0"/>
                          <a:cs typeface="Mongolian Baiti" panose="03000500000000000000" pitchFamily="66" charset="0"/>
                        </a:rPr>
                        <a:t>1N</a:t>
                      </a:r>
                      <a:endParaRPr lang="en-US" sz="1800" dirty="0">
                        <a:effectLst/>
                        <a:latin typeface="Mongolian Baiti" panose="03000500000000000000" pitchFamily="66" charset="0"/>
                        <a:ea typeface="Calibri" panose="020F0502020204030204" pitchFamily="34" charset="0"/>
                        <a:cs typeface="Mongolian Baiti" panose="03000500000000000000" pitchFamily="66" charset="0"/>
                      </a:endParaRPr>
                    </a:p>
                  </a:txBody>
                  <a:tcPr marL="68580" marR="68580" marT="0" marB="0" anchor="ctr"/>
                </a:tc>
                <a:tc>
                  <a:txBody>
                    <a:bodyPr/>
                    <a:lstStyle/>
                    <a:p>
                      <a:pPr marL="0" marR="0" algn="ctr">
                        <a:spcBef>
                          <a:spcPts val="0"/>
                        </a:spcBef>
                        <a:spcAft>
                          <a:spcPts val="0"/>
                        </a:spcAft>
                      </a:pPr>
                      <a:r>
                        <a:rPr lang="en-US" sz="1800" dirty="0">
                          <a:effectLst/>
                          <a:latin typeface="Mongolian Baiti" panose="03000500000000000000" pitchFamily="66" charset="0"/>
                          <a:cs typeface="Mongolian Baiti" panose="03000500000000000000" pitchFamily="66" charset="0"/>
                        </a:rPr>
                        <a:t>Intel</a:t>
                      </a:r>
                      <a:endParaRPr lang="en-US" sz="1800" dirty="0">
                        <a:effectLst/>
                        <a:latin typeface="Mongolian Baiti" panose="03000500000000000000" pitchFamily="66" charset="0"/>
                        <a:ea typeface="Calibri" panose="020F0502020204030204" pitchFamily="34" charset="0"/>
                        <a:cs typeface="Mongolian Baiti" panose="03000500000000000000" pitchFamily="66" charset="0"/>
                      </a:endParaRPr>
                    </a:p>
                  </a:txBody>
                  <a:tcPr marL="68580" marR="68580" marT="0" marB="0" anchor="ctr"/>
                </a:tc>
                <a:tc>
                  <a:txBody>
                    <a:bodyPr/>
                    <a:lstStyle/>
                    <a:p>
                      <a:pPr marL="0" marR="0" algn="ctr">
                        <a:spcBef>
                          <a:spcPts val="0"/>
                        </a:spcBef>
                        <a:spcAft>
                          <a:spcPts val="0"/>
                        </a:spcAft>
                      </a:pPr>
                      <a:r>
                        <a:rPr lang="en-US" sz="1800" dirty="0">
                          <a:effectLst/>
                          <a:latin typeface="Mongolian Baiti" panose="03000500000000000000" pitchFamily="66" charset="0"/>
                          <a:cs typeface="Mongolian Baiti" panose="03000500000000000000" pitchFamily="66" charset="0"/>
                        </a:rPr>
                        <a:t>56</a:t>
                      </a:r>
                      <a:endParaRPr lang="en-US" sz="1800" dirty="0">
                        <a:effectLst/>
                        <a:latin typeface="Mongolian Baiti" panose="03000500000000000000" pitchFamily="66" charset="0"/>
                        <a:ea typeface="Calibri" panose="020F0502020204030204" pitchFamily="34" charset="0"/>
                        <a:cs typeface="Mongolian Baiti" panose="03000500000000000000" pitchFamily="66" charset="0"/>
                      </a:endParaRPr>
                    </a:p>
                  </a:txBody>
                  <a:tcPr marL="68580" marR="68580" marT="0" marB="0" anchor="ctr"/>
                </a:tc>
                <a:tc>
                  <a:txBody>
                    <a:bodyPr/>
                    <a:lstStyle/>
                    <a:p>
                      <a:pPr marL="0" marR="0" algn="ctr">
                        <a:spcBef>
                          <a:spcPts val="0"/>
                        </a:spcBef>
                        <a:spcAft>
                          <a:spcPts val="0"/>
                        </a:spcAft>
                      </a:pPr>
                      <a:r>
                        <a:rPr lang="en-US" sz="1800">
                          <a:effectLst/>
                          <a:latin typeface="Mongolian Baiti" panose="03000500000000000000" pitchFamily="66" charset="0"/>
                          <a:cs typeface="Mongolian Baiti" panose="03000500000000000000" pitchFamily="66" charset="0"/>
                        </a:rPr>
                        <a:t>33</a:t>
                      </a:r>
                      <a:endParaRPr lang="en-US" sz="1800">
                        <a:effectLst/>
                        <a:latin typeface="Mongolian Baiti" panose="03000500000000000000" pitchFamily="66" charset="0"/>
                        <a:ea typeface="Calibri" panose="020F0502020204030204" pitchFamily="34" charset="0"/>
                        <a:cs typeface="Mongolian Baiti" panose="03000500000000000000" pitchFamily="66" charset="0"/>
                      </a:endParaRPr>
                    </a:p>
                  </a:txBody>
                  <a:tcPr marL="68580" marR="68580" marT="0" marB="0" anchor="ctr"/>
                </a:tc>
                <a:tc>
                  <a:txBody>
                    <a:bodyPr/>
                    <a:lstStyle/>
                    <a:p>
                      <a:pPr marL="0" marR="0" algn="ctr">
                        <a:spcBef>
                          <a:spcPts val="0"/>
                        </a:spcBef>
                        <a:spcAft>
                          <a:spcPts val="0"/>
                        </a:spcAft>
                      </a:pPr>
                      <a:r>
                        <a:rPr lang="en-US" sz="1800" dirty="0">
                          <a:effectLst/>
                          <a:latin typeface="Mongolian Baiti" panose="03000500000000000000" pitchFamily="66" charset="0"/>
                          <a:cs typeface="Mongolian Baiti" panose="03000500000000000000" pitchFamily="66" charset="0"/>
                        </a:rPr>
                        <a:t>12</a:t>
                      </a:r>
                      <a:endParaRPr lang="en-US" sz="1800" dirty="0">
                        <a:effectLst/>
                        <a:latin typeface="Mongolian Baiti" panose="03000500000000000000" pitchFamily="66" charset="0"/>
                        <a:ea typeface="Calibri" panose="020F0502020204030204" pitchFamily="34" charset="0"/>
                        <a:cs typeface="Mongolian Baiti" panose="03000500000000000000" pitchFamily="66" charset="0"/>
                      </a:endParaRPr>
                    </a:p>
                  </a:txBody>
                  <a:tcPr marL="68580" marR="68580" marT="0" marB="0" anchor="ctr">
                    <a:solidFill>
                      <a:srgbClr val="FFB7B7"/>
                    </a:solidFill>
                  </a:tcPr>
                </a:tc>
                <a:extLst>
                  <a:ext uri="{0D108BD9-81ED-4DB2-BD59-A6C34878D82A}">
                    <a16:rowId xmlns:a16="http://schemas.microsoft.com/office/drawing/2014/main" val="3080265698"/>
                  </a:ext>
                </a:extLst>
              </a:tr>
              <a:tr h="392794">
                <a:tc>
                  <a:txBody>
                    <a:bodyPr/>
                    <a:lstStyle/>
                    <a:p>
                      <a:pPr marL="0" marR="0" algn="ctr">
                        <a:spcBef>
                          <a:spcPts val="0"/>
                        </a:spcBef>
                        <a:spcAft>
                          <a:spcPts val="0"/>
                        </a:spcAft>
                      </a:pPr>
                      <a:r>
                        <a:rPr lang="en-US" sz="1800">
                          <a:effectLst/>
                          <a:latin typeface="Mongolian Baiti" panose="03000500000000000000" pitchFamily="66" charset="0"/>
                          <a:cs typeface="Mongolian Baiti" panose="03000500000000000000" pitchFamily="66" charset="0"/>
                        </a:rPr>
                        <a:t>1W</a:t>
                      </a:r>
                      <a:endParaRPr lang="en-US" sz="1800">
                        <a:effectLst/>
                        <a:latin typeface="Mongolian Baiti" panose="03000500000000000000" pitchFamily="66" charset="0"/>
                        <a:ea typeface="Calibri" panose="020F0502020204030204" pitchFamily="34" charset="0"/>
                        <a:cs typeface="Mongolian Baiti" panose="03000500000000000000" pitchFamily="66" charset="0"/>
                      </a:endParaRPr>
                    </a:p>
                  </a:txBody>
                  <a:tcPr marL="68580" marR="68580" marT="0" marB="0" anchor="ctr"/>
                </a:tc>
                <a:tc>
                  <a:txBody>
                    <a:bodyPr/>
                    <a:lstStyle/>
                    <a:p>
                      <a:pPr marL="0" marR="0" algn="ctr">
                        <a:spcBef>
                          <a:spcPts val="0"/>
                        </a:spcBef>
                        <a:spcAft>
                          <a:spcPts val="0"/>
                        </a:spcAft>
                      </a:pPr>
                      <a:r>
                        <a:rPr lang="en-US" sz="1800">
                          <a:effectLst/>
                          <a:latin typeface="Mongolian Baiti" panose="03000500000000000000" pitchFamily="66" charset="0"/>
                          <a:cs typeface="Mongolian Baiti" panose="03000500000000000000" pitchFamily="66" charset="0"/>
                        </a:rPr>
                        <a:t>Meteorology  </a:t>
                      </a:r>
                      <a:endParaRPr lang="en-US" sz="1800">
                        <a:effectLst/>
                        <a:latin typeface="Mongolian Baiti" panose="03000500000000000000" pitchFamily="66" charset="0"/>
                        <a:ea typeface="Calibri" panose="020F0502020204030204" pitchFamily="34" charset="0"/>
                        <a:cs typeface="Mongolian Baiti" panose="03000500000000000000" pitchFamily="66" charset="0"/>
                      </a:endParaRPr>
                    </a:p>
                  </a:txBody>
                  <a:tcPr marL="68580" marR="68580" marT="0" marB="0" anchor="ctr"/>
                </a:tc>
                <a:tc>
                  <a:txBody>
                    <a:bodyPr/>
                    <a:lstStyle/>
                    <a:p>
                      <a:pPr marL="0" marR="0" algn="ctr">
                        <a:spcBef>
                          <a:spcPts val="0"/>
                        </a:spcBef>
                        <a:spcAft>
                          <a:spcPts val="0"/>
                        </a:spcAft>
                      </a:pPr>
                      <a:r>
                        <a:rPr lang="en-US" sz="1800" dirty="0">
                          <a:effectLst/>
                          <a:latin typeface="Mongolian Baiti" panose="03000500000000000000" pitchFamily="66" charset="0"/>
                          <a:cs typeface="Mongolian Baiti" panose="03000500000000000000" pitchFamily="66" charset="0"/>
                        </a:rPr>
                        <a:t>99</a:t>
                      </a:r>
                      <a:endParaRPr lang="en-US" sz="1800" dirty="0">
                        <a:effectLst/>
                        <a:latin typeface="Mongolian Baiti" panose="03000500000000000000" pitchFamily="66" charset="0"/>
                        <a:ea typeface="Calibri" panose="020F0502020204030204" pitchFamily="34" charset="0"/>
                        <a:cs typeface="Mongolian Baiti" panose="03000500000000000000" pitchFamily="66" charset="0"/>
                      </a:endParaRPr>
                    </a:p>
                  </a:txBody>
                  <a:tcPr marL="68580" marR="68580" marT="0" marB="0" anchor="ctr"/>
                </a:tc>
                <a:tc>
                  <a:txBody>
                    <a:bodyPr/>
                    <a:lstStyle/>
                    <a:p>
                      <a:pPr marL="0" marR="0" algn="ctr">
                        <a:spcBef>
                          <a:spcPts val="0"/>
                        </a:spcBef>
                        <a:spcAft>
                          <a:spcPts val="0"/>
                        </a:spcAft>
                      </a:pPr>
                      <a:r>
                        <a:rPr lang="en-US" sz="1800" dirty="0">
                          <a:effectLst/>
                          <a:latin typeface="Mongolian Baiti" panose="03000500000000000000" pitchFamily="66" charset="0"/>
                          <a:cs typeface="Mongolian Baiti" panose="03000500000000000000" pitchFamily="66" charset="0"/>
                        </a:rPr>
                        <a:t>32.5</a:t>
                      </a:r>
                      <a:endParaRPr lang="en-US" sz="1800" dirty="0">
                        <a:effectLst/>
                        <a:latin typeface="Mongolian Baiti" panose="03000500000000000000" pitchFamily="66" charset="0"/>
                        <a:ea typeface="Calibri" panose="020F0502020204030204" pitchFamily="34" charset="0"/>
                        <a:cs typeface="Mongolian Baiti" panose="03000500000000000000" pitchFamily="66" charset="0"/>
                      </a:endParaRPr>
                    </a:p>
                  </a:txBody>
                  <a:tcPr marL="68580" marR="68580" marT="0" marB="0" anchor="ctr"/>
                </a:tc>
                <a:tc>
                  <a:txBody>
                    <a:bodyPr/>
                    <a:lstStyle/>
                    <a:p>
                      <a:pPr marL="0" marR="0" algn="ctr">
                        <a:spcBef>
                          <a:spcPts val="0"/>
                        </a:spcBef>
                        <a:spcAft>
                          <a:spcPts val="0"/>
                        </a:spcAft>
                      </a:pPr>
                      <a:r>
                        <a:rPr lang="en-US" sz="1800" dirty="0">
                          <a:effectLst/>
                          <a:latin typeface="Mongolian Baiti" panose="03000500000000000000" pitchFamily="66" charset="0"/>
                          <a:cs typeface="Mongolian Baiti" panose="03000500000000000000" pitchFamily="66" charset="0"/>
                        </a:rPr>
                        <a:t>12.5</a:t>
                      </a:r>
                      <a:endParaRPr lang="en-US" sz="1800" dirty="0">
                        <a:effectLst/>
                        <a:latin typeface="Mongolian Baiti" panose="03000500000000000000" pitchFamily="66" charset="0"/>
                        <a:ea typeface="Calibri" panose="020F0502020204030204" pitchFamily="34" charset="0"/>
                        <a:cs typeface="Mongolian Baiti" panose="03000500000000000000" pitchFamily="66" charset="0"/>
                      </a:endParaRPr>
                    </a:p>
                  </a:txBody>
                  <a:tcPr marL="68580" marR="68580" marT="0" marB="0" anchor="ctr">
                    <a:solidFill>
                      <a:srgbClr val="FFB7B7"/>
                    </a:solidFill>
                  </a:tcPr>
                </a:tc>
                <a:extLst>
                  <a:ext uri="{0D108BD9-81ED-4DB2-BD59-A6C34878D82A}">
                    <a16:rowId xmlns:a16="http://schemas.microsoft.com/office/drawing/2014/main" val="2505950477"/>
                  </a:ext>
                </a:extLst>
              </a:tr>
              <a:tr h="392794">
                <a:tc>
                  <a:txBody>
                    <a:bodyPr/>
                    <a:lstStyle/>
                    <a:p>
                      <a:pPr marL="0" marR="0" algn="ctr">
                        <a:spcBef>
                          <a:spcPts val="0"/>
                        </a:spcBef>
                        <a:spcAft>
                          <a:spcPts val="0"/>
                        </a:spcAft>
                      </a:pPr>
                      <a:r>
                        <a:rPr lang="en-US" sz="1800" dirty="0">
                          <a:effectLst/>
                          <a:latin typeface="Mongolian Baiti" panose="03000500000000000000" pitchFamily="66" charset="0"/>
                          <a:cs typeface="Mongolian Baiti" panose="03000500000000000000" pitchFamily="66" charset="0"/>
                        </a:rPr>
                        <a:t>3E</a:t>
                      </a:r>
                      <a:endParaRPr lang="en-US" sz="1800" dirty="0">
                        <a:effectLst/>
                        <a:latin typeface="Mongolian Baiti" panose="03000500000000000000" pitchFamily="66" charset="0"/>
                        <a:ea typeface="Calibri" panose="020F0502020204030204" pitchFamily="34" charset="0"/>
                        <a:cs typeface="Mongolian Baiti" panose="03000500000000000000" pitchFamily="66" charset="0"/>
                      </a:endParaRPr>
                    </a:p>
                  </a:txBody>
                  <a:tcPr marL="68580" marR="68580" marT="0" marB="0" anchor="ctr"/>
                </a:tc>
                <a:tc>
                  <a:txBody>
                    <a:bodyPr/>
                    <a:lstStyle/>
                    <a:p>
                      <a:pPr marL="0" marR="0" algn="ctr">
                        <a:spcBef>
                          <a:spcPts val="0"/>
                        </a:spcBef>
                        <a:spcAft>
                          <a:spcPts val="0"/>
                        </a:spcAft>
                      </a:pPr>
                      <a:r>
                        <a:rPr lang="en-US" sz="1800">
                          <a:effectLst/>
                          <a:latin typeface="Mongolian Baiti" panose="03000500000000000000" pitchFamily="66" charset="0"/>
                          <a:cs typeface="Mongolian Baiti" panose="03000500000000000000" pitchFamily="66" charset="0"/>
                        </a:rPr>
                        <a:t>EOD</a:t>
                      </a:r>
                      <a:endParaRPr lang="en-US" sz="1800">
                        <a:effectLst/>
                        <a:latin typeface="Mongolian Baiti" panose="03000500000000000000" pitchFamily="66" charset="0"/>
                        <a:ea typeface="Calibri" panose="020F0502020204030204" pitchFamily="34" charset="0"/>
                        <a:cs typeface="Mongolian Baiti" panose="03000500000000000000" pitchFamily="66" charset="0"/>
                      </a:endParaRPr>
                    </a:p>
                  </a:txBody>
                  <a:tcPr marL="68580" marR="68580" marT="0" marB="0" anchor="ctr"/>
                </a:tc>
                <a:tc>
                  <a:txBody>
                    <a:bodyPr/>
                    <a:lstStyle/>
                    <a:p>
                      <a:pPr marL="0" marR="0" algn="ctr">
                        <a:spcBef>
                          <a:spcPts val="0"/>
                        </a:spcBef>
                        <a:spcAft>
                          <a:spcPts val="0"/>
                        </a:spcAft>
                      </a:pPr>
                      <a:r>
                        <a:rPr lang="en-US" sz="1800" dirty="0">
                          <a:effectLst/>
                          <a:latin typeface="Mongolian Baiti" panose="03000500000000000000" pitchFamily="66" charset="0"/>
                          <a:cs typeface="Mongolian Baiti" panose="03000500000000000000" pitchFamily="66" charset="0"/>
                        </a:rPr>
                        <a:t>83</a:t>
                      </a:r>
                      <a:endParaRPr lang="en-US" sz="1800" dirty="0">
                        <a:effectLst/>
                        <a:latin typeface="Mongolian Baiti" panose="03000500000000000000" pitchFamily="66" charset="0"/>
                        <a:ea typeface="Calibri" panose="020F0502020204030204" pitchFamily="34" charset="0"/>
                        <a:cs typeface="Mongolian Baiti" panose="03000500000000000000" pitchFamily="66" charset="0"/>
                      </a:endParaRPr>
                    </a:p>
                  </a:txBody>
                  <a:tcPr marL="68580" marR="68580" marT="0" marB="0" anchor="ctr"/>
                </a:tc>
                <a:tc>
                  <a:txBody>
                    <a:bodyPr/>
                    <a:lstStyle/>
                    <a:p>
                      <a:pPr marL="0" marR="0" algn="ctr">
                        <a:spcBef>
                          <a:spcPts val="0"/>
                        </a:spcBef>
                        <a:spcAft>
                          <a:spcPts val="0"/>
                        </a:spcAft>
                      </a:pPr>
                      <a:r>
                        <a:rPr lang="en-US" sz="1800" dirty="0">
                          <a:effectLst/>
                          <a:latin typeface="Mongolian Baiti" panose="03000500000000000000" pitchFamily="66" charset="0"/>
                          <a:cs typeface="Mongolian Baiti" panose="03000500000000000000" pitchFamily="66" charset="0"/>
                        </a:rPr>
                        <a:t>27.5</a:t>
                      </a:r>
                      <a:endParaRPr lang="en-US" sz="1800" dirty="0">
                        <a:effectLst/>
                        <a:latin typeface="Mongolian Baiti" panose="03000500000000000000" pitchFamily="66" charset="0"/>
                        <a:ea typeface="Calibri" panose="020F0502020204030204" pitchFamily="34" charset="0"/>
                        <a:cs typeface="Mongolian Baiti" panose="03000500000000000000" pitchFamily="66" charset="0"/>
                      </a:endParaRPr>
                    </a:p>
                  </a:txBody>
                  <a:tcPr marL="68580" marR="68580" marT="0" marB="0" anchor="ctr"/>
                </a:tc>
                <a:tc>
                  <a:txBody>
                    <a:bodyPr/>
                    <a:lstStyle/>
                    <a:p>
                      <a:pPr marL="0" marR="0" algn="ctr">
                        <a:spcBef>
                          <a:spcPts val="0"/>
                        </a:spcBef>
                        <a:spcAft>
                          <a:spcPts val="0"/>
                        </a:spcAft>
                      </a:pPr>
                      <a:r>
                        <a:rPr lang="en-US" sz="1800" dirty="0">
                          <a:effectLst/>
                          <a:latin typeface="Mongolian Baiti" panose="03000500000000000000" pitchFamily="66" charset="0"/>
                          <a:cs typeface="Mongolian Baiti" panose="03000500000000000000" pitchFamily="66" charset="0"/>
                        </a:rPr>
                        <a:t>17.5</a:t>
                      </a:r>
                      <a:endParaRPr lang="en-US" sz="1800" dirty="0">
                        <a:effectLst/>
                        <a:latin typeface="Mongolian Baiti" panose="03000500000000000000" pitchFamily="66" charset="0"/>
                        <a:ea typeface="Calibri" panose="020F0502020204030204" pitchFamily="34" charset="0"/>
                        <a:cs typeface="Mongolian Baiti" panose="03000500000000000000" pitchFamily="66" charset="0"/>
                      </a:endParaRPr>
                    </a:p>
                  </a:txBody>
                  <a:tcPr marL="68580" marR="68580" marT="0" marB="0" anchor="ctr">
                    <a:solidFill>
                      <a:srgbClr val="FFB7B7"/>
                    </a:solidFill>
                  </a:tcPr>
                </a:tc>
                <a:extLst>
                  <a:ext uri="{0D108BD9-81ED-4DB2-BD59-A6C34878D82A}">
                    <a16:rowId xmlns:a16="http://schemas.microsoft.com/office/drawing/2014/main" val="1115974909"/>
                  </a:ext>
                </a:extLst>
              </a:tr>
              <a:tr h="392794">
                <a:tc>
                  <a:txBody>
                    <a:bodyPr/>
                    <a:lstStyle/>
                    <a:p>
                      <a:pPr marL="0" marR="0" algn="ctr">
                        <a:spcBef>
                          <a:spcPts val="0"/>
                        </a:spcBef>
                        <a:spcAft>
                          <a:spcPts val="0"/>
                        </a:spcAft>
                      </a:pPr>
                      <a:r>
                        <a:rPr lang="en-US" sz="1800">
                          <a:effectLst/>
                          <a:latin typeface="Mongolian Baiti" panose="03000500000000000000" pitchFamily="66" charset="0"/>
                          <a:cs typeface="Mongolian Baiti" panose="03000500000000000000" pitchFamily="66" charset="0"/>
                        </a:rPr>
                        <a:t>3P</a:t>
                      </a:r>
                      <a:endParaRPr lang="en-US" sz="1800">
                        <a:effectLst/>
                        <a:latin typeface="Mongolian Baiti" panose="03000500000000000000" pitchFamily="66" charset="0"/>
                        <a:ea typeface="Calibri" panose="020F0502020204030204" pitchFamily="34" charset="0"/>
                        <a:cs typeface="Mongolian Baiti" panose="03000500000000000000" pitchFamily="66" charset="0"/>
                      </a:endParaRPr>
                    </a:p>
                  </a:txBody>
                  <a:tcPr marL="68580" marR="68580" marT="0" marB="0" anchor="ctr"/>
                </a:tc>
                <a:tc>
                  <a:txBody>
                    <a:bodyPr/>
                    <a:lstStyle/>
                    <a:p>
                      <a:pPr marL="0" marR="0" algn="ctr">
                        <a:spcBef>
                          <a:spcPts val="0"/>
                        </a:spcBef>
                        <a:spcAft>
                          <a:spcPts val="0"/>
                        </a:spcAft>
                      </a:pPr>
                      <a:r>
                        <a:rPr lang="en-US" sz="1800">
                          <a:effectLst/>
                          <a:latin typeface="Mongolian Baiti" panose="03000500000000000000" pitchFamily="66" charset="0"/>
                          <a:cs typeface="Mongolian Baiti" panose="03000500000000000000" pitchFamily="66" charset="0"/>
                        </a:rPr>
                        <a:t>Security Forces</a:t>
                      </a:r>
                      <a:endParaRPr lang="en-US" sz="1800">
                        <a:effectLst/>
                        <a:latin typeface="Mongolian Baiti" panose="03000500000000000000" pitchFamily="66" charset="0"/>
                        <a:ea typeface="Calibri" panose="020F0502020204030204" pitchFamily="34" charset="0"/>
                        <a:cs typeface="Mongolian Baiti" panose="03000500000000000000" pitchFamily="66" charset="0"/>
                      </a:endParaRPr>
                    </a:p>
                  </a:txBody>
                  <a:tcPr marL="68580" marR="68580" marT="0" marB="0" anchor="ctr"/>
                </a:tc>
                <a:tc>
                  <a:txBody>
                    <a:bodyPr/>
                    <a:lstStyle/>
                    <a:p>
                      <a:pPr marL="0" marR="0" algn="ctr">
                        <a:spcBef>
                          <a:spcPts val="0"/>
                        </a:spcBef>
                        <a:spcAft>
                          <a:spcPts val="0"/>
                        </a:spcAft>
                      </a:pPr>
                      <a:r>
                        <a:rPr lang="en-US" sz="1800" dirty="0">
                          <a:effectLst/>
                          <a:latin typeface="Mongolian Baiti" panose="03000500000000000000" pitchFamily="66" charset="0"/>
                          <a:cs typeface="Mongolian Baiti" panose="03000500000000000000" pitchFamily="66" charset="0"/>
                        </a:rPr>
                        <a:t>45</a:t>
                      </a:r>
                      <a:endParaRPr lang="en-US" sz="1800" dirty="0">
                        <a:effectLst/>
                        <a:latin typeface="Mongolian Baiti" panose="03000500000000000000" pitchFamily="66" charset="0"/>
                        <a:ea typeface="Calibri" panose="020F0502020204030204" pitchFamily="34" charset="0"/>
                        <a:cs typeface="Mongolian Baiti" panose="03000500000000000000" pitchFamily="66" charset="0"/>
                      </a:endParaRPr>
                    </a:p>
                  </a:txBody>
                  <a:tcPr marL="68580" marR="68580" marT="0" marB="0" anchor="ctr"/>
                </a:tc>
                <a:tc>
                  <a:txBody>
                    <a:bodyPr/>
                    <a:lstStyle/>
                    <a:p>
                      <a:pPr marL="0" marR="0" algn="ctr">
                        <a:spcBef>
                          <a:spcPts val="0"/>
                        </a:spcBef>
                        <a:spcAft>
                          <a:spcPts val="0"/>
                        </a:spcAft>
                      </a:pPr>
                      <a:r>
                        <a:rPr lang="en-US" sz="1800" dirty="0">
                          <a:effectLst/>
                          <a:latin typeface="Mongolian Baiti" panose="03000500000000000000" pitchFamily="66" charset="0"/>
                          <a:cs typeface="Mongolian Baiti" panose="03000500000000000000" pitchFamily="66" charset="0"/>
                        </a:rPr>
                        <a:t>14.5</a:t>
                      </a:r>
                      <a:endParaRPr lang="en-US" sz="1800" dirty="0">
                        <a:effectLst/>
                        <a:latin typeface="Mongolian Baiti" panose="03000500000000000000" pitchFamily="66" charset="0"/>
                        <a:ea typeface="Calibri" panose="020F0502020204030204" pitchFamily="34" charset="0"/>
                        <a:cs typeface="Mongolian Baiti" panose="03000500000000000000" pitchFamily="66" charset="0"/>
                      </a:endParaRPr>
                    </a:p>
                  </a:txBody>
                  <a:tcPr marL="68580" marR="68580" marT="0" marB="0" anchor="ctr"/>
                </a:tc>
                <a:tc>
                  <a:txBody>
                    <a:bodyPr/>
                    <a:lstStyle/>
                    <a:p>
                      <a:pPr marL="0" marR="0" algn="ctr">
                        <a:spcBef>
                          <a:spcPts val="0"/>
                        </a:spcBef>
                        <a:spcAft>
                          <a:spcPts val="0"/>
                        </a:spcAft>
                      </a:pPr>
                      <a:r>
                        <a:rPr lang="en-US" sz="1800" dirty="0">
                          <a:effectLst/>
                          <a:latin typeface="Mongolian Baiti" panose="03000500000000000000" pitchFamily="66" charset="0"/>
                          <a:cs typeface="Mongolian Baiti" panose="03000500000000000000" pitchFamily="66" charset="0"/>
                        </a:rPr>
                        <a:t>30.5</a:t>
                      </a:r>
                      <a:endParaRPr lang="en-US" sz="1800" dirty="0">
                        <a:effectLst/>
                        <a:latin typeface="Mongolian Baiti" panose="03000500000000000000" pitchFamily="66" charset="0"/>
                        <a:ea typeface="Calibri" panose="020F0502020204030204" pitchFamily="34" charset="0"/>
                        <a:cs typeface="Mongolian Baiti" panose="03000500000000000000" pitchFamily="66" charset="0"/>
                      </a:endParaRPr>
                    </a:p>
                  </a:txBody>
                  <a:tcPr marL="68580" marR="68580" marT="0" marB="0" anchor="ctr">
                    <a:solidFill>
                      <a:srgbClr val="FFB7B7"/>
                    </a:solidFill>
                  </a:tcPr>
                </a:tc>
                <a:extLst>
                  <a:ext uri="{0D108BD9-81ED-4DB2-BD59-A6C34878D82A}">
                    <a16:rowId xmlns:a16="http://schemas.microsoft.com/office/drawing/2014/main" val="3767167469"/>
                  </a:ext>
                </a:extLst>
              </a:tr>
              <a:tr h="392794">
                <a:tc>
                  <a:txBody>
                    <a:bodyPr/>
                    <a:lstStyle/>
                    <a:p>
                      <a:pPr marL="0" marR="0" algn="ctr">
                        <a:spcBef>
                          <a:spcPts val="0"/>
                        </a:spcBef>
                        <a:spcAft>
                          <a:spcPts val="0"/>
                        </a:spcAft>
                      </a:pPr>
                      <a:r>
                        <a:rPr lang="en-US" sz="1800" dirty="0">
                          <a:effectLst/>
                          <a:latin typeface="Mongolian Baiti" panose="03000500000000000000" pitchFamily="66" charset="0"/>
                          <a:cs typeface="Mongolian Baiti" panose="03000500000000000000" pitchFamily="66" charset="0"/>
                        </a:rPr>
                        <a:t>5J</a:t>
                      </a:r>
                      <a:endParaRPr lang="en-US" sz="1800" dirty="0">
                        <a:effectLst/>
                        <a:latin typeface="Mongolian Baiti" panose="03000500000000000000" pitchFamily="66" charset="0"/>
                        <a:ea typeface="Calibri" panose="020F0502020204030204" pitchFamily="34" charset="0"/>
                        <a:cs typeface="Mongolian Baiti" panose="03000500000000000000" pitchFamily="66" charset="0"/>
                      </a:endParaRPr>
                    </a:p>
                  </a:txBody>
                  <a:tcPr marL="68580" marR="68580" marT="0" marB="0" anchor="ctr"/>
                </a:tc>
                <a:tc>
                  <a:txBody>
                    <a:bodyPr/>
                    <a:lstStyle/>
                    <a:p>
                      <a:pPr marL="0" marR="0" algn="ctr">
                        <a:spcBef>
                          <a:spcPts val="0"/>
                        </a:spcBef>
                        <a:spcAft>
                          <a:spcPts val="0"/>
                        </a:spcAft>
                      </a:pPr>
                      <a:r>
                        <a:rPr lang="en-US" sz="1800">
                          <a:effectLst/>
                          <a:latin typeface="Mongolian Baiti" panose="03000500000000000000" pitchFamily="66" charset="0"/>
                          <a:cs typeface="Mongolian Baiti" panose="03000500000000000000" pitchFamily="66" charset="0"/>
                        </a:rPr>
                        <a:t>Paralegal </a:t>
                      </a:r>
                      <a:endParaRPr lang="en-US" sz="1800">
                        <a:effectLst/>
                        <a:latin typeface="Mongolian Baiti" panose="03000500000000000000" pitchFamily="66" charset="0"/>
                        <a:ea typeface="Calibri" panose="020F0502020204030204" pitchFamily="34" charset="0"/>
                        <a:cs typeface="Mongolian Baiti" panose="03000500000000000000" pitchFamily="66" charset="0"/>
                      </a:endParaRPr>
                    </a:p>
                  </a:txBody>
                  <a:tcPr marL="68580" marR="68580" marT="0" marB="0" anchor="ctr"/>
                </a:tc>
                <a:tc>
                  <a:txBody>
                    <a:bodyPr/>
                    <a:lstStyle/>
                    <a:p>
                      <a:pPr marL="0" marR="0" algn="ctr">
                        <a:spcBef>
                          <a:spcPts val="0"/>
                        </a:spcBef>
                        <a:spcAft>
                          <a:spcPts val="0"/>
                        </a:spcAft>
                      </a:pPr>
                      <a:r>
                        <a:rPr lang="en-US" sz="1800">
                          <a:effectLst/>
                          <a:latin typeface="Mongolian Baiti" panose="03000500000000000000" pitchFamily="66" charset="0"/>
                          <a:cs typeface="Mongolian Baiti" panose="03000500000000000000" pitchFamily="66" charset="0"/>
                        </a:rPr>
                        <a:t>63</a:t>
                      </a:r>
                      <a:endParaRPr lang="en-US" sz="1800">
                        <a:effectLst/>
                        <a:latin typeface="Mongolian Baiti" panose="03000500000000000000" pitchFamily="66" charset="0"/>
                        <a:ea typeface="Calibri" panose="020F0502020204030204" pitchFamily="34" charset="0"/>
                        <a:cs typeface="Mongolian Baiti" panose="03000500000000000000" pitchFamily="66" charset="0"/>
                      </a:endParaRPr>
                    </a:p>
                  </a:txBody>
                  <a:tcPr marL="68580" marR="68580" marT="0" marB="0" anchor="ctr"/>
                </a:tc>
                <a:tc>
                  <a:txBody>
                    <a:bodyPr/>
                    <a:lstStyle/>
                    <a:p>
                      <a:pPr marL="0" marR="0" algn="ctr">
                        <a:spcBef>
                          <a:spcPts val="0"/>
                        </a:spcBef>
                        <a:spcAft>
                          <a:spcPts val="0"/>
                        </a:spcAft>
                      </a:pPr>
                      <a:r>
                        <a:rPr lang="en-US" sz="1800" dirty="0">
                          <a:effectLst/>
                          <a:latin typeface="Mongolian Baiti" panose="03000500000000000000" pitchFamily="66" charset="0"/>
                          <a:cs typeface="Mongolian Baiti" panose="03000500000000000000" pitchFamily="66" charset="0"/>
                        </a:rPr>
                        <a:t>22.5</a:t>
                      </a:r>
                      <a:endParaRPr lang="en-US" sz="1800" dirty="0">
                        <a:effectLst/>
                        <a:latin typeface="Mongolian Baiti" panose="03000500000000000000" pitchFamily="66" charset="0"/>
                        <a:ea typeface="Calibri" panose="020F0502020204030204" pitchFamily="34" charset="0"/>
                        <a:cs typeface="Mongolian Baiti" panose="03000500000000000000" pitchFamily="66" charset="0"/>
                      </a:endParaRPr>
                    </a:p>
                  </a:txBody>
                  <a:tcPr marL="68580" marR="68580" marT="0" marB="0" anchor="ctr"/>
                </a:tc>
                <a:tc>
                  <a:txBody>
                    <a:bodyPr/>
                    <a:lstStyle/>
                    <a:p>
                      <a:pPr marL="0" marR="0" algn="ctr">
                        <a:spcBef>
                          <a:spcPts val="0"/>
                        </a:spcBef>
                        <a:spcAft>
                          <a:spcPts val="0"/>
                        </a:spcAft>
                      </a:pPr>
                      <a:r>
                        <a:rPr lang="en-US" sz="1800" dirty="0">
                          <a:effectLst/>
                          <a:latin typeface="Mongolian Baiti" panose="03000500000000000000" pitchFamily="66" charset="0"/>
                          <a:cs typeface="Mongolian Baiti" panose="03000500000000000000" pitchFamily="66" charset="0"/>
                        </a:rPr>
                        <a:t>22.5</a:t>
                      </a:r>
                      <a:endParaRPr lang="en-US" sz="1800" dirty="0">
                        <a:effectLst/>
                        <a:latin typeface="Mongolian Baiti" panose="03000500000000000000" pitchFamily="66" charset="0"/>
                        <a:ea typeface="Calibri" panose="020F0502020204030204" pitchFamily="34" charset="0"/>
                        <a:cs typeface="Mongolian Baiti" panose="03000500000000000000" pitchFamily="66" charset="0"/>
                      </a:endParaRPr>
                    </a:p>
                  </a:txBody>
                  <a:tcPr marL="68580" marR="68580" marT="0" marB="0" anchor="ctr">
                    <a:solidFill>
                      <a:srgbClr val="FFB7B7"/>
                    </a:solidFill>
                  </a:tcPr>
                </a:tc>
                <a:extLst>
                  <a:ext uri="{0D108BD9-81ED-4DB2-BD59-A6C34878D82A}">
                    <a16:rowId xmlns:a16="http://schemas.microsoft.com/office/drawing/2014/main" val="2225364060"/>
                  </a:ext>
                </a:extLst>
              </a:tr>
            </a:tbl>
          </a:graphicData>
        </a:graphic>
      </p:graphicFrame>
      <p:sp>
        <p:nvSpPr>
          <p:cNvPr id="4" name="Title 3">
            <a:extLst>
              <a:ext uri="{FF2B5EF4-FFF2-40B4-BE49-F238E27FC236}">
                <a16:creationId xmlns:a16="http://schemas.microsoft.com/office/drawing/2014/main" id="{E208F325-A489-35AC-5826-EA5ABAD1EE52}"/>
              </a:ext>
            </a:extLst>
          </p:cNvPr>
          <p:cNvSpPr>
            <a:spLocks noGrp="1"/>
          </p:cNvSpPr>
          <p:nvPr>
            <p:ph type="title"/>
          </p:nvPr>
        </p:nvSpPr>
        <p:spPr/>
        <p:txBody>
          <a:bodyPr>
            <a:normAutofit fontScale="90000"/>
          </a:bodyPr>
          <a:lstStyle/>
          <a:p>
            <a:r>
              <a:rPr lang="en-US" dirty="0"/>
              <a:t>Course Credit Comparison</a:t>
            </a:r>
          </a:p>
        </p:txBody>
      </p:sp>
    </p:spTree>
    <p:extLst>
      <p:ext uri="{BB962C8B-B14F-4D97-AF65-F5344CB8AC3E}">
        <p14:creationId xmlns:p14="http://schemas.microsoft.com/office/powerpoint/2010/main" val="41317452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5161D-287D-F965-951D-9FBB0CF1C88C}"/>
              </a:ext>
            </a:extLst>
          </p:cNvPr>
          <p:cNvSpPr>
            <a:spLocks noGrp="1"/>
          </p:cNvSpPr>
          <p:nvPr>
            <p:ph type="ctrTitle"/>
          </p:nvPr>
        </p:nvSpPr>
        <p:spPr>
          <a:xfrm>
            <a:off x="1143000" y="-1166138"/>
            <a:ext cx="6858000" cy="1790700"/>
          </a:xfrm>
        </p:spPr>
        <p:txBody>
          <a:bodyPr/>
          <a:lstStyle/>
          <a:p>
            <a:r>
              <a:rPr lang="en-US" b="1" dirty="0">
                <a:solidFill>
                  <a:srgbClr val="002060"/>
                </a:solidFill>
                <a:effectLst>
                  <a:outerShdw blurRad="38100" dist="38100" dir="2700000" algn="tl">
                    <a:srgbClr val="000000">
                      <a:alpha val="43137"/>
                    </a:srgbClr>
                  </a:outerShdw>
                </a:effectLst>
              </a:rPr>
              <a:t>AU </a:t>
            </a:r>
            <a:r>
              <a:rPr lang="en-US" b="1" dirty="0" err="1">
                <a:solidFill>
                  <a:srgbClr val="002060"/>
                </a:solidFill>
                <a:effectLst>
                  <a:outerShdw blurRad="38100" dist="38100" dir="2700000" algn="tl">
                    <a:srgbClr val="000000">
                      <a:alpha val="43137"/>
                    </a:srgbClr>
                  </a:outerShdw>
                </a:effectLst>
              </a:rPr>
              <a:t>BoV</a:t>
            </a:r>
            <a:r>
              <a:rPr lang="en-US" b="1" dirty="0">
                <a:solidFill>
                  <a:srgbClr val="002060"/>
                </a:solidFill>
                <a:effectLst>
                  <a:outerShdw blurRad="38100" dist="38100" dir="2700000" algn="tl">
                    <a:srgbClr val="000000">
                      <a:alpha val="43137"/>
                    </a:srgbClr>
                  </a:outerShdw>
                </a:effectLst>
              </a:rPr>
              <a:t> Annual Cycle</a:t>
            </a:r>
          </a:p>
        </p:txBody>
      </p:sp>
      <p:sp>
        <p:nvSpPr>
          <p:cNvPr id="11" name="Arrow: Curved Up 10">
            <a:extLst>
              <a:ext uri="{FF2B5EF4-FFF2-40B4-BE49-F238E27FC236}">
                <a16:creationId xmlns:a16="http://schemas.microsoft.com/office/drawing/2014/main" id="{FD7B7397-5EEC-F187-27C8-9E0593F09833}"/>
              </a:ext>
            </a:extLst>
          </p:cNvPr>
          <p:cNvSpPr/>
          <p:nvPr/>
        </p:nvSpPr>
        <p:spPr>
          <a:xfrm flipH="1" flipV="1">
            <a:off x="2269503" y="1661476"/>
            <a:ext cx="5316718" cy="657517"/>
          </a:xfrm>
          <a:prstGeom prst="curvedUpArrow">
            <a:avLst>
              <a:gd name="adj1" fmla="val 27117"/>
              <a:gd name="adj2" fmla="val 71678"/>
              <a:gd name="adj3" fmla="val 25000"/>
            </a:avLst>
          </a:prstGeom>
          <a:solidFill>
            <a:srgbClr val="002060"/>
          </a:solidFill>
          <a:ln>
            <a:solidFill>
              <a:schemeClr val="bg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black"/>
              </a:solidFill>
              <a:latin typeface="Calibri" panose="020F0502020204030204"/>
            </a:endParaRPr>
          </a:p>
        </p:txBody>
      </p:sp>
      <p:sp>
        <p:nvSpPr>
          <p:cNvPr id="3" name="Subtitle 2">
            <a:extLst>
              <a:ext uri="{FF2B5EF4-FFF2-40B4-BE49-F238E27FC236}">
                <a16:creationId xmlns:a16="http://schemas.microsoft.com/office/drawing/2014/main" id="{3888978C-856C-AB7F-8CCB-8BA01C4B9A12}"/>
              </a:ext>
            </a:extLst>
          </p:cNvPr>
          <p:cNvSpPr>
            <a:spLocks noGrp="1"/>
          </p:cNvSpPr>
          <p:nvPr>
            <p:ph type="subTitle" idx="1"/>
          </p:nvPr>
        </p:nvSpPr>
        <p:spPr>
          <a:xfrm>
            <a:off x="1126895" y="472771"/>
            <a:ext cx="6858000" cy="1241822"/>
          </a:xfrm>
        </p:spPr>
        <p:txBody>
          <a:bodyPr/>
          <a:lstStyle/>
          <a:p>
            <a:r>
              <a:rPr lang="en-US" b="1" dirty="0">
                <a:solidFill>
                  <a:srgbClr val="002060"/>
                </a:solidFill>
              </a:rPr>
              <a:t>Meetings to Report to </a:t>
            </a:r>
            <a:r>
              <a:rPr lang="en-US" b="1" dirty="0" err="1">
                <a:solidFill>
                  <a:srgbClr val="002060"/>
                </a:solidFill>
              </a:rPr>
              <a:t>SecAF</a:t>
            </a:r>
            <a:r>
              <a:rPr lang="en-US" b="1" dirty="0">
                <a:solidFill>
                  <a:srgbClr val="002060"/>
                </a:solidFill>
              </a:rPr>
              <a:t>*</a:t>
            </a:r>
          </a:p>
        </p:txBody>
      </p:sp>
      <p:graphicFrame>
        <p:nvGraphicFramePr>
          <p:cNvPr id="5" name="Diagram 4">
            <a:extLst>
              <a:ext uri="{FF2B5EF4-FFF2-40B4-BE49-F238E27FC236}">
                <a16:creationId xmlns:a16="http://schemas.microsoft.com/office/drawing/2014/main" id="{177FF2E4-0473-C1DA-57DC-20FE9FED1088}"/>
              </a:ext>
            </a:extLst>
          </p:cNvPr>
          <p:cNvGraphicFramePr/>
          <p:nvPr/>
        </p:nvGraphicFramePr>
        <p:xfrm>
          <a:off x="32207" y="947394"/>
          <a:ext cx="9079586" cy="3656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ubtitle 2">
            <a:extLst>
              <a:ext uri="{FF2B5EF4-FFF2-40B4-BE49-F238E27FC236}">
                <a16:creationId xmlns:a16="http://schemas.microsoft.com/office/drawing/2014/main" id="{B5584A37-E083-0854-C419-A0C391A72931}"/>
              </a:ext>
            </a:extLst>
          </p:cNvPr>
          <p:cNvSpPr txBox="1">
            <a:spLocks/>
          </p:cNvSpPr>
          <p:nvPr/>
        </p:nvSpPr>
        <p:spPr>
          <a:xfrm>
            <a:off x="-1" y="4857525"/>
            <a:ext cx="9111793" cy="218809"/>
          </a:xfrm>
          <a:prstGeom prst="rect">
            <a:avLst/>
          </a:prstGeom>
        </p:spPr>
        <p:txBody>
          <a:bodyPr vert="horz" lIns="68580" tIns="34290" rIns="68580" bIns="3429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685800">
              <a:spcBef>
                <a:spcPts val="750"/>
              </a:spcBef>
            </a:pPr>
            <a:r>
              <a:rPr lang="en-US" sz="1200" dirty="0">
                <a:solidFill>
                  <a:srgbClr val="002060"/>
                </a:solidFill>
                <a:latin typeface="Calibri" panose="020F0502020204030204"/>
              </a:rPr>
              <a:t>* DFO Coordinates and Plans. </a:t>
            </a:r>
          </a:p>
        </p:txBody>
      </p:sp>
      <p:sp>
        <p:nvSpPr>
          <p:cNvPr id="8" name="Arrow: Right 7">
            <a:extLst>
              <a:ext uri="{FF2B5EF4-FFF2-40B4-BE49-F238E27FC236}">
                <a16:creationId xmlns:a16="http://schemas.microsoft.com/office/drawing/2014/main" id="{997CFB84-7DEC-52EB-71D5-E52F345CC972}"/>
              </a:ext>
            </a:extLst>
          </p:cNvPr>
          <p:cNvSpPr/>
          <p:nvPr/>
        </p:nvSpPr>
        <p:spPr>
          <a:xfrm rot="1537684">
            <a:off x="998748" y="2920120"/>
            <a:ext cx="744109" cy="332911"/>
          </a:xfrm>
          <a:prstGeom prst="rightArrow">
            <a:avLst/>
          </a:prstGeom>
          <a:solidFill>
            <a:srgbClr val="002060"/>
          </a:solidFill>
          <a:ln>
            <a:solidFill>
              <a:schemeClr val="bg1">
                <a:lumMod val="9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Arrow: Right 8">
            <a:extLst>
              <a:ext uri="{FF2B5EF4-FFF2-40B4-BE49-F238E27FC236}">
                <a16:creationId xmlns:a16="http://schemas.microsoft.com/office/drawing/2014/main" id="{727CB60E-7336-8258-CABB-5E33D9A301FB}"/>
              </a:ext>
            </a:extLst>
          </p:cNvPr>
          <p:cNvSpPr/>
          <p:nvPr/>
        </p:nvSpPr>
        <p:spPr>
          <a:xfrm rot="1537684">
            <a:off x="4322198" y="2909798"/>
            <a:ext cx="744109" cy="336042"/>
          </a:xfrm>
          <a:prstGeom prst="rightArrow">
            <a:avLst/>
          </a:prstGeom>
          <a:solidFill>
            <a:srgbClr val="002060"/>
          </a:solidFill>
          <a:ln>
            <a:solidFill>
              <a:schemeClr val="bg1">
                <a:lumMod val="9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Arrow: Right 9">
            <a:extLst>
              <a:ext uri="{FF2B5EF4-FFF2-40B4-BE49-F238E27FC236}">
                <a16:creationId xmlns:a16="http://schemas.microsoft.com/office/drawing/2014/main" id="{5001F4D4-0F03-3D2D-7E3E-35D7A1F70C0B}"/>
              </a:ext>
            </a:extLst>
          </p:cNvPr>
          <p:cNvSpPr/>
          <p:nvPr/>
        </p:nvSpPr>
        <p:spPr>
          <a:xfrm>
            <a:off x="3313115" y="3567635"/>
            <a:ext cx="1645920" cy="835572"/>
          </a:xfrm>
          <a:prstGeom prst="rightArrow">
            <a:avLst/>
          </a:prstGeom>
          <a:solidFill>
            <a:srgbClr val="002060"/>
          </a:solidFill>
          <a:ln>
            <a:solidFill>
              <a:schemeClr val="bg1">
                <a:lumMod val="9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050" dirty="0">
                <a:solidFill>
                  <a:prstClr val="white"/>
                </a:solidFill>
                <a:latin typeface="Calibri" panose="020F0502020204030204"/>
              </a:rPr>
              <a:t>Follow-up items from Nov Mtg</a:t>
            </a:r>
          </a:p>
        </p:txBody>
      </p:sp>
      <p:sp>
        <p:nvSpPr>
          <p:cNvPr id="15" name="TextBox 14">
            <a:extLst>
              <a:ext uri="{FF2B5EF4-FFF2-40B4-BE49-F238E27FC236}">
                <a16:creationId xmlns:a16="http://schemas.microsoft.com/office/drawing/2014/main" id="{F116C561-A1ED-9D22-BD9E-A6C0AFC7288E}"/>
              </a:ext>
            </a:extLst>
          </p:cNvPr>
          <p:cNvSpPr txBox="1"/>
          <p:nvPr/>
        </p:nvSpPr>
        <p:spPr>
          <a:xfrm>
            <a:off x="32208" y="1386068"/>
            <a:ext cx="8355048" cy="276999"/>
          </a:xfrm>
          <a:prstGeom prst="rect">
            <a:avLst/>
          </a:prstGeom>
          <a:noFill/>
        </p:spPr>
        <p:txBody>
          <a:bodyPr wrap="square" rtlCol="0">
            <a:spAutoFit/>
          </a:bodyPr>
          <a:lstStyle/>
          <a:p>
            <a:pPr algn="ctr" defTabSz="685800"/>
            <a:r>
              <a:rPr lang="en-US" sz="1200" dirty="0" err="1">
                <a:solidFill>
                  <a:prstClr val="black"/>
                </a:solidFill>
                <a:latin typeface="Calibri" panose="020F0502020204030204"/>
              </a:rPr>
              <a:t>SecAF</a:t>
            </a:r>
            <a:r>
              <a:rPr lang="en-US" sz="1200" dirty="0">
                <a:solidFill>
                  <a:prstClr val="black"/>
                </a:solidFill>
                <a:latin typeface="Calibri" panose="020F0502020204030204"/>
              </a:rPr>
              <a:t> Follow-up items.  Implemented immediately or by next AU </a:t>
            </a:r>
            <a:r>
              <a:rPr lang="en-US" sz="1200" dirty="0" err="1">
                <a:solidFill>
                  <a:prstClr val="black"/>
                </a:solidFill>
                <a:latin typeface="Calibri" panose="020F0502020204030204"/>
              </a:rPr>
              <a:t>BoV</a:t>
            </a:r>
            <a:r>
              <a:rPr lang="en-US" sz="1200" dirty="0">
                <a:solidFill>
                  <a:prstClr val="black"/>
                </a:solidFill>
                <a:latin typeface="Calibri" panose="020F0502020204030204"/>
              </a:rPr>
              <a:t> Meeting.</a:t>
            </a:r>
          </a:p>
        </p:txBody>
      </p:sp>
      <p:cxnSp>
        <p:nvCxnSpPr>
          <p:cNvPr id="17" name="Straight Connector 16">
            <a:extLst>
              <a:ext uri="{FF2B5EF4-FFF2-40B4-BE49-F238E27FC236}">
                <a16:creationId xmlns:a16="http://schemas.microsoft.com/office/drawing/2014/main" id="{B6E9FD60-3D46-342A-448D-5E84F162D3FD}"/>
              </a:ext>
            </a:extLst>
          </p:cNvPr>
          <p:cNvCxnSpPr/>
          <p:nvPr/>
        </p:nvCxnSpPr>
        <p:spPr>
          <a:xfrm>
            <a:off x="0" y="947394"/>
            <a:ext cx="9144000" cy="0"/>
          </a:xfrm>
          <a:prstGeom prst="line">
            <a:avLst/>
          </a:prstGeom>
          <a:ln w="76200" cmpd="thickThin">
            <a:solidFill>
              <a:srgbClr val="002060"/>
            </a:solidFill>
          </a:ln>
          <a:effectLst>
            <a:outerShdw blurRad="50800" dist="38100" dir="8100000" algn="tr" rotWithShape="0">
              <a:prstClr val="black">
                <a:alpha val="40000"/>
              </a:prstClr>
            </a:outerShdw>
            <a:reflection blurRad="6350" stA="50000" endA="300" endPos="55000" dir="5400000" sy="-100000" algn="bl" rotWithShape="0"/>
          </a:effectLst>
        </p:spPr>
        <p:style>
          <a:lnRef idx="1">
            <a:schemeClr val="accent1"/>
          </a:lnRef>
          <a:fillRef idx="0">
            <a:schemeClr val="accent1"/>
          </a:fillRef>
          <a:effectRef idx="0">
            <a:schemeClr val="accent1"/>
          </a:effectRef>
          <a:fontRef idx="minor">
            <a:schemeClr val="tx1"/>
          </a:fontRef>
        </p:style>
      </p:cxnSp>
      <p:sp>
        <p:nvSpPr>
          <p:cNvPr id="18" name="Arrow: Right 17">
            <a:extLst>
              <a:ext uri="{FF2B5EF4-FFF2-40B4-BE49-F238E27FC236}">
                <a16:creationId xmlns:a16="http://schemas.microsoft.com/office/drawing/2014/main" id="{8FA9C74B-5019-41C6-1B4C-D7B5586A643D}"/>
              </a:ext>
            </a:extLst>
          </p:cNvPr>
          <p:cNvSpPr/>
          <p:nvPr/>
        </p:nvSpPr>
        <p:spPr>
          <a:xfrm>
            <a:off x="53146" y="3567635"/>
            <a:ext cx="1645920" cy="835572"/>
          </a:xfrm>
          <a:prstGeom prst="rightArrow">
            <a:avLst/>
          </a:prstGeom>
          <a:solidFill>
            <a:srgbClr val="002060"/>
          </a:solidFill>
          <a:ln>
            <a:solidFill>
              <a:schemeClr val="bg1">
                <a:lumMod val="9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050" dirty="0">
                <a:solidFill>
                  <a:prstClr val="white"/>
                </a:solidFill>
                <a:latin typeface="Calibri" panose="020F0502020204030204"/>
              </a:rPr>
              <a:t>Follow-up items from Prior Apr Mtg</a:t>
            </a:r>
          </a:p>
        </p:txBody>
      </p:sp>
      <p:sp>
        <p:nvSpPr>
          <p:cNvPr id="19" name="Arrow: Right 18">
            <a:extLst>
              <a:ext uri="{FF2B5EF4-FFF2-40B4-BE49-F238E27FC236}">
                <a16:creationId xmlns:a16="http://schemas.microsoft.com/office/drawing/2014/main" id="{7DA5E918-BCEB-133D-8888-5AAC6CBF0859}"/>
              </a:ext>
            </a:extLst>
          </p:cNvPr>
          <p:cNvSpPr/>
          <p:nvPr/>
        </p:nvSpPr>
        <p:spPr>
          <a:xfrm rot="18628625">
            <a:off x="6267815" y="3104054"/>
            <a:ext cx="1165860" cy="754380"/>
          </a:xfrm>
          <a:prstGeom prst="rightArrow">
            <a:avLst/>
          </a:prstGeom>
          <a:solidFill>
            <a:srgbClr val="002060"/>
          </a:solidFill>
          <a:ln>
            <a:solidFill>
              <a:schemeClr val="bg1">
                <a:lumMod val="9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050" dirty="0" err="1">
                <a:solidFill>
                  <a:prstClr val="white"/>
                </a:solidFill>
                <a:latin typeface="Calibri" panose="020F0502020204030204"/>
              </a:rPr>
              <a:t>SecAF</a:t>
            </a:r>
            <a:r>
              <a:rPr lang="en-US" sz="1050" dirty="0">
                <a:solidFill>
                  <a:prstClr val="white"/>
                </a:solidFill>
                <a:latin typeface="Calibri" panose="020F0502020204030204"/>
              </a:rPr>
              <a:t> Report Items</a:t>
            </a:r>
          </a:p>
        </p:txBody>
      </p:sp>
    </p:spTree>
    <p:extLst>
      <p:ext uri="{BB962C8B-B14F-4D97-AF65-F5344CB8AC3E}">
        <p14:creationId xmlns:p14="http://schemas.microsoft.com/office/powerpoint/2010/main" val="693734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C7F1DDFD-6C42-71D0-D9FE-CD0CE0AE4C10}"/>
              </a:ext>
            </a:extLst>
          </p:cNvPr>
          <p:cNvGraphicFramePr>
            <a:graphicFrameLocks noGrp="1"/>
          </p:cNvGraphicFramePr>
          <p:nvPr>
            <p:ph sz="quarter" idx="14"/>
            <p:extLst>
              <p:ext uri="{D42A27DB-BD31-4B8C-83A1-F6EECF244321}">
                <p14:modId xmlns:p14="http://schemas.microsoft.com/office/powerpoint/2010/main" val="1173991259"/>
              </p:ext>
            </p:extLst>
          </p:nvPr>
        </p:nvGraphicFramePr>
        <p:xfrm>
          <a:off x="266700" y="1428750"/>
          <a:ext cx="8610600" cy="2751547"/>
        </p:xfrm>
        <a:graphic>
          <a:graphicData uri="http://schemas.openxmlformats.org/drawingml/2006/table">
            <a:tbl>
              <a:tblPr firstRow="1" firstCol="1" bandRow="1">
                <a:tableStyleId>{5C22544A-7EE6-4342-B048-85BDC9FD1C3A}</a:tableStyleId>
              </a:tblPr>
              <a:tblGrid>
                <a:gridCol w="851408">
                  <a:extLst>
                    <a:ext uri="{9D8B030D-6E8A-4147-A177-3AD203B41FA5}">
                      <a16:colId xmlns:a16="http://schemas.microsoft.com/office/drawing/2014/main" val="1911988492"/>
                    </a:ext>
                  </a:extLst>
                </a:gridCol>
                <a:gridCol w="1701292">
                  <a:extLst>
                    <a:ext uri="{9D8B030D-6E8A-4147-A177-3AD203B41FA5}">
                      <a16:colId xmlns:a16="http://schemas.microsoft.com/office/drawing/2014/main" val="2299651380"/>
                    </a:ext>
                  </a:extLst>
                </a:gridCol>
                <a:gridCol w="2111375">
                  <a:extLst>
                    <a:ext uri="{9D8B030D-6E8A-4147-A177-3AD203B41FA5}">
                      <a16:colId xmlns:a16="http://schemas.microsoft.com/office/drawing/2014/main" val="2348298638"/>
                    </a:ext>
                  </a:extLst>
                </a:gridCol>
                <a:gridCol w="2232025">
                  <a:extLst>
                    <a:ext uri="{9D8B030D-6E8A-4147-A177-3AD203B41FA5}">
                      <a16:colId xmlns:a16="http://schemas.microsoft.com/office/drawing/2014/main" val="3227670898"/>
                    </a:ext>
                  </a:extLst>
                </a:gridCol>
                <a:gridCol w="1714500">
                  <a:extLst>
                    <a:ext uri="{9D8B030D-6E8A-4147-A177-3AD203B41FA5}">
                      <a16:colId xmlns:a16="http://schemas.microsoft.com/office/drawing/2014/main" val="3996542736"/>
                    </a:ext>
                  </a:extLst>
                </a:gridCol>
              </a:tblGrid>
              <a:tr h="787577">
                <a:tc>
                  <a:txBody>
                    <a:bodyPr/>
                    <a:lstStyle/>
                    <a:p>
                      <a:pPr algn="ctr" rtl="0" fontAlgn="ctr"/>
                      <a:r>
                        <a:rPr lang="en-US" sz="1800" b="1" i="0" u="none" strike="noStrike">
                          <a:solidFill>
                            <a:srgbClr val="FFFFFF"/>
                          </a:solidFill>
                          <a:effectLst/>
                          <a:latin typeface="Mongolian Baiti" panose="03000500000000000000" pitchFamily="66" charset="0"/>
                        </a:rPr>
                        <a:t>AFSC</a:t>
                      </a:r>
                    </a:p>
                  </a:txBody>
                  <a:tcPr marL="9525" marR="9525" marT="9525" marB="0" anchor="ctr"/>
                </a:tc>
                <a:tc>
                  <a:txBody>
                    <a:bodyPr/>
                    <a:lstStyle/>
                    <a:p>
                      <a:pPr algn="ctr" rtl="0" fontAlgn="ctr"/>
                      <a:r>
                        <a:rPr lang="en-US" sz="1800" b="1" i="0" u="none" strike="noStrike" dirty="0">
                          <a:solidFill>
                            <a:srgbClr val="FFFFFF"/>
                          </a:solidFill>
                          <a:effectLst/>
                          <a:latin typeface="Mongolian Baiti" panose="03000500000000000000" pitchFamily="66" charset="0"/>
                        </a:rPr>
                        <a:t>Specialty </a:t>
                      </a:r>
                    </a:p>
                  </a:txBody>
                  <a:tcPr marL="9525" marR="9525" marT="9525" marB="0" anchor="ctr"/>
                </a:tc>
                <a:tc>
                  <a:txBody>
                    <a:bodyPr/>
                    <a:lstStyle/>
                    <a:p>
                      <a:pPr algn="ctr" rtl="0" fontAlgn="ctr"/>
                      <a:r>
                        <a:rPr lang="en-US" sz="1800" b="1" i="0" u="none" strike="noStrike" dirty="0">
                          <a:solidFill>
                            <a:srgbClr val="FFFFFF"/>
                          </a:solidFill>
                          <a:effectLst/>
                          <a:latin typeface="Mongolian Baiti" panose="03000500000000000000" pitchFamily="66" charset="0"/>
                        </a:rPr>
                        <a:t>Number of Students</a:t>
                      </a:r>
                      <a:r>
                        <a:rPr lang="en-US" sz="1800" b="1" i="0" u="none" strike="noStrike" baseline="30000" dirty="0">
                          <a:solidFill>
                            <a:srgbClr val="FFFFFF"/>
                          </a:solidFill>
                          <a:effectLst/>
                          <a:latin typeface="Mongolian Baiti" panose="03000500000000000000" pitchFamily="66" charset="0"/>
                        </a:rPr>
                        <a:t>*</a:t>
                      </a:r>
                      <a:endParaRPr lang="en-US" sz="1800" b="1" i="0" u="none" strike="noStrike" dirty="0">
                        <a:solidFill>
                          <a:srgbClr val="FFFFFF"/>
                        </a:solidFill>
                        <a:effectLst/>
                        <a:latin typeface="Mongolian Baiti" panose="03000500000000000000" pitchFamily="66" charset="0"/>
                      </a:endParaRPr>
                    </a:p>
                  </a:txBody>
                  <a:tcPr marL="9525" marR="9525" marT="9525" marB="0" anchor="ctr"/>
                </a:tc>
                <a:tc>
                  <a:txBody>
                    <a:bodyPr/>
                    <a:lstStyle/>
                    <a:p>
                      <a:pPr algn="ctr" rtl="0" fontAlgn="ctr"/>
                      <a:r>
                        <a:rPr lang="en-US" sz="1800" b="1" i="0" u="none" strike="noStrike" dirty="0">
                          <a:solidFill>
                            <a:srgbClr val="FFFFFF"/>
                          </a:solidFill>
                          <a:effectLst/>
                          <a:latin typeface="Mongolian Baiti" panose="03000500000000000000" pitchFamily="66" charset="0"/>
                        </a:rPr>
                        <a:t>Additional Credits Required per Student</a:t>
                      </a:r>
                    </a:p>
                  </a:txBody>
                  <a:tcPr marL="9525" marR="9525" marT="9525" marB="0" anchor="ctr"/>
                </a:tc>
                <a:tc>
                  <a:txBody>
                    <a:bodyPr/>
                    <a:lstStyle/>
                    <a:p>
                      <a:pPr algn="ctr" rtl="0" fontAlgn="ctr"/>
                      <a:r>
                        <a:rPr lang="en-US" sz="1800" b="1" i="0" u="none" strike="noStrike" dirty="0">
                          <a:solidFill>
                            <a:srgbClr val="FFFFFF"/>
                          </a:solidFill>
                          <a:effectLst/>
                          <a:latin typeface="Mongolian Baiti" panose="03000500000000000000" pitchFamily="66" charset="0"/>
                        </a:rPr>
                        <a:t> Total TA Cost Increase**  </a:t>
                      </a:r>
                    </a:p>
                  </a:txBody>
                  <a:tcPr marL="9525" marR="9525" marT="9525" marB="0" anchor="ctr"/>
                </a:tc>
                <a:extLst>
                  <a:ext uri="{0D108BD9-81ED-4DB2-BD59-A6C34878D82A}">
                    <a16:rowId xmlns:a16="http://schemas.microsoft.com/office/drawing/2014/main" val="3493680782"/>
                  </a:ext>
                </a:extLst>
              </a:tr>
              <a:tr h="392794">
                <a:tc>
                  <a:txBody>
                    <a:bodyPr/>
                    <a:lstStyle/>
                    <a:p>
                      <a:pPr algn="ctr" rtl="0" fontAlgn="ctr"/>
                      <a:r>
                        <a:rPr lang="en-US" sz="1800" b="1" i="0" u="none" strike="noStrike">
                          <a:solidFill>
                            <a:srgbClr val="FFFFFF"/>
                          </a:solidFill>
                          <a:effectLst/>
                          <a:latin typeface="Mongolian Baiti" panose="03000500000000000000" pitchFamily="66" charset="0"/>
                        </a:rPr>
                        <a:t>1N</a:t>
                      </a:r>
                    </a:p>
                  </a:txBody>
                  <a:tcPr marL="9525" marR="9525" marT="9525" marB="0" anchor="ctr"/>
                </a:tc>
                <a:tc>
                  <a:txBody>
                    <a:bodyPr/>
                    <a:lstStyle/>
                    <a:p>
                      <a:pPr algn="ctr" rtl="0" fontAlgn="ctr"/>
                      <a:r>
                        <a:rPr lang="en-US" sz="1800" b="0" i="0" u="none" strike="noStrike">
                          <a:solidFill>
                            <a:srgbClr val="000000"/>
                          </a:solidFill>
                          <a:effectLst/>
                          <a:latin typeface="Mongolian Baiti" panose="03000500000000000000" pitchFamily="66" charset="0"/>
                        </a:rPr>
                        <a:t>Intel</a:t>
                      </a:r>
                    </a:p>
                  </a:txBody>
                  <a:tcPr marL="9525" marR="9525" marT="9525" marB="0" anchor="ctr"/>
                </a:tc>
                <a:tc>
                  <a:txBody>
                    <a:bodyPr/>
                    <a:lstStyle/>
                    <a:p>
                      <a:pPr algn="ctr" rtl="0" fontAlgn="ctr"/>
                      <a:r>
                        <a:rPr lang="en-US" sz="1800" b="0" i="0" u="none" strike="noStrike" dirty="0">
                          <a:solidFill>
                            <a:srgbClr val="000000"/>
                          </a:solidFill>
                          <a:effectLst/>
                          <a:latin typeface="Mongolian Baiti" panose="03000500000000000000" pitchFamily="66" charset="0"/>
                        </a:rPr>
                        <a:t>16,017</a:t>
                      </a:r>
                    </a:p>
                  </a:txBody>
                  <a:tcPr marL="9525" marR="9525" marT="9525" marB="0" anchor="ctr"/>
                </a:tc>
                <a:tc>
                  <a:txBody>
                    <a:bodyPr/>
                    <a:lstStyle/>
                    <a:p>
                      <a:pPr algn="ctr" rtl="0" fontAlgn="ctr"/>
                      <a:r>
                        <a:rPr lang="en-US" sz="1800" b="0" i="0" u="none" strike="noStrike">
                          <a:solidFill>
                            <a:srgbClr val="000000"/>
                          </a:solidFill>
                          <a:effectLst/>
                          <a:latin typeface="Mongolian Baiti" panose="03000500000000000000" pitchFamily="66" charset="0"/>
                        </a:rPr>
                        <a:t>12</a:t>
                      </a:r>
                    </a:p>
                  </a:txBody>
                  <a:tcPr marL="9525" marR="9525" marT="9525" marB="0" anchor="ctr"/>
                </a:tc>
                <a:tc>
                  <a:txBody>
                    <a:bodyPr/>
                    <a:lstStyle/>
                    <a:p>
                      <a:pPr algn="ctr" rtl="0" fontAlgn="ctr"/>
                      <a:r>
                        <a:rPr lang="en-US" sz="1800" b="0" i="0" u="none" strike="noStrike">
                          <a:solidFill>
                            <a:srgbClr val="000000"/>
                          </a:solidFill>
                          <a:effectLst/>
                          <a:latin typeface="Mongolian Baiti" panose="03000500000000000000" pitchFamily="66" charset="0"/>
                        </a:rPr>
                        <a:t> $     48,051,000 </a:t>
                      </a:r>
                    </a:p>
                  </a:txBody>
                  <a:tcPr marL="9525" marR="9525" marT="9525" marB="0" anchor="ctr">
                    <a:solidFill>
                      <a:srgbClr val="FFB7B7"/>
                    </a:solidFill>
                  </a:tcPr>
                </a:tc>
                <a:extLst>
                  <a:ext uri="{0D108BD9-81ED-4DB2-BD59-A6C34878D82A}">
                    <a16:rowId xmlns:a16="http://schemas.microsoft.com/office/drawing/2014/main" val="3080265698"/>
                  </a:ext>
                </a:extLst>
              </a:tr>
              <a:tr h="392794">
                <a:tc>
                  <a:txBody>
                    <a:bodyPr/>
                    <a:lstStyle/>
                    <a:p>
                      <a:pPr algn="ctr" rtl="0" fontAlgn="ctr"/>
                      <a:r>
                        <a:rPr lang="en-US" sz="1800" b="1" i="0" u="none" strike="noStrike">
                          <a:solidFill>
                            <a:srgbClr val="FFFFFF"/>
                          </a:solidFill>
                          <a:effectLst/>
                          <a:latin typeface="Mongolian Baiti" panose="03000500000000000000" pitchFamily="66" charset="0"/>
                        </a:rPr>
                        <a:t>1W</a:t>
                      </a:r>
                    </a:p>
                  </a:txBody>
                  <a:tcPr marL="9525" marR="9525" marT="9525" marB="0" anchor="ctr"/>
                </a:tc>
                <a:tc>
                  <a:txBody>
                    <a:bodyPr/>
                    <a:lstStyle/>
                    <a:p>
                      <a:pPr algn="ctr" rtl="0" fontAlgn="ctr"/>
                      <a:r>
                        <a:rPr lang="en-US" sz="1800" b="0" i="0" u="none" strike="noStrike">
                          <a:solidFill>
                            <a:srgbClr val="000000"/>
                          </a:solidFill>
                          <a:effectLst/>
                          <a:latin typeface="Mongolian Baiti" panose="03000500000000000000" pitchFamily="66" charset="0"/>
                        </a:rPr>
                        <a:t>Meteorology  </a:t>
                      </a:r>
                    </a:p>
                  </a:txBody>
                  <a:tcPr marL="9525" marR="9525" marT="9525" marB="0" anchor="ctr"/>
                </a:tc>
                <a:tc>
                  <a:txBody>
                    <a:bodyPr/>
                    <a:lstStyle/>
                    <a:p>
                      <a:pPr algn="ctr" rtl="0" fontAlgn="ctr"/>
                      <a:r>
                        <a:rPr lang="en-US" sz="1800" b="0" i="0" u="none" strike="noStrike" dirty="0">
                          <a:solidFill>
                            <a:srgbClr val="000000"/>
                          </a:solidFill>
                          <a:effectLst/>
                          <a:latin typeface="Mongolian Baiti" panose="03000500000000000000" pitchFamily="66" charset="0"/>
                        </a:rPr>
                        <a:t>2,024</a:t>
                      </a:r>
                    </a:p>
                  </a:txBody>
                  <a:tcPr marL="9525" marR="9525" marT="9525" marB="0" anchor="ctr"/>
                </a:tc>
                <a:tc>
                  <a:txBody>
                    <a:bodyPr/>
                    <a:lstStyle/>
                    <a:p>
                      <a:pPr algn="ctr" rtl="0" fontAlgn="ctr"/>
                      <a:r>
                        <a:rPr lang="en-US" sz="1800" b="0" i="0" u="none" strike="noStrike">
                          <a:solidFill>
                            <a:srgbClr val="000000"/>
                          </a:solidFill>
                          <a:effectLst/>
                          <a:latin typeface="Mongolian Baiti" panose="03000500000000000000" pitchFamily="66" charset="0"/>
                        </a:rPr>
                        <a:t>12.5</a:t>
                      </a:r>
                    </a:p>
                  </a:txBody>
                  <a:tcPr marL="9525" marR="9525" marT="9525" marB="0" anchor="ctr"/>
                </a:tc>
                <a:tc>
                  <a:txBody>
                    <a:bodyPr/>
                    <a:lstStyle/>
                    <a:p>
                      <a:pPr algn="ctr" rtl="0" fontAlgn="ctr"/>
                      <a:r>
                        <a:rPr lang="en-US" sz="1800" b="0" i="0" u="none" strike="noStrike">
                          <a:solidFill>
                            <a:srgbClr val="000000"/>
                          </a:solidFill>
                          <a:effectLst/>
                          <a:latin typeface="Mongolian Baiti" panose="03000500000000000000" pitchFamily="66" charset="0"/>
                        </a:rPr>
                        <a:t> $       6,325,000 </a:t>
                      </a:r>
                    </a:p>
                  </a:txBody>
                  <a:tcPr marL="9525" marR="9525" marT="9525" marB="0" anchor="ctr">
                    <a:solidFill>
                      <a:srgbClr val="FFB7B7"/>
                    </a:solidFill>
                  </a:tcPr>
                </a:tc>
                <a:extLst>
                  <a:ext uri="{0D108BD9-81ED-4DB2-BD59-A6C34878D82A}">
                    <a16:rowId xmlns:a16="http://schemas.microsoft.com/office/drawing/2014/main" val="2505950477"/>
                  </a:ext>
                </a:extLst>
              </a:tr>
              <a:tr h="392794">
                <a:tc>
                  <a:txBody>
                    <a:bodyPr/>
                    <a:lstStyle/>
                    <a:p>
                      <a:pPr algn="ctr" rtl="0" fontAlgn="ctr"/>
                      <a:r>
                        <a:rPr lang="en-US" sz="1800" b="1" i="0" u="none" strike="noStrike">
                          <a:solidFill>
                            <a:srgbClr val="FFFFFF"/>
                          </a:solidFill>
                          <a:effectLst/>
                          <a:latin typeface="Mongolian Baiti" panose="03000500000000000000" pitchFamily="66" charset="0"/>
                        </a:rPr>
                        <a:t>3E</a:t>
                      </a:r>
                    </a:p>
                  </a:txBody>
                  <a:tcPr marL="9525" marR="9525" marT="9525" marB="0" anchor="ctr"/>
                </a:tc>
                <a:tc>
                  <a:txBody>
                    <a:bodyPr/>
                    <a:lstStyle/>
                    <a:p>
                      <a:pPr algn="ctr" rtl="0" fontAlgn="ctr"/>
                      <a:r>
                        <a:rPr lang="en-US" sz="1800" b="0" i="0" u="none" strike="noStrike">
                          <a:solidFill>
                            <a:srgbClr val="000000"/>
                          </a:solidFill>
                          <a:effectLst/>
                          <a:latin typeface="Mongolian Baiti" panose="03000500000000000000" pitchFamily="66" charset="0"/>
                        </a:rPr>
                        <a:t>EOD</a:t>
                      </a:r>
                    </a:p>
                  </a:txBody>
                  <a:tcPr marL="9525" marR="9525" marT="9525" marB="0" anchor="ctr"/>
                </a:tc>
                <a:tc>
                  <a:txBody>
                    <a:bodyPr/>
                    <a:lstStyle/>
                    <a:p>
                      <a:pPr algn="ctr" rtl="0" fontAlgn="ctr"/>
                      <a:r>
                        <a:rPr lang="en-US" sz="1800" b="0" i="0" u="none" strike="noStrike" dirty="0">
                          <a:solidFill>
                            <a:srgbClr val="000000"/>
                          </a:solidFill>
                          <a:effectLst/>
                          <a:latin typeface="Mongolian Baiti" panose="03000500000000000000" pitchFamily="66" charset="0"/>
                        </a:rPr>
                        <a:t>1,417</a:t>
                      </a:r>
                    </a:p>
                  </a:txBody>
                  <a:tcPr marL="9525" marR="9525" marT="9525" marB="0" anchor="ctr"/>
                </a:tc>
                <a:tc>
                  <a:txBody>
                    <a:bodyPr/>
                    <a:lstStyle/>
                    <a:p>
                      <a:pPr algn="ctr" rtl="0" fontAlgn="ctr"/>
                      <a:r>
                        <a:rPr lang="en-US" sz="1800" b="0" i="0" u="none" strike="noStrike">
                          <a:solidFill>
                            <a:srgbClr val="000000"/>
                          </a:solidFill>
                          <a:effectLst/>
                          <a:latin typeface="Mongolian Baiti" panose="03000500000000000000" pitchFamily="66" charset="0"/>
                        </a:rPr>
                        <a:t>17.5</a:t>
                      </a:r>
                    </a:p>
                  </a:txBody>
                  <a:tcPr marL="9525" marR="9525" marT="9525" marB="0" anchor="ctr"/>
                </a:tc>
                <a:tc>
                  <a:txBody>
                    <a:bodyPr/>
                    <a:lstStyle/>
                    <a:p>
                      <a:pPr algn="ctr" rtl="0" fontAlgn="ctr"/>
                      <a:r>
                        <a:rPr lang="en-US" sz="1800" b="0" i="0" u="none" strike="noStrike">
                          <a:solidFill>
                            <a:srgbClr val="000000"/>
                          </a:solidFill>
                          <a:effectLst/>
                          <a:latin typeface="Mongolian Baiti" panose="03000500000000000000" pitchFamily="66" charset="0"/>
                        </a:rPr>
                        <a:t> $       6,199,375 </a:t>
                      </a:r>
                    </a:p>
                  </a:txBody>
                  <a:tcPr marL="9525" marR="9525" marT="9525" marB="0" anchor="ctr">
                    <a:solidFill>
                      <a:srgbClr val="FFB7B7"/>
                    </a:solidFill>
                  </a:tcPr>
                </a:tc>
                <a:extLst>
                  <a:ext uri="{0D108BD9-81ED-4DB2-BD59-A6C34878D82A}">
                    <a16:rowId xmlns:a16="http://schemas.microsoft.com/office/drawing/2014/main" val="1115974909"/>
                  </a:ext>
                </a:extLst>
              </a:tr>
              <a:tr h="392794">
                <a:tc>
                  <a:txBody>
                    <a:bodyPr/>
                    <a:lstStyle/>
                    <a:p>
                      <a:pPr algn="ctr" rtl="0" fontAlgn="ctr"/>
                      <a:r>
                        <a:rPr lang="en-US" sz="1800" b="1" i="0" u="none" strike="noStrike">
                          <a:solidFill>
                            <a:srgbClr val="FFFFFF"/>
                          </a:solidFill>
                          <a:effectLst/>
                          <a:latin typeface="Mongolian Baiti" panose="03000500000000000000" pitchFamily="66" charset="0"/>
                        </a:rPr>
                        <a:t>3P</a:t>
                      </a:r>
                    </a:p>
                  </a:txBody>
                  <a:tcPr marL="9525" marR="9525" marT="9525" marB="0" anchor="ctr"/>
                </a:tc>
                <a:tc>
                  <a:txBody>
                    <a:bodyPr/>
                    <a:lstStyle/>
                    <a:p>
                      <a:pPr algn="ctr" rtl="0" fontAlgn="ctr"/>
                      <a:r>
                        <a:rPr lang="en-US" sz="1800" b="0" i="0" u="none" strike="noStrike">
                          <a:solidFill>
                            <a:srgbClr val="000000"/>
                          </a:solidFill>
                          <a:effectLst/>
                          <a:latin typeface="Mongolian Baiti" panose="03000500000000000000" pitchFamily="66" charset="0"/>
                        </a:rPr>
                        <a:t>Security Forces</a:t>
                      </a:r>
                    </a:p>
                  </a:txBody>
                  <a:tcPr marL="9525" marR="9525" marT="9525" marB="0" anchor="ctr"/>
                </a:tc>
                <a:tc>
                  <a:txBody>
                    <a:bodyPr/>
                    <a:lstStyle/>
                    <a:p>
                      <a:pPr algn="ctr" rtl="0" fontAlgn="ctr"/>
                      <a:r>
                        <a:rPr lang="en-US" sz="1800" b="0" i="0" u="none" strike="noStrike" dirty="0">
                          <a:solidFill>
                            <a:srgbClr val="000000"/>
                          </a:solidFill>
                          <a:effectLst/>
                          <a:latin typeface="Mongolian Baiti" panose="03000500000000000000" pitchFamily="66" charset="0"/>
                        </a:rPr>
                        <a:t>29,359</a:t>
                      </a:r>
                    </a:p>
                  </a:txBody>
                  <a:tcPr marL="9525" marR="9525" marT="9525" marB="0" anchor="ctr"/>
                </a:tc>
                <a:tc>
                  <a:txBody>
                    <a:bodyPr/>
                    <a:lstStyle/>
                    <a:p>
                      <a:pPr algn="ctr" rtl="0" fontAlgn="ctr"/>
                      <a:r>
                        <a:rPr lang="en-US" sz="1800" b="0" i="0" u="none" strike="noStrike">
                          <a:solidFill>
                            <a:srgbClr val="000000"/>
                          </a:solidFill>
                          <a:effectLst/>
                          <a:latin typeface="Mongolian Baiti" panose="03000500000000000000" pitchFamily="66" charset="0"/>
                        </a:rPr>
                        <a:t>30.5</a:t>
                      </a:r>
                    </a:p>
                  </a:txBody>
                  <a:tcPr marL="9525" marR="9525" marT="9525" marB="0" anchor="ctr"/>
                </a:tc>
                <a:tc>
                  <a:txBody>
                    <a:bodyPr/>
                    <a:lstStyle/>
                    <a:p>
                      <a:pPr algn="ctr" rtl="0" fontAlgn="ctr"/>
                      <a:r>
                        <a:rPr lang="en-US" sz="1800" b="0" i="0" u="none" strike="noStrike">
                          <a:solidFill>
                            <a:srgbClr val="000000"/>
                          </a:solidFill>
                          <a:effectLst/>
                          <a:latin typeface="Mongolian Baiti" panose="03000500000000000000" pitchFamily="66" charset="0"/>
                        </a:rPr>
                        <a:t> $   223,862,375 </a:t>
                      </a:r>
                    </a:p>
                  </a:txBody>
                  <a:tcPr marL="9525" marR="9525" marT="9525" marB="0" anchor="ctr">
                    <a:solidFill>
                      <a:srgbClr val="FFB7B7"/>
                    </a:solidFill>
                  </a:tcPr>
                </a:tc>
                <a:extLst>
                  <a:ext uri="{0D108BD9-81ED-4DB2-BD59-A6C34878D82A}">
                    <a16:rowId xmlns:a16="http://schemas.microsoft.com/office/drawing/2014/main" val="3767167469"/>
                  </a:ext>
                </a:extLst>
              </a:tr>
              <a:tr h="392794">
                <a:tc>
                  <a:txBody>
                    <a:bodyPr/>
                    <a:lstStyle/>
                    <a:p>
                      <a:pPr algn="ctr" rtl="0" fontAlgn="ctr"/>
                      <a:r>
                        <a:rPr lang="en-US" sz="1800" b="1" i="0" u="none" strike="noStrike">
                          <a:solidFill>
                            <a:srgbClr val="FFFFFF"/>
                          </a:solidFill>
                          <a:effectLst/>
                          <a:latin typeface="Mongolian Baiti" panose="03000500000000000000" pitchFamily="66" charset="0"/>
                        </a:rPr>
                        <a:t>5J</a:t>
                      </a:r>
                    </a:p>
                  </a:txBody>
                  <a:tcPr marL="9525" marR="9525" marT="9525" marB="0" anchor="ctr"/>
                </a:tc>
                <a:tc>
                  <a:txBody>
                    <a:bodyPr/>
                    <a:lstStyle/>
                    <a:p>
                      <a:pPr algn="ctr" rtl="0" fontAlgn="ctr"/>
                      <a:r>
                        <a:rPr lang="en-US" sz="1800" b="0" i="0" u="none" strike="noStrike">
                          <a:solidFill>
                            <a:srgbClr val="000000"/>
                          </a:solidFill>
                          <a:effectLst/>
                          <a:latin typeface="Mongolian Baiti" panose="03000500000000000000" pitchFamily="66" charset="0"/>
                        </a:rPr>
                        <a:t>Paralegal </a:t>
                      </a:r>
                    </a:p>
                  </a:txBody>
                  <a:tcPr marL="9525" marR="9525" marT="9525" marB="0" anchor="ctr"/>
                </a:tc>
                <a:tc>
                  <a:txBody>
                    <a:bodyPr/>
                    <a:lstStyle/>
                    <a:p>
                      <a:pPr algn="ctr" rtl="0" fontAlgn="ctr"/>
                      <a:r>
                        <a:rPr lang="en-US" sz="1800" b="0" i="0" u="none" strike="noStrike">
                          <a:solidFill>
                            <a:srgbClr val="000000"/>
                          </a:solidFill>
                          <a:effectLst/>
                          <a:latin typeface="Mongolian Baiti" panose="03000500000000000000" pitchFamily="66" charset="0"/>
                        </a:rPr>
                        <a:t>590</a:t>
                      </a:r>
                    </a:p>
                  </a:txBody>
                  <a:tcPr marL="9525" marR="9525" marT="9525" marB="0" anchor="ctr"/>
                </a:tc>
                <a:tc>
                  <a:txBody>
                    <a:bodyPr/>
                    <a:lstStyle/>
                    <a:p>
                      <a:pPr algn="ctr" rtl="0" fontAlgn="ctr"/>
                      <a:r>
                        <a:rPr lang="en-US" sz="1800" b="0" i="0" u="none" strike="noStrike">
                          <a:solidFill>
                            <a:srgbClr val="000000"/>
                          </a:solidFill>
                          <a:effectLst/>
                          <a:latin typeface="Mongolian Baiti" panose="03000500000000000000" pitchFamily="66" charset="0"/>
                        </a:rPr>
                        <a:t>22.5</a:t>
                      </a:r>
                    </a:p>
                  </a:txBody>
                  <a:tcPr marL="9525" marR="9525" marT="9525" marB="0" anchor="ctr"/>
                </a:tc>
                <a:tc>
                  <a:txBody>
                    <a:bodyPr/>
                    <a:lstStyle/>
                    <a:p>
                      <a:pPr algn="ctr" rtl="0" fontAlgn="ctr"/>
                      <a:r>
                        <a:rPr lang="en-US" sz="1800" b="0" i="0" u="none" strike="noStrike" dirty="0">
                          <a:solidFill>
                            <a:srgbClr val="000000"/>
                          </a:solidFill>
                          <a:effectLst/>
                          <a:latin typeface="Mongolian Baiti" panose="03000500000000000000" pitchFamily="66" charset="0"/>
                        </a:rPr>
                        <a:t> $       3,318,750 </a:t>
                      </a:r>
                    </a:p>
                  </a:txBody>
                  <a:tcPr marL="9525" marR="9525" marT="9525" marB="0" anchor="ctr">
                    <a:solidFill>
                      <a:srgbClr val="FFB7B7"/>
                    </a:solidFill>
                  </a:tcPr>
                </a:tc>
                <a:extLst>
                  <a:ext uri="{0D108BD9-81ED-4DB2-BD59-A6C34878D82A}">
                    <a16:rowId xmlns:a16="http://schemas.microsoft.com/office/drawing/2014/main" val="2225364060"/>
                  </a:ext>
                </a:extLst>
              </a:tr>
            </a:tbl>
          </a:graphicData>
        </a:graphic>
      </p:graphicFrame>
      <p:sp>
        <p:nvSpPr>
          <p:cNvPr id="4" name="Title 3">
            <a:extLst>
              <a:ext uri="{FF2B5EF4-FFF2-40B4-BE49-F238E27FC236}">
                <a16:creationId xmlns:a16="http://schemas.microsoft.com/office/drawing/2014/main" id="{E208F325-A489-35AC-5826-EA5ABAD1EE52}"/>
              </a:ext>
            </a:extLst>
          </p:cNvPr>
          <p:cNvSpPr>
            <a:spLocks noGrp="1"/>
          </p:cNvSpPr>
          <p:nvPr>
            <p:ph type="title"/>
          </p:nvPr>
        </p:nvSpPr>
        <p:spPr/>
        <p:txBody>
          <a:bodyPr>
            <a:normAutofit fontScale="90000"/>
          </a:bodyPr>
          <a:lstStyle/>
          <a:p>
            <a:r>
              <a:rPr lang="en-US" dirty="0"/>
              <a:t>Tuition Assistance Impact</a:t>
            </a:r>
          </a:p>
        </p:txBody>
      </p:sp>
      <p:sp>
        <p:nvSpPr>
          <p:cNvPr id="3" name="TextBox 2">
            <a:extLst>
              <a:ext uri="{FF2B5EF4-FFF2-40B4-BE49-F238E27FC236}">
                <a16:creationId xmlns:a16="http://schemas.microsoft.com/office/drawing/2014/main" id="{FD012674-6ED0-19B8-763D-E29677A37E9C}"/>
              </a:ext>
            </a:extLst>
          </p:cNvPr>
          <p:cNvSpPr txBox="1"/>
          <p:nvPr/>
        </p:nvSpPr>
        <p:spPr>
          <a:xfrm>
            <a:off x="266700" y="4292934"/>
            <a:ext cx="3132111" cy="430887"/>
          </a:xfrm>
          <a:prstGeom prst="rect">
            <a:avLst/>
          </a:prstGeom>
          <a:noFill/>
        </p:spPr>
        <p:txBody>
          <a:bodyPr wrap="square" rtlCol="0">
            <a:spAutoFit/>
          </a:bodyPr>
          <a:lstStyle/>
          <a:p>
            <a:r>
              <a:rPr lang="en-US" sz="1100" dirty="0"/>
              <a:t>*Students Enrolled in 2017 – 2022 Catalogs</a:t>
            </a:r>
          </a:p>
          <a:p>
            <a:r>
              <a:rPr lang="en-US" sz="1100" dirty="0"/>
              <a:t>**Tuition Assistance (TA) Cost per Credit </a:t>
            </a:r>
            <a:r>
              <a:rPr lang="en-US" sz="1100" dirty="0" err="1"/>
              <a:t>hr</a:t>
            </a:r>
            <a:r>
              <a:rPr lang="en-US" sz="1100" dirty="0"/>
              <a:t> = $250</a:t>
            </a:r>
          </a:p>
        </p:txBody>
      </p:sp>
      <p:sp>
        <p:nvSpPr>
          <p:cNvPr id="7" name="TextBox 6">
            <a:extLst>
              <a:ext uri="{FF2B5EF4-FFF2-40B4-BE49-F238E27FC236}">
                <a16:creationId xmlns:a16="http://schemas.microsoft.com/office/drawing/2014/main" id="{AA7E0885-B79C-1453-A047-B38E4AE71C87}"/>
              </a:ext>
            </a:extLst>
          </p:cNvPr>
          <p:cNvSpPr txBox="1"/>
          <p:nvPr/>
        </p:nvSpPr>
        <p:spPr>
          <a:xfrm>
            <a:off x="5943600" y="4262156"/>
            <a:ext cx="2933700" cy="461665"/>
          </a:xfrm>
          <a:prstGeom prst="rect">
            <a:avLst/>
          </a:prstGeom>
          <a:solidFill>
            <a:srgbClr val="FFFF00"/>
          </a:solidFill>
          <a:ln w="12700">
            <a:solidFill>
              <a:schemeClr val="tx1"/>
            </a:solidFill>
          </a:ln>
        </p:spPr>
        <p:txBody>
          <a:bodyPr wrap="square" rtlCol="0">
            <a:spAutoFit/>
          </a:bodyPr>
          <a:lstStyle/>
          <a:p>
            <a:r>
              <a:rPr lang="en-US" sz="2400" dirty="0"/>
              <a:t>Total = $287,756,500</a:t>
            </a:r>
          </a:p>
        </p:txBody>
      </p:sp>
    </p:spTree>
    <p:extLst>
      <p:ext uri="{BB962C8B-B14F-4D97-AF65-F5344CB8AC3E}">
        <p14:creationId xmlns:p14="http://schemas.microsoft.com/office/powerpoint/2010/main" val="17146374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13C772-AD3F-C1A8-3F01-21EE67DD8221}"/>
              </a:ext>
            </a:extLst>
          </p:cNvPr>
          <p:cNvSpPr>
            <a:spLocks noGrp="1"/>
          </p:cNvSpPr>
          <p:nvPr>
            <p:ph type="title"/>
          </p:nvPr>
        </p:nvSpPr>
        <p:spPr/>
        <p:txBody>
          <a:bodyPr>
            <a:normAutofit fontScale="90000"/>
          </a:bodyPr>
          <a:lstStyle/>
          <a:p>
            <a:r>
              <a:rPr lang="en-US" sz="4400" dirty="0"/>
              <a:t>Agenda</a:t>
            </a:r>
            <a:endParaRPr lang="en-US" dirty="0"/>
          </a:p>
        </p:txBody>
      </p:sp>
      <p:sp>
        <p:nvSpPr>
          <p:cNvPr id="2" name="Content Placeholder 1">
            <a:extLst>
              <a:ext uri="{FF2B5EF4-FFF2-40B4-BE49-F238E27FC236}">
                <a16:creationId xmlns:a16="http://schemas.microsoft.com/office/drawing/2014/main" id="{5F0E80DB-6A1F-4020-9E71-D2CD3284EE58}"/>
              </a:ext>
            </a:extLst>
          </p:cNvPr>
          <p:cNvSpPr>
            <a:spLocks noGrp="1"/>
          </p:cNvSpPr>
          <p:nvPr>
            <p:ph idx="4294967295"/>
          </p:nvPr>
        </p:nvSpPr>
        <p:spPr>
          <a:xfrm>
            <a:off x="461169" y="1200150"/>
            <a:ext cx="8221662" cy="3433763"/>
          </a:xfrm>
          <a:prstGeom prst="rect">
            <a:avLst/>
          </a:prstGeom>
        </p:spPr>
        <p:txBody>
          <a:bodyPr/>
          <a:lstStyle/>
          <a:p>
            <a:pPr defTabSz="914400"/>
            <a:r>
              <a:rPr lang="en-US" sz="2800" dirty="0">
                <a:latin typeface="Mongolian Baiti" panose="03000500000000000000" pitchFamily="66" charset="0"/>
                <a:cs typeface="Mongolian Baiti" panose="03000500000000000000" pitchFamily="66" charset="0"/>
              </a:rPr>
              <a:t>CCAF Executive Summary </a:t>
            </a:r>
          </a:p>
          <a:p>
            <a:pPr defTabSz="914400"/>
            <a:r>
              <a:rPr lang="en-US" sz="2800" dirty="0">
                <a:latin typeface="Mongolian Baiti" panose="03000500000000000000" pitchFamily="66" charset="0"/>
                <a:cs typeface="Mongolian Baiti" panose="03000500000000000000" pitchFamily="66" charset="0"/>
              </a:rPr>
              <a:t>Faculty Qualification</a:t>
            </a:r>
          </a:p>
          <a:p>
            <a:pPr defTabSz="914400"/>
            <a:r>
              <a:rPr lang="en-US" sz="2800" dirty="0">
                <a:latin typeface="Mongolian Baiti" panose="03000500000000000000" pitchFamily="66" charset="0"/>
                <a:cs typeface="Mongolian Baiti" panose="03000500000000000000" pitchFamily="66" charset="0"/>
              </a:rPr>
              <a:t>Credit Hour Awarding Policy</a:t>
            </a:r>
          </a:p>
          <a:p>
            <a:pPr defTabSz="914400"/>
            <a:r>
              <a:rPr lang="en-US" sz="2800" b="1" dirty="0">
                <a:latin typeface="Mongolian Baiti" panose="03000500000000000000" pitchFamily="66" charset="0"/>
                <a:cs typeface="Mongolian Baiti" panose="03000500000000000000" pitchFamily="66" charset="0"/>
              </a:rPr>
              <a:t>Embedded Credentials</a:t>
            </a:r>
          </a:p>
          <a:p>
            <a:pPr defTabSz="914400"/>
            <a:r>
              <a:rPr lang="en-US" sz="2800" dirty="0">
                <a:latin typeface="Mongolian Baiti" panose="03000500000000000000" pitchFamily="66" charset="0"/>
                <a:cs typeface="Mongolian Baiti" panose="03000500000000000000" pitchFamily="66" charset="0"/>
              </a:rPr>
              <a:t>CCAF Student Engagement </a:t>
            </a:r>
          </a:p>
          <a:p>
            <a:pPr>
              <a:buFontTx/>
              <a:buChar char="-"/>
            </a:pPr>
            <a:endParaRPr lang="en-US" dirty="0">
              <a:latin typeface="Mongolian Baiti" panose="03000500000000000000" pitchFamily="66" charset="0"/>
              <a:cs typeface="Mongolian Baiti" panose="03000500000000000000" pitchFamily="66" charset="0"/>
            </a:endParaRPr>
          </a:p>
          <a:p>
            <a:endParaRPr lang="en-US" dirty="0">
              <a:latin typeface="Mongolian Baiti" panose="03000500000000000000" pitchFamily="66" charset="0"/>
              <a:cs typeface="Mongolian Baiti" panose="03000500000000000000" pitchFamily="66" charset="0"/>
            </a:endParaRPr>
          </a:p>
        </p:txBody>
      </p:sp>
      <p:pic>
        <p:nvPicPr>
          <p:cNvPr id="6" name="Picture 5" descr="Logo&#10;&#10;Description automatically generated">
            <a:extLst>
              <a:ext uri="{FF2B5EF4-FFF2-40B4-BE49-F238E27FC236}">
                <a16:creationId xmlns:a16="http://schemas.microsoft.com/office/drawing/2014/main" id="{FDF9E760-9A48-BFD7-4254-1C5B315343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800350"/>
            <a:ext cx="433387" cy="433387"/>
          </a:xfrm>
          <a:prstGeom prst="rect">
            <a:avLst/>
          </a:prstGeom>
        </p:spPr>
      </p:pic>
      <p:sp>
        <p:nvSpPr>
          <p:cNvPr id="4" name="Rectangle: Rounded Corners 3">
            <a:extLst>
              <a:ext uri="{FF2B5EF4-FFF2-40B4-BE49-F238E27FC236}">
                <a16:creationId xmlns:a16="http://schemas.microsoft.com/office/drawing/2014/main" id="{C4BDF408-E68D-0547-77AF-CB4045FA3C27}"/>
              </a:ext>
            </a:extLst>
          </p:cNvPr>
          <p:cNvSpPr/>
          <p:nvPr/>
        </p:nvSpPr>
        <p:spPr>
          <a:xfrm>
            <a:off x="5181600" y="1314450"/>
            <a:ext cx="3733800" cy="2514600"/>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u="sng" dirty="0">
                <a:solidFill>
                  <a:schemeClr val="tx1"/>
                </a:solidFill>
                <a:latin typeface="Mongolian Baiti" panose="03000500000000000000" pitchFamily="66" charset="0"/>
                <a:cs typeface="Mongolian Baiti" panose="03000500000000000000" pitchFamily="66" charset="0"/>
              </a:rPr>
              <a:t>Questions to Consider:</a:t>
            </a:r>
            <a:endParaRPr lang="en-US" sz="1100" b="1" u="sng" dirty="0">
              <a:solidFill>
                <a:schemeClr val="tx1"/>
              </a:solidFill>
              <a:latin typeface="Mongolian Baiti" panose="03000500000000000000" pitchFamily="66" charset="0"/>
              <a:cs typeface="Mongolian Baiti" panose="03000500000000000000" pitchFamily="66" charset="0"/>
            </a:endParaRPr>
          </a:p>
          <a:p>
            <a:pPr marL="342900" indent="-342900">
              <a:buAutoNum type="arabicPeriod"/>
            </a:pPr>
            <a:r>
              <a:rPr lang="en-US" sz="1800" dirty="0">
                <a:solidFill>
                  <a:schemeClr val="tx1"/>
                </a:solidFill>
                <a:latin typeface="Mongolian Baiti" panose="03000500000000000000" pitchFamily="66" charset="0"/>
                <a:cs typeface="Mongolian Baiti" panose="03000500000000000000" pitchFamily="66" charset="0"/>
              </a:rPr>
              <a:t>How does your institution, determine what certifications to embed your degree programs?</a:t>
            </a:r>
          </a:p>
          <a:p>
            <a:pPr marL="342900" indent="-342900">
              <a:buAutoNum type="arabicPeriod"/>
            </a:pPr>
            <a:r>
              <a:rPr lang="en-US" sz="1800" dirty="0">
                <a:solidFill>
                  <a:schemeClr val="tx1"/>
                </a:solidFill>
                <a:latin typeface="Mongolian Baiti" panose="03000500000000000000" pitchFamily="66" charset="0"/>
                <a:cs typeface="Mongolian Baiti" panose="03000500000000000000" pitchFamily="66" charset="0"/>
              </a:rPr>
              <a:t>How do you go about creating  credentials that are recognized by industry?</a:t>
            </a:r>
          </a:p>
          <a:p>
            <a:pPr algn="ctr"/>
            <a:endParaRPr lang="en-US" dirty="0"/>
          </a:p>
        </p:txBody>
      </p:sp>
    </p:spTree>
    <p:extLst>
      <p:ext uri="{BB962C8B-B14F-4D97-AF65-F5344CB8AC3E}">
        <p14:creationId xmlns:p14="http://schemas.microsoft.com/office/powerpoint/2010/main" val="38385814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609600"/>
            <a:ext cx="9144000" cy="406400"/>
          </a:xfrm>
          <a:prstGeom prst="rect">
            <a:avLst/>
          </a:prstGeom>
        </p:spPr>
        <p:txBody>
          <a:bodyPr vert="horz" lIns="68580" tIns="34290" rIns="68580" bIns="34290" rtlCol="0" anchor="ctr">
            <a:normAutofit lnSpcReduction="10000"/>
          </a:bodyPr>
          <a:lstStyle>
            <a:lvl1pPr algn="ctr"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defTabSz="685800">
              <a:defRPr/>
            </a:pPr>
            <a:endParaRPr lang="en-US" sz="2700" dirty="0">
              <a:solidFill>
                <a:prstClr val="white"/>
              </a:solidFill>
              <a:effectLst>
                <a:outerShdw blurRad="38100" dist="38100" dir="2700000" algn="tl">
                  <a:srgbClr val="000000">
                    <a:alpha val="43137"/>
                  </a:srgbClr>
                </a:outerShdw>
              </a:effectLst>
            </a:endParaRPr>
          </a:p>
        </p:txBody>
      </p:sp>
      <p:sp>
        <p:nvSpPr>
          <p:cNvPr id="5" name="Rectangle 4"/>
          <p:cNvSpPr>
            <a:spLocks noChangeArrowheads="1"/>
          </p:cNvSpPr>
          <p:nvPr/>
        </p:nvSpPr>
        <p:spPr bwMode="auto">
          <a:xfrm>
            <a:off x="429673" y="1016000"/>
            <a:ext cx="5158327" cy="3968750"/>
          </a:xfrm>
          <a:prstGeom prst="rect">
            <a:avLst/>
          </a:prstGeom>
          <a:noFill/>
          <a:ln w="9525">
            <a:noFill/>
            <a:miter lim="800000"/>
            <a:headEnd/>
            <a:tailEnd/>
          </a:ln>
        </p:spPr>
        <p:txBody>
          <a:bodyPr lIns="81593" tIns="40797" rIns="81593" bIns="40797"/>
          <a:lstStyle/>
          <a:p>
            <a:pPr marL="306174" indent="-306174" defTabSz="816466">
              <a:spcAft>
                <a:spcPts val="1200"/>
              </a:spcAft>
              <a:buFont typeface="Wingdings" panose="05000000000000000000" pitchFamily="2" charset="2"/>
              <a:buChar char="Ø"/>
              <a:defRPr/>
            </a:pPr>
            <a:endParaRPr lang="en-US" sz="1350" dirty="0">
              <a:solidFill>
                <a:srgbClr val="002060"/>
              </a:solidFill>
              <a:latin typeface="Times New Roman" panose="02020603050405020304" pitchFamily="18"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id="{33B8BC8F-C712-42AA-BD44-B1BD1B08FED5}"/>
              </a:ext>
            </a:extLst>
          </p:cNvPr>
          <p:cNvSpPr>
            <a:spLocks noGrp="1"/>
          </p:cNvSpPr>
          <p:nvPr>
            <p:ph sz="quarter" idx="14"/>
          </p:nvPr>
        </p:nvSpPr>
        <p:spPr>
          <a:prstGeom prst="rect">
            <a:avLst/>
          </a:prstGeom>
        </p:spPr>
        <p:txBody>
          <a:bodyPr>
            <a:normAutofit/>
          </a:bodyPr>
          <a:lstStyle/>
          <a:p>
            <a:pPr marL="0" marR="0" lvl="0" indent="0" fontAlgn="base">
              <a:spcAft>
                <a:spcPts val="0"/>
              </a:spcAft>
              <a:buFont typeface="Arial"/>
              <a:buNone/>
            </a:pPr>
            <a:r>
              <a:rPr lang="en-US" sz="1950" b="1" u="sng" dirty="0">
                <a:latin typeface="Mongolian Baiti" panose="03000500000000000000" pitchFamily="66" charset="0"/>
                <a:cs typeface="Mongolian Baiti" panose="03000500000000000000" pitchFamily="66" charset="0"/>
              </a:rPr>
              <a:t>Certificate programs</a:t>
            </a:r>
          </a:p>
          <a:p>
            <a:pPr marL="342900" marR="0" lvl="2" indent="-342900" fontAlgn="base">
              <a:spcAft>
                <a:spcPts val="0"/>
              </a:spcAft>
            </a:pPr>
            <a:r>
              <a:rPr lang="en-US" sz="1950" dirty="0">
                <a:latin typeface="Mongolian Baiti" panose="03000500000000000000" pitchFamily="66" charset="0"/>
                <a:cs typeface="Mongolian Baiti" panose="03000500000000000000" pitchFamily="66" charset="0"/>
              </a:rPr>
              <a:t>CCAF Qualified Faculty</a:t>
            </a:r>
          </a:p>
          <a:p>
            <a:pPr lvl="1" fontAlgn="base"/>
            <a:r>
              <a:rPr lang="en-US" sz="1800" dirty="0">
                <a:latin typeface="Mongolian Baiti" panose="03000500000000000000" pitchFamily="66" charset="0"/>
                <a:cs typeface="Mongolian Baiti" panose="03000500000000000000" pitchFamily="66" charset="0"/>
              </a:rPr>
              <a:t>CCAF Instructor Certificate (CIC) </a:t>
            </a:r>
          </a:p>
          <a:p>
            <a:pPr lvl="1" fontAlgn="base"/>
            <a:r>
              <a:rPr lang="en-US" sz="1800" dirty="0">
                <a:latin typeface="Mongolian Baiti" panose="03000500000000000000" pitchFamily="66" charset="0"/>
                <a:cs typeface="Mongolian Baiti" panose="03000500000000000000" pitchFamily="66" charset="0"/>
              </a:rPr>
              <a:t>Instructional Systems Development (ISD) Certificate</a:t>
            </a:r>
          </a:p>
          <a:p>
            <a:pPr marL="342900" marR="0" lvl="2" indent="-342900" fontAlgn="base">
              <a:spcAft>
                <a:spcPts val="0"/>
              </a:spcAft>
            </a:pPr>
            <a:r>
              <a:rPr lang="en-US" sz="1950" dirty="0">
                <a:latin typeface="Mongolian Baiti" panose="03000500000000000000" pitchFamily="66" charset="0"/>
                <a:cs typeface="Mongolian Baiti" panose="03000500000000000000" pitchFamily="66" charset="0"/>
              </a:rPr>
              <a:t>Aircraft Maintenance</a:t>
            </a:r>
          </a:p>
          <a:p>
            <a:pPr lvl="1" fontAlgn="base"/>
            <a:r>
              <a:rPr lang="en-US" sz="1800" dirty="0">
                <a:latin typeface="Mongolian Baiti" panose="03000500000000000000" pitchFamily="66" charset="0"/>
                <a:cs typeface="Mongolian Baiti" panose="03000500000000000000" pitchFamily="66" charset="0"/>
              </a:rPr>
              <a:t>JSAMTCC</a:t>
            </a:r>
            <a:r>
              <a:rPr lang="en-US" sz="1800" baseline="30000" dirty="0">
                <a:latin typeface="Mongolian Baiti" panose="03000500000000000000" pitchFamily="66" charset="0"/>
                <a:cs typeface="Mongolian Baiti" panose="03000500000000000000" pitchFamily="66" charset="0"/>
              </a:rPr>
              <a:t>*</a:t>
            </a:r>
            <a:r>
              <a:rPr lang="en-US" sz="1800" dirty="0">
                <a:latin typeface="Mongolian Baiti" panose="03000500000000000000" pitchFamily="66" charset="0"/>
                <a:cs typeface="Mongolian Baiti" panose="03000500000000000000" pitchFamily="66" charset="0"/>
              </a:rPr>
              <a:t> FAA</a:t>
            </a:r>
            <a:r>
              <a:rPr lang="en-US" sz="1800" baseline="30000" dirty="0">
                <a:latin typeface="Mongolian Baiti" panose="03000500000000000000" pitchFamily="66" charset="0"/>
                <a:cs typeface="Mongolian Baiti" panose="03000500000000000000" pitchFamily="66" charset="0"/>
              </a:rPr>
              <a:t>**</a:t>
            </a:r>
            <a:r>
              <a:rPr lang="en-US" sz="1800" dirty="0">
                <a:latin typeface="Mongolian Baiti" panose="03000500000000000000" pitchFamily="66" charset="0"/>
                <a:cs typeface="Mongolian Baiti" panose="03000500000000000000" pitchFamily="66" charset="0"/>
              </a:rPr>
              <a:t> Airframe and Powerplant Certificate of Eligibility</a:t>
            </a:r>
          </a:p>
          <a:p>
            <a:pPr marL="0" indent="0" fontAlgn="base">
              <a:buNone/>
            </a:pPr>
            <a:r>
              <a:rPr lang="en-US" sz="1900" b="1" u="sng" dirty="0">
                <a:latin typeface="Mongolian Baiti" panose="03000500000000000000" pitchFamily="66" charset="0"/>
                <a:cs typeface="Mongolian Baiti" panose="03000500000000000000" pitchFamily="66" charset="0"/>
              </a:rPr>
              <a:t>Air Force Credentialing Opportunities On-Line (AFCOOL)</a:t>
            </a:r>
          </a:p>
          <a:p>
            <a:pPr fontAlgn="base"/>
            <a:r>
              <a:rPr lang="en-US" sz="1900" dirty="0">
                <a:latin typeface="Mongolian Baiti" panose="03000500000000000000" pitchFamily="66" charset="0"/>
                <a:cs typeface="Mongolian Baiti" panose="03000500000000000000" pitchFamily="66" charset="0"/>
              </a:rPr>
              <a:t>1,500+ credentials - </a:t>
            </a:r>
            <a:r>
              <a:rPr lang="en-US" sz="1800" dirty="0">
                <a:latin typeface="Mongolian Baiti" panose="03000500000000000000" pitchFamily="66" charset="0"/>
                <a:cs typeface="Mongolian Baiti" panose="03000500000000000000" pitchFamily="66" charset="0"/>
              </a:rPr>
              <a:t>From Aircraft Maintenance to Project Management</a:t>
            </a:r>
          </a:p>
          <a:p>
            <a:pPr fontAlgn="base"/>
            <a:r>
              <a:rPr lang="en-US" sz="1900" dirty="0">
                <a:latin typeface="Mongolian Baiti" panose="03000500000000000000" pitchFamily="66" charset="0"/>
                <a:cs typeface="Mongolian Baiti" panose="03000500000000000000" pitchFamily="66" charset="0"/>
              </a:rPr>
              <a:t>Credentials can be evaluated for college credit</a:t>
            </a:r>
          </a:p>
          <a:p>
            <a:pPr fontAlgn="base"/>
            <a:r>
              <a:rPr lang="en-US" sz="1900" dirty="0">
                <a:latin typeface="Mongolian Baiti" panose="03000500000000000000" pitchFamily="66" charset="0"/>
                <a:cs typeface="Mongolian Baiti" panose="03000500000000000000" pitchFamily="66" charset="0"/>
              </a:rPr>
              <a:t>No or limited out-of-pocket cost to the member</a:t>
            </a:r>
          </a:p>
          <a:p>
            <a:pPr fontAlgn="base"/>
            <a:endParaRPr lang="en-US" sz="2200" dirty="0">
              <a:latin typeface="Mongolian Baiti" panose="03000500000000000000" pitchFamily="66" charset="0"/>
              <a:cs typeface="Mongolian Baiti" panose="03000500000000000000" pitchFamily="66" charset="0"/>
            </a:endParaRPr>
          </a:p>
          <a:p>
            <a:pPr marL="457200" lvl="1" indent="0">
              <a:buNone/>
            </a:pPr>
            <a:endParaRPr lang="en-US" sz="2250" dirty="0">
              <a:latin typeface="Mongolian Baiti" panose="03000500000000000000" pitchFamily="66" charset="0"/>
              <a:cs typeface="Mongolian Baiti" panose="03000500000000000000" pitchFamily="66" charset="0"/>
            </a:endParaRPr>
          </a:p>
        </p:txBody>
      </p:sp>
      <p:sp>
        <p:nvSpPr>
          <p:cNvPr id="6" name="Title 5">
            <a:extLst>
              <a:ext uri="{FF2B5EF4-FFF2-40B4-BE49-F238E27FC236}">
                <a16:creationId xmlns:a16="http://schemas.microsoft.com/office/drawing/2014/main" id="{FDCF2C9B-EFE1-AE48-485B-C4125530E7EA}"/>
              </a:ext>
            </a:extLst>
          </p:cNvPr>
          <p:cNvSpPr>
            <a:spLocks noGrp="1"/>
          </p:cNvSpPr>
          <p:nvPr>
            <p:ph type="title"/>
          </p:nvPr>
        </p:nvSpPr>
        <p:spPr/>
        <p:txBody>
          <a:bodyPr>
            <a:normAutofit fontScale="90000"/>
          </a:bodyPr>
          <a:lstStyle/>
          <a:p>
            <a:r>
              <a:rPr lang="en-US" dirty="0"/>
              <a:t>Current Programs </a:t>
            </a:r>
          </a:p>
        </p:txBody>
      </p:sp>
      <p:sp>
        <p:nvSpPr>
          <p:cNvPr id="2" name="TextBox 1">
            <a:extLst>
              <a:ext uri="{FF2B5EF4-FFF2-40B4-BE49-F238E27FC236}">
                <a16:creationId xmlns:a16="http://schemas.microsoft.com/office/drawing/2014/main" id="{15175691-2C7F-2081-9BCA-067A8DFD5969}"/>
              </a:ext>
            </a:extLst>
          </p:cNvPr>
          <p:cNvSpPr txBox="1"/>
          <p:nvPr/>
        </p:nvSpPr>
        <p:spPr>
          <a:xfrm>
            <a:off x="4953001" y="4512322"/>
            <a:ext cx="4191000" cy="369332"/>
          </a:xfrm>
          <a:prstGeom prst="rect">
            <a:avLst/>
          </a:prstGeom>
          <a:noFill/>
        </p:spPr>
        <p:txBody>
          <a:bodyPr wrap="square" rtlCol="0">
            <a:spAutoFit/>
          </a:bodyPr>
          <a:lstStyle/>
          <a:p>
            <a:r>
              <a:rPr lang="en-US" sz="900" dirty="0">
                <a:latin typeface="Mongolian Baiti" panose="03000500000000000000" pitchFamily="66" charset="0"/>
                <a:cs typeface="Mongolian Baiti" panose="03000500000000000000" pitchFamily="66" charset="0"/>
              </a:rPr>
              <a:t>*JSAMTCC – Joint Service Aviation Maintenance Technician Certification Council</a:t>
            </a:r>
          </a:p>
          <a:p>
            <a:r>
              <a:rPr lang="en-US" sz="900" dirty="0">
                <a:latin typeface="Mongolian Baiti" panose="03000500000000000000" pitchFamily="66" charset="0"/>
                <a:cs typeface="Mongolian Baiti" panose="03000500000000000000" pitchFamily="66" charset="0"/>
              </a:rPr>
              <a:t>**FAA – Federal Aviation Administration</a:t>
            </a:r>
          </a:p>
        </p:txBody>
      </p:sp>
    </p:spTree>
    <p:extLst>
      <p:ext uri="{BB962C8B-B14F-4D97-AF65-F5344CB8AC3E}">
        <p14:creationId xmlns:p14="http://schemas.microsoft.com/office/powerpoint/2010/main" val="34480366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0" y="19051"/>
            <a:ext cx="9144000" cy="590549"/>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defTabSz="685800">
              <a:defRPr/>
            </a:pPr>
            <a:endParaRPr lang="en-US" sz="3300" dirty="0">
              <a:solidFill>
                <a:prstClr val="white"/>
              </a:solidFill>
              <a:effectLst>
                <a:outerShdw blurRad="38100" dist="38100" dir="2700000" algn="tl">
                  <a:srgbClr val="000000">
                    <a:alpha val="43137"/>
                  </a:srgbClr>
                </a:outerShdw>
              </a:effectLst>
            </a:endParaRPr>
          </a:p>
        </p:txBody>
      </p:sp>
      <p:sp>
        <p:nvSpPr>
          <p:cNvPr id="4" name="Rectangle 2"/>
          <p:cNvSpPr txBox="1">
            <a:spLocks noChangeArrowheads="1"/>
          </p:cNvSpPr>
          <p:nvPr/>
        </p:nvSpPr>
        <p:spPr>
          <a:xfrm>
            <a:off x="0" y="609600"/>
            <a:ext cx="9144000" cy="406400"/>
          </a:xfrm>
          <a:prstGeom prst="rect">
            <a:avLst/>
          </a:prstGeom>
        </p:spPr>
        <p:txBody>
          <a:bodyPr vert="horz" lIns="68580" tIns="34290" rIns="68580" bIns="34290" rtlCol="0" anchor="ctr">
            <a:normAutofit lnSpcReduction="10000"/>
          </a:bodyPr>
          <a:lstStyle>
            <a:lvl1pPr algn="ctr"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defTabSz="685800">
              <a:defRPr/>
            </a:pPr>
            <a:endParaRPr lang="en-US" sz="2700" dirty="0">
              <a:solidFill>
                <a:prstClr val="white"/>
              </a:solidFill>
              <a:effectLst>
                <a:outerShdw blurRad="38100" dist="38100" dir="2700000" algn="tl">
                  <a:srgbClr val="000000">
                    <a:alpha val="43137"/>
                  </a:srgbClr>
                </a:outerShdw>
              </a:effectLst>
            </a:endParaRPr>
          </a:p>
        </p:txBody>
      </p:sp>
      <p:sp>
        <p:nvSpPr>
          <p:cNvPr id="5" name="Rectangle 4"/>
          <p:cNvSpPr>
            <a:spLocks noChangeArrowheads="1"/>
          </p:cNvSpPr>
          <p:nvPr/>
        </p:nvSpPr>
        <p:spPr bwMode="auto">
          <a:xfrm>
            <a:off x="429673" y="1016000"/>
            <a:ext cx="5158327" cy="3968750"/>
          </a:xfrm>
          <a:prstGeom prst="rect">
            <a:avLst/>
          </a:prstGeom>
          <a:noFill/>
          <a:ln w="9525">
            <a:noFill/>
            <a:miter lim="800000"/>
            <a:headEnd/>
            <a:tailEnd/>
          </a:ln>
        </p:spPr>
        <p:txBody>
          <a:bodyPr lIns="81593" tIns="40797" rIns="81593" bIns="40797"/>
          <a:lstStyle/>
          <a:p>
            <a:pPr marL="306174" indent="-306174" defTabSz="816466">
              <a:spcAft>
                <a:spcPts val="1200"/>
              </a:spcAft>
              <a:buFont typeface="Wingdings" panose="05000000000000000000" pitchFamily="2" charset="2"/>
              <a:buChar char="Ø"/>
              <a:defRPr/>
            </a:pPr>
            <a:endParaRPr lang="en-US" sz="1350" dirty="0">
              <a:solidFill>
                <a:srgbClr val="002060"/>
              </a:solidFill>
              <a:latin typeface="Times New Roman" panose="02020603050405020304" pitchFamily="18"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id="{33B8BC8F-C712-42AA-BD44-B1BD1B08FED5}"/>
              </a:ext>
            </a:extLst>
          </p:cNvPr>
          <p:cNvSpPr>
            <a:spLocks noGrp="1"/>
          </p:cNvSpPr>
          <p:nvPr>
            <p:ph sz="quarter" idx="14"/>
          </p:nvPr>
        </p:nvSpPr>
        <p:spPr/>
        <p:txBody>
          <a:bodyPr>
            <a:normAutofit/>
          </a:bodyPr>
          <a:lstStyle/>
          <a:p>
            <a:pPr marL="0" indent="0">
              <a:buNone/>
            </a:pPr>
            <a:r>
              <a:rPr lang="en-US" sz="1950" b="1" u="sng" dirty="0">
                <a:latin typeface="Mongolian Baiti" panose="03000500000000000000" pitchFamily="66" charset="0"/>
                <a:cs typeface="Mongolian Baiti" panose="03000500000000000000" pitchFamily="66" charset="0"/>
              </a:rPr>
              <a:t>CCAF Qualified </a:t>
            </a:r>
            <a:r>
              <a:rPr lang="en-US" sz="1900" b="1" u="sng" dirty="0">
                <a:latin typeface="Mongolian Baiti" panose="03000500000000000000" pitchFamily="66" charset="0"/>
                <a:cs typeface="Mongolian Baiti" panose="03000500000000000000" pitchFamily="66" charset="0"/>
              </a:rPr>
              <a:t>Faculty </a:t>
            </a:r>
          </a:p>
          <a:p>
            <a:r>
              <a:rPr lang="en-US" sz="1950" dirty="0">
                <a:latin typeface="Mongolian Baiti" panose="03000500000000000000" pitchFamily="66" charset="0"/>
                <a:cs typeface="Mongolian Baiti" panose="03000500000000000000" pitchFamily="66" charset="0"/>
              </a:rPr>
              <a:t>CCAF Instructor Certificate (CIC) (Level I, II, and III)</a:t>
            </a:r>
          </a:p>
          <a:p>
            <a:pPr lvl="1"/>
            <a:r>
              <a:rPr lang="en-US" sz="1800" dirty="0">
                <a:latin typeface="Mongolian Baiti" panose="03000500000000000000" pitchFamily="66" charset="0"/>
                <a:cs typeface="Mongolian Baiti" panose="03000500000000000000" pitchFamily="66" charset="0"/>
              </a:rPr>
              <a:t>Three levels based on the instructor’s teaching experience and education</a:t>
            </a:r>
          </a:p>
          <a:p>
            <a:pPr lvl="1"/>
            <a:r>
              <a:rPr lang="en-US" sz="1800" dirty="0">
                <a:latin typeface="Mongolian Baiti" panose="03000500000000000000" pitchFamily="66" charset="0"/>
                <a:cs typeface="Mongolian Baiti" panose="03000500000000000000" pitchFamily="66" charset="0"/>
              </a:rPr>
              <a:t>Used as an entry point for K-12 educator licensure in Florida and Alabama</a:t>
            </a:r>
          </a:p>
          <a:p>
            <a:pPr lvl="2"/>
            <a:r>
              <a:rPr lang="en-US" sz="1650" dirty="0">
                <a:latin typeface="Mongolian Baiti" panose="03000500000000000000" pitchFamily="66" charset="0"/>
                <a:cs typeface="Mongolian Baiti" panose="03000500000000000000" pitchFamily="66" charset="0"/>
              </a:rPr>
              <a:t>Legislation is pending in Texas (SB544) to mirror Florida legislation</a:t>
            </a:r>
          </a:p>
          <a:p>
            <a:r>
              <a:rPr lang="en-US" sz="1950" dirty="0">
                <a:latin typeface="Mongolian Baiti" panose="03000500000000000000" pitchFamily="66" charset="0"/>
                <a:cs typeface="Mongolian Baiti" panose="03000500000000000000" pitchFamily="66" charset="0"/>
              </a:rPr>
              <a:t>Instructional Systems Development (ISD) Certificate</a:t>
            </a:r>
          </a:p>
          <a:p>
            <a:pPr lvl="1"/>
            <a:r>
              <a:rPr lang="en-US" sz="1800" dirty="0">
                <a:latin typeface="Mongolian Baiti" panose="03000500000000000000" pitchFamily="66" charset="0"/>
                <a:cs typeface="Mongolian Baiti" panose="03000500000000000000" pitchFamily="66" charset="0"/>
              </a:rPr>
              <a:t>Awarded to CCAF course curriculum developers</a:t>
            </a:r>
          </a:p>
          <a:p>
            <a:pPr lvl="1"/>
            <a:r>
              <a:rPr lang="en-US" sz="1800" dirty="0">
                <a:latin typeface="Mongolian Baiti" panose="03000500000000000000" pitchFamily="66" charset="0"/>
                <a:cs typeface="Mongolian Baiti" panose="03000500000000000000" pitchFamily="66" charset="0"/>
              </a:rPr>
              <a:t>Recognizes practical experience and education of curriculum writers</a:t>
            </a:r>
          </a:p>
          <a:p>
            <a:pPr lvl="1"/>
            <a:r>
              <a:rPr lang="en-US" sz="1800" dirty="0">
                <a:latin typeface="Mongolian Baiti" panose="03000500000000000000" pitchFamily="66" charset="0"/>
                <a:cs typeface="Mongolian Baiti" panose="03000500000000000000" pitchFamily="66" charset="0"/>
              </a:rPr>
              <a:t>Used as an entry to civil service (GS-1750), Fortune 500 companies (training development), colleges/university/K-12 curriculum writers</a:t>
            </a:r>
          </a:p>
        </p:txBody>
      </p:sp>
      <p:sp>
        <p:nvSpPr>
          <p:cNvPr id="2" name="Title 1">
            <a:extLst>
              <a:ext uri="{FF2B5EF4-FFF2-40B4-BE49-F238E27FC236}">
                <a16:creationId xmlns:a16="http://schemas.microsoft.com/office/drawing/2014/main" id="{2B42F819-A022-8A4C-477D-ED4054976531}"/>
              </a:ext>
            </a:extLst>
          </p:cNvPr>
          <p:cNvSpPr>
            <a:spLocks noGrp="1"/>
          </p:cNvSpPr>
          <p:nvPr>
            <p:ph type="title"/>
          </p:nvPr>
        </p:nvSpPr>
        <p:spPr/>
        <p:txBody>
          <a:bodyPr>
            <a:normAutofit fontScale="90000"/>
          </a:bodyPr>
          <a:lstStyle/>
          <a:p>
            <a:r>
              <a:rPr lang="en-US" sz="4400" dirty="0">
                <a:solidFill>
                  <a:prstClr val="white"/>
                </a:solidFill>
                <a:effectLst>
                  <a:outerShdw blurRad="38100" dist="38100" dir="2700000" algn="tl">
                    <a:srgbClr val="000000">
                      <a:alpha val="43137"/>
                    </a:srgbClr>
                  </a:outerShdw>
                </a:effectLst>
              </a:rPr>
              <a:t>CCAF Certificate Programs</a:t>
            </a:r>
            <a:endParaRPr lang="en-US" dirty="0"/>
          </a:p>
        </p:txBody>
      </p:sp>
    </p:spTree>
    <p:extLst>
      <p:ext uri="{BB962C8B-B14F-4D97-AF65-F5344CB8AC3E}">
        <p14:creationId xmlns:p14="http://schemas.microsoft.com/office/powerpoint/2010/main" val="42536351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0" y="19051"/>
            <a:ext cx="9144000" cy="590549"/>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defTabSz="685800">
              <a:defRPr/>
            </a:pPr>
            <a:endParaRPr lang="en-US" sz="3300" dirty="0">
              <a:solidFill>
                <a:prstClr val="white"/>
              </a:solidFill>
              <a:effectLst>
                <a:outerShdw blurRad="38100" dist="38100" dir="2700000" algn="tl">
                  <a:srgbClr val="000000">
                    <a:alpha val="43137"/>
                  </a:srgbClr>
                </a:outerShdw>
              </a:effectLst>
            </a:endParaRPr>
          </a:p>
        </p:txBody>
      </p:sp>
      <p:sp>
        <p:nvSpPr>
          <p:cNvPr id="4" name="Rectangle 2"/>
          <p:cNvSpPr txBox="1">
            <a:spLocks noChangeArrowheads="1"/>
          </p:cNvSpPr>
          <p:nvPr/>
        </p:nvSpPr>
        <p:spPr>
          <a:xfrm>
            <a:off x="0" y="609600"/>
            <a:ext cx="9144000" cy="406400"/>
          </a:xfrm>
          <a:prstGeom prst="rect">
            <a:avLst/>
          </a:prstGeom>
        </p:spPr>
        <p:txBody>
          <a:bodyPr vert="horz" lIns="68580" tIns="34290" rIns="68580" bIns="34290" rtlCol="0" anchor="ctr">
            <a:normAutofit lnSpcReduction="10000"/>
          </a:bodyPr>
          <a:lstStyle>
            <a:lvl1pPr algn="ctr"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defTabSz="685800">
              <a:defRPr/>
            </a:pPr>
            <a:endParaRPr lang="en-US" sz="2700" dirty="0">
              <a:solidFill>
                <a:prstClr val="white"/>
              </a:solidFill>
              <a:effectLst>
                <a:outerShdw blurRad="38100" dist="38100" dir="2700000" algn="tl">
                  <a:srgbClr val="000000">
                    <a:alpha val="43137"/>
                  </a:srgbClr>
                </a:outerShdw>
              </a:effectLst>
            </a:endParaRPr>
          </a:p>
        </p:txBody>
      </p:sp>
      <p:sp>
        <p:nvSpPr>
          <p:cNvPr id="5" name="Rectangle 4"/>
          <p:cNvSpPr>
            <a:spLocks noChangeArrowheads="1"/>
          </p:cNvSpPr>
          <p:nvPr/>
        </p:nvSpPr>
        <p:spPr bwMode="auto">
          <a:xfrm>
            <a:off x="429673" y="1016000"/>
            <a:ext cx="5158327" cy="3968750"/>
          </a:xfrm>
          <a:prstGeom prst="rect">
            <a:avLst/>
          </a:prstGeom>
          <a:noFill/>
          <a:ln w="9525">
            <a:noFill/>
            <a:miter lim="800000"/>
            <a:headEnd/>
            <a:tailEnd/>
          </a:ln>
        </p:spPr>
        <p:txBody>
          <a:bodyPr lIns="81593" tIns="40797" rIns="81593" bIns="40797"/>
          <a:lstStyle/>
          <a:p>
            <a:pPr marL="306174" indent="-306174" defTabSz="816466">
              <a:spcAft>
                <a:spcPts val="1200"/>
              </a:spcAft>
              <a:buFont typeface="Wingdings" panose="05000000000000000000" pitchFamily="2" charset="2"/>
              <a:buChar char="Ø"/>
              <a:defRPr/>
            </a:pPr>
            <a:endParaRPr lang="en-US" sz="1350" dirty="0">
              <a:solidFill>
                <a:srgbClr val="002060"/>
              </a:solidFill>
              <a:latin typeface="Times New Roman" panose="02020603050405020304" pitchFamily="18"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id="{33B8BC8F-C712-42AA-BD44-B1BD1B08FED5}"/>
              </a:ext>
            </a:extLst>
          </p:cNvPr>
          <p:cNvSpPr>
            <a:spLocks noGrp="1"/>
          </p:cNvSpPr>
          <p:nvPr>
            <p:ph sz="quarter" idx="14"/>
          </p:nvPr>
        </p:nvSpPr>
        <p:spPr/>
        <p:txBody>
          <a:bodyPr>
            <a:normAutofit/>
          </a:bodyPr>
          <a:lstStyle/>
          <a:p>
            <a:pPr marL="0" indent="0">
              <a:buNone/>
            </a:pPr>
            <a:r>
              <a:rPr lang="en-US" sz="1950" b="1" u="sng" dirty="0">
                <a:latin typeface="Mongolian Baiti" panose="03000500000000000000" pitchFamily="66" charset="0"/>
                <a:cs typeface="Mongolian Baiti" panose="03000500000000000000" pitchFamily="66" charset="0"/>
              </a:rPr>
              <a:t>Aircraft Maintenance</a:t>
            </a:r>
          </a:p>
          <a:p>
            <a:r>
              <a:rPr lang="en-US" sz="1950" dirty="0">
                <a:latin typeface="Mongolian Baiti" panose="03000500000000000000" pitchFamily="66" charset="0"/>
                <a:cs typeface="Mongolian Baiti" panose="03000500000000000000" pitchFamily="66" charset="0"/>
              </a:rPr>
              <a:t>JSAMTCC</a:t>
            </a:r>
            <a:r>
              <a:rPr lang="en-US" sz="1950" baseline="30000" dirty="0">
                <a:latin typeface="Mongolian Baiti" panose="03000500000000000000" pitchFamily="66" charset="0"/>
                <a:cs typeface="Mongolian Baiti" panose="03000500000000000000" pitchFamily="66" charset="0"/>
              </a:rPr>
              <a:t>*</a:t>
            </a:r>
            <a:r>
              <a:rPr lang="en-US" sz="1950" dirty="0">
                <a:latin typeface="Mongolian Baiti" panose="03000500000000000000" pitchFamily="66" charset="0"/>
                <a:cs typeface="Mongolian Baiti" panose="03000500000000000000" pitchFamily="66" charset="0"/>
              </a:rPr>
              <a:t> FAA</a:t>
            </a:r>
            <a:r>
              <a:rPr lang="en-US" sz="1950" baseline="30000" dirty="0">
                <a:latin typeface="Mongolian Baiti" panose="03000500000000000000" pitchFamily="66" charset="0"/>
                <a:cs typeface="Mongolian Baiti" panose="03000500000000000000" pitchFamily="66" charset="0"/>
              </a:rPr>
              <a:t>**</a:t>
            </a:r>
            <a:r>
              <a:rPr lang="en-US" sz="1950" dirty="0">
                <a:latin typeface="Mongolian Baiti" panose="03000500000000000000" pitchFamily="66" charset="0"/>
                <a:cs typeface="Mongolian Baiti" panose="03000500000000000000" pitchFamily="66" charset="0"/>
              </a:rPr>
              <a:t> Airframe and Powerplant Certificate of Eligibility</a:t>
            </a:r>
          </a:p>
          <a:p>
            <a:pPr lvl="1"/>
            <a:r>
              <a:rPr lang="en-US" sz="1800" dirty="0">
                <a:latin typeface="Mongolian Baiti" panose="03000500000000000000" pitchFamily="66" charset="0"/>
                <a:cs typeface="Mongolian Baiti" panose="03000500000000000000" pitchFamily="66" charset="0"/>
              </a:rPr>
              <a:t>Requirements for Certificate of Eligibility </a:t>
            </a:r>
          </a:p>
          <a:p>
            <a:pPr lvl="2"/>
            <a:r>
              <a:rPr lang="en-US" sz="1600" dirty="0">
                <a:latin typeface="Mongolian Baiti" panose="03000500000000000000" pitchFamily="66" charset="0"/>
                <a:cs typeface="Mongolian Baiti" panose="03000500000000000000" pitchFamily="66" charset="0"/>
              </a:rPr>
              <a:t>Qualification Training Package</a:t>
            </a:r>
          </a:p>
          <a:p>
            <a:pPr lvl="2"/>
            <a:r>
              <a:rPr lang="en-US" sz="1600" dirty="0">
                <a:latin typeface="Mongolian Baiti" panose="03000500000000000000" pitchFamily="66" charset="0"/>
                <a:cs typeface="Mongolian Baiti" panose="03000500000000000000" pitchFamily="66" charset="0"/>
              </a:rPr>
              <a:t>3 Specialized Courses: General, Airframe, and Powerplant </a:t>
            </a:r>
          </a:p>
          <a:p>
            <a:pPr lvl="2"/>
            <a:r>
              <a:rPr lang="en-US" sz="1600" dirty="0">
                <a:latin typeface="Mongolian Baiti" panose="03000500000000000000" pitchFamily="66" charset="0"/>
                <a:cs typeface="Mongolian Baiti" panose="03000500000000000000" pitchFamily="66" charset="0"/>
              </a:rPr>
              <a:t>30 months of experience in Airframe and Powerplant Systems</a:t>
            </a:r>
          </a:p>
          <a:p>
            <a:pPr lvl="1"/>
            <a:r>
              <a:rPr lang="en-US" sz="1800" dirty="0">
                <a:latin typeface="Mongolian Baiti" panose="03000500000000000000" pitchFamily="66" charset="0"/>
                <a:cs typeface="Mongolian Baiti" panose="03000500000000000000" pitchFamily="66" charset="0"/>
              </a:rPr>
              <a:t>Benefits:</a:t>
            </a:r>
          </a:p>
          <a:p>
            <a:pPr lvl="2"/>
            <a:r>
              <a:rPr lang="en-US" sz="1600" dirty="0">
                <a:latin typeface="Mongolian Baiti" panose="03000500000000000000" pitchFamily="66" charset="0"/>
                <a:cs typeface="Mongolian Baiti" panose="03000500000000000000" pitchFamily="66" charset="0"/>
              </a:rPr>
              <a:t>Technician can bypass FAA interviews and proceed to written, oral, and practical exams</a:t>
            </a:r>
          </a:p>
          <a:p>
            <a:pPr lvl="2"/>
            <a:r>
              <a:rPr lang="en-US" sz="1600" dirty="0">
                <a:latin typeface="Mongolian Baiti" panose="03000500000000000000" pitchFamily="66" charset="0"/>
                <a:cs typeface="Mongolian Baiti" panose="03000500000000000000" pitchFamily="66" charset="0"/>
              </a:rPr>
              <a:t>CCAF awards 30 semester hours collegiate credit for awarded FAA A&amp;P certification</a:t>
            </a:r>
          </a:p>
          <a:p>
            <a:pPr lvl="2"/>
            <a:r>
              <a:rPr lang="en-US" sz="1600" dirty="0">
                <a:latin typeface="Mongolian Baiti" panose="03000500000000000000" pitchFamily="66" charset="0"/>
                <a:cs typeface="Mongolian Baiti" panose="03000500000000000000" pitchFamily="66" charset="0"/>
              </a:rPr>
              <a:t>Aviation industry opportunities after transition from Air Force</a:t>
            </a:r>
          </a:p>
          <a:p>
            <a:pPr lvl="2"/>
            <a:r>
              <a:rPr lang="en-US" sz="1600" dirty="0">
                <a:latin typeface="Mongolian Baiti" panose="03000500000000000000" pitchFamily="66" charset="0"/>
                <a:cs typeface="Mongolian Baiti" panose="03000500000000000000" pitchFamily="66" charset="0"/>
              </a:rPr>
              <a:t>Develops a more well-rounded and diverse aircraft maintenance technician</a:t>
            </a:r>
          </a:p>
        </p:txBody>
      </p:sp>
      <p:sp>
        <p:nvSpPr>
          <p:cNvPr id="2" name="Title 1">
            <a:extLst>
              <a:ext uri="{FF2B5EF4-FFF2-40B4-BE49-F238E27FC236}">
                <a16:creationId xmlns:a16="http://schemas.microsoft.com/office/drawing/2014/main" id="{2B42F819-A022-8A4C-477D-ED4054976531}"/>
              </a:ext>
            </a:extLst>
          </p:cNvPr>
          <p:cNvSpPr>
            <a:spLocks noGrp="1"/>
          </p:cNvSpPr>
          <p:nvPr>
            <p:ph type="title"/>
          </p:nvPr>
        </p:nvSpPr>
        <p:spPr/>
        <p:txBody>
          <a:bodyPr>
            <a:normAutofit fontScale="90000"/>
          </a:bodyPr>
          <a:lstStyle/>
          <a:p>
            <a:r>
              <a:rPr lang="en-US" sz="4400" dirty="0">
                <a:solidFill>
                  <a:prstClr val="white"/>
                </a:solidFill>
                <a:effectLst>
                  <a:outerShdw blurRad="38100" dist="38100" dir="2700000" algn="tl">
                    <a:srgbClr val="000000">
                      <a:alpha val="43137"/>
                    </a:srgbClr>
                  </a:outerShdw>
                </a:effectLst>
              </a:rPr>
              <a:t>CCAF Certificate Programs</a:t>
            </a:r>
            <a:endParaRPr lang="en-US" dirty="0"/>
          </a:p>
        </p:txBody>
      </p:sp>
      <p:sp>
        <p:nvSpPr>
          <p:cNvPr id="6" name="TextBox 5">
            <a:extLst>
              <a:ext uri="{FF2B5EF4-FFF2-40B4-BE49-F238E27FC236}">
                <a16:creationId xmlns:a16="http://schemas.microsoft.com/office/drawing/2014/main" id="{5C0C8A80-42F9-1AA8-DF49-F465EB91A23A}"/>
              </a:ext>
            </a:extLst>
          </p:cNvPr>
          <p:cNvSpPr txBox="1"/>
          <p:nvPr/>
        </p:nvSpPr>
        <p:spPr>
          <a:xfrm>
            <a:off x="4953001" y="4512322"/>
            <a:ext cx="4191000" cy="369332"/>
          </a:xfrm>
          <a:prstGeom prst="rect">
            <a:avLst/>
          </a:prstGeom>
          <a:noFill/>
        </p:spPr>
        <p:txBody>
          <a:bodyPr wrap="square" rtlCol="0">
            <a:spAutoFit/>
          </a:bodyPr>
          <a:lstStyle/>
          <a:p>
            <a:r>
              <a:rPr lang="en-US" sz="900" dirty="0">
                <a:latin typeface="Mongolian Baiti" panose="03000500000000000000" pitchFamily="66" charset="0"/>
                <a:cs typeface="Mongolian Baiti" panose="03000500000000000000" pitchFamily="66" charset="0"/>
              </a:rPr>
              <a:t>*JSAMTCC – Joint Service Aviation Maintenance Technician Certification Council</a:t>
            </a:r>
          </a:p>
          <a:p>
            <a:r>
              <a:rPr lang="en-US" sz="900" dirty="0">
                <a:latin typeface="Mongolian Baiti" panose="03000500000000000000" pitchFamily="66" charset="0"/>
                <a:cs typeface="Mongolian Baiti" panose="03000500000000000000" pitchFamily="66" charset="0"/>
              </a:rPr>
              <a:t>**FAA – Federal Aviation Administration</a:t>
            </a:r>
          </a:p>
        </p:txBody>
      </p:sp>
    </p:spTree>
    <p:extLst>
      <p:ext uri="{BB962C8B-B14F-4D97-AF65-F5344CB8AC3E}">
        <p14:creationId xmlns:p14="http://schemas.microsoft.com/office/powerpoint/2010/main" val="28645886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89733" y="185695"/>
            <a:ext cx="9144000" cy="590549"/>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defTabSz="685800">
              <a:defRPr/>
            </a:pPr>
            <a:endParaRPr lang="en-US" sz="2925" dirty="0">
              <a:solidFill>
                <a:prstClr val="white"/>
              </a:solidFill>
              <a:effectLst>
                <a:outerShdw blurRad="38100" dist="38100" dir="2700000" algn="tl">
                  <a:srgbClr val="000000">
                    <a:alpha val="43137"/>
                  </a:srgbClr>
                </a:outerShdw>
              </a:effectLst>
            </a:endParaRPr>
          </a:p>
        </p:txBody>
      </p:sp>
      <p:sp>
        <p:nvSpPr>
          <p:cNvPr id="5" name="Rectangle 4"/>
          <p:cNvSpPr>
            <a:spLocks noChangeArrowheads="1"/>
          </p:cNvSpPr>
          <p:nvPr/>
        </p:nvSpPr>
        <p:spPr bwMode="auto">
          <a:xfrm>
            <a:off x="429673" y="1016000"/>
            <a:ext cx="5158327" cy="3968750"/>
          </a:xfrm>
          <a:prstGeom prst="rect">
            <a:avLst/>
          </a:prstGeom>
          <a:noFill/>
          <a:ln w="9525">
            <a:noFill/>
            <a:miter lim="800000"/>
            <a:headEnd/>
            <a:tailEnd/>
          </a:ln>
        </p:spPr>
        <p:txBody>
          <a:bodyPr lIns="81593" tIns="40797" rIns="81593" bIns="40797"/>
          <a:lstStyle/>
          <a:p>
            <a:pPr marL="306174" indent="-306174" defTabSz="816466">
              <a:spcAft>
                <a:spcPts val="1200"/>
              </a:spcAft>
              <a:buFont typeface="Wingdings" panose="05000000000000000000" pitchFamily="2" charset="2"/>
              <a:buChar char="Ø"/>
              <a:defRPr/>
            </a:pPr>
            <a:endParaRPr lang="en-US" sz="1350" dirty="0">
              <a:solidFill>
                <a:srgbClr val="002060"/>
              </a:solidFill>
              <a:latin typeface="Times New Roman" panose="02020603050405020304" pitchFamily="18" charset="0"/>
              <a:cs typeface="Times New Roman" panose="02020603050405020304" pitchFamily="18" charset="0"/>
            </a:endParaRPr>
          </a:p>
        </p:txBody>
      </p:sp>
      <p:sp>
        <p:nvSpPr>
          <p:cNvPr id="6" name="Title 5">
            <a:extLst>
              <a:ext uri="{FF2B5EF4-FFF2-40B4-BE49-F238E27FC236}">
                <a16:creationId xmlns:a16="http://schemas.microsoft.com/office/drawing/2014/main" id="{E39A89A4-71AD-E1F4-0389-E878E9AF03D1}"/>
              </a:ext>
            </a:extLst>
          </p:cNvPr>
          <p:cNvSpPr>
            <a:spLocks noGrp="1"/>
          </p:cNvSpPr>
          <p:nvPr>
            <p:ph type="title"/>
          </p:nvPr>
        </p:nvSpPr>
        <p:spPr/>
        <p:txBody>
          <a:bodyPr>
            <a:noAutofit/>
          </a:bodyPr>
          <a:lstStyle/>
          <a:p>
            <a:pPr defTabSz="685800">
              <a:defRPr/>
            </a:pPr>
            <a:r>
              <a:rPr lang="en-US" sz="3600" dirty="0">
                <a:solidFill>
                  <a:prstClr val="white"/>
                </a:solidFill>
                <a:effectLst>
                  <a:outerShdw blurRad="38100" dist="38100" dir="2700000" algn="tl">
                    <a:srgbClr val="000000">
                      <a:alpha val="43137"/>
                    </a:srgbClr>
                  </a:outerShdw>
                </a:effectLst>
              </a:rPr>
              <a:t>Top 10 AFCOOL Credentials</a:t>
            </a:r>
            <a:endParaRPr lang="en-US" sz="3600" dirty="0"/>
          </a:p>
        </p:txBody>
      </p:sp>
      <p:sp>
        <p:nvSpPr>
          <p:cNvPr id="9" name="TextBox 8">
            <a:extLst>
              <a:ext uri="{FF2B5EF4-FFF2-40B4-BE49-F238E27FC236}">
                <a16:creationId xmlns:a16="http://schemas.microsoft.com/office/drawing/2014/main" id="{D1F123FB-AD63-B5B7-3C09-B58912E11B4C}"/>
              </a:ext>
            </a:extLst>
          </p:cNvPr>
          <p:cNvSpPr txBox="1"/>
          <p:nvPr/>
        </p:nvSpPr>
        <p:spPr>
          <a:xfrm>
            <a:off x="4114800" y="4637531"/>
            <a:ext cx="5105400" cy="246221"/>
          </a:xfrm>
          <a:prstGeom prst="rect">
            <a:avLst/>
          </a:prstGeom>
          <a:noFill/>
        </p:spPr>
        <p:txBody>
          <a:bodyPr wrap="square" rtlCol="0">
            <a:spAutoFit/>
          </a:bodyPr>
          <a:lstStyle/>
          <a:p>
            <a:pPr marL="342900" lvl="1" indent="0">
              <a:buNone/>
            </a:pPr>
            <a:r>
              <a:rPr lang="en-US" sz="1000" dirty="0">
                <a:latin typeface="Mongolian Baiti" panose="03000500000000000000" pitchFamily="66" charset="0"/>
                <a:cs typeface="Mongolian Baiti" panose="03000500000000000000" pitchFamily="66" charset="0"/>
              </a:rPr>
              <a:t>Source: AFCOOL data from AFAEMS since 2015 program inception as of 31 Jan 2023</a:t>
            </a:r>
          </a:p>
        </p:txBody>
      </p:sp>
      <p:graphicFrame>
        <p:nvGraphicFramePr>
          <p:cNvPr id="10" name="Table 10">
            <a:extLst>
              <a:ext uri="{FF2B5EF4-FFF2-40B4-BE49-F238E27FC236}">
                <a16:creationId xmlns:a16="http://schemas.microsoft.com/office/drawing/2014/main" id="{0F5C2923-21A2-0E60-E779-D3C3E779803B}"/>
              </a:ext>
            </a:extLst>
          </p:cNvPr>
          <p:cNvGraphicFramePr>
            <a:graphicFrameLocks noGrp="1"/>
          </p:cNvGraphicFramePr>
          <p:nvPr>
            <p:extLst>
              <p:ext uri="{D42A27DB-BD31-4B8C-83A1-F6EECF244321}">
                <p14:modId xmlns:p14="http://schemas.microsoft.com/office/powerpoint/2010/main" val="2180433135"/>
              </p:ext>
            </p:extLst>
          </p:nvPr>
        </p:nvGraphicFramePr>
        <p:xfrm>
          <a:off x="89732" y="1123950"/>
          <a:ext cx="8978068" cy="3475842"/>
        </p:xfrm>
        <a:graphic>
          <a:graphicData uri="http://schemas.openxmlformats.org/drawingml/2006/table">
            <a:tbl>
              <a:tblPr firstRow="1" bandRow="1">
                <a:tableStyleId>{5C22544A-7EE6-4342-B048-85BDC9FD1C3A}</a:tableStyleId>
              </a:tblPr>
              <a:tblGrid>
                <a:gridCol w="7225468">
                  <a:extLst>
                    <a:ext uri="{9D8B030D-6E8A-4147-A177-3AD203B41FA5}">
                      <a16:colId xmlns:a16="http://schemas.microsoft.com/office/drawing/2014/main" val="25613191"/>
                    </a:ext>
                  </a:extLst>
                </a:gridCol>
                <a:gridCol w="1752600">
                  <a:extLst>
                    <a:ext uri="{9D8B030D-6E8A-4147-A177-3AD203B41FA5}">
                      <a16:colId xmlns:a16="http://schemas.microsoft.com/office/drawing/2014/main" val="3808178810"/>
                    </a:ext>
                  </a:extLst>
                </a:gridCol>
              </a:tblGrid>
              <a:tr h="302586">
                <a:tc>
                  <a:txBody>
                    <a:bodyPr/>
                    <a:lstStyle/>
                    <a:p>
                      <a:pPr algn="ctr"/>
                      <a:r>
                        <a:rPr lang="en-US" dirty="0"/>
                        <a:t>Credential</a:t>
                      </a:r>
                    </a:p>
                  </a:txBody>
                  <a:tcPr/>
                </a:tc>
                <a:tc>
                  <a:txBody>
                    <a:bodyPr/>
                    <a:lstStyle/>
                    <a:p>
                      <a:pPr algn="ctr"/>
                      <a:r>
                        <a:rPr lang="en-US" dirty="0"/>
                        <a:t>Total Enrolled</a:t>
                      </a:r>
                    </a:p>
                  </a:txBody>
                  <a:tcPr/>
                </a:tc>
                <a:extLst>
                  <a:ext uri="{0D108BD9-81ED-4DB2-BD59-A6C34878D82A}">
                    <a16:rowId xmlns:a16="http://schemas.microsoft.com/office/drawing/2014/main" val="3907531534"/>
                  </a:ext>
                </a:extLst>
              </a:tr>
              <a:tr h="202443">
                <a:tc>
                  <a:txBody>
                    <a:bodyPr/>
                    <a:lstStyle/>
                    <a:p>
                      <a:pPr algn="l" fontAlgn="b"/>
                      <a:r>
                        <a:rPr lang="en-US" sz="1800" u="none" strike="noStrike" dirty="0">
                          <a:effectLst/>
                          <a:latin typeface="Mongolian Baiti" panose="03000500000000000000" pitchFamily="66" charset="0"/>
                          <a:cs typeface="Mongolian Baiti" panose="03000500000000000000" pitchFamily="66" charset="0"/>
                        </a:rPr>
                        <a:t>General Radiotelephone Operator License (PG)</a:t>
                      </a:r>
                      <a:endParaRPr lang="en-US" sz="1800" b="0" i="0" u="none" strike="noStrike" dirty="0">
                        <a:solidFill>
                          <a:srgbClr val="000000"/>
                        </a:solidFill>
                        <a:effectLst/>
                        <a:latin typeface="Mongolian Baiti" panose="03000500000000000000" pitchFamily="66" charset="0"/>
                        <a:cs typeface="Mongolian Baiti" panose="03000500000000000000" pitchFamily="66" charset="0"/>
                      </a:endParaRPr>
                    </a:p>
                  </a:txBody>
                  <a:tcPr marL="7144" marR="7144" marT="7144" marB="0" anchor="b"/>
                </a:tc>
                <a:tc>
                  <a:txBody>
                    <a:bodyPr/>
                    <a:lstStyle/>
                    <a:p>
                      <a:pPr algn="ctr" fontAlgn="b"/>
                      <a:r>
                        <a:rPr lang="en-US" sz="1800" u="none" strike="noStrike" dirty="0">
                          <a:effectLst/>
                          <a:latin typeface="Mongolian Baiti" panose="03000500000000000000" pitchFamily="66" charset="0"/>
                          <a:cs typeface="Mongolian Baiti" panose="03000500000000000000" pitchFamily="66" charset="0"/>
                        </a:rPr>
                        <a:t>6306</a:t>
                      </a:r>
                      <a:endParaRPr lang="en-US" sz="1800" b="0" i="0" u="none" strike="noStrike" dirty="0">
                        <a:solidFill>
                          <a:srgbClr val="000000"/>
                        </a:solidFill>
                        <a:effectLst/>
                        <a:latin typeface="Mongolian Baiti" panose="03000500000000000000" pitchFamily="66" charset="0"/>
                        <a:cs typeface="Mongolian Baiti" panose="03000500000000000000" pitchFamily="66" charset="0"/>
                      </a:endParaRPr>
                    </a:p>
                  </a:txBody>
                  <a:tcPr marL="7144" marR="7144" marT="7144" marB="0" anchor="b"/>
                </a:tc>
                <a:extLst>
                  <a:ext uri="{0D108BD9-81ED-4DB2-BD59-A6C34878D82A}">
                    <a16:rowId xmlns:a16="http://schemas.microsoft.com/office/drawing/2014/main" val="3185983184"/>
                  </a:ext>
                </a:extLst>
              </a:tr>
              <a:tr h="202443">
                <a:tc>
                  <a:txBody>
                    <a:bodyPr/>
                    <a:lstStyle/>
                    <a:p>
                      <a:pPr algn="l" fontAlgn="b"/>
                      <a:r>
                        <a:rPr lang="en-US" sz="1800" u="none" strike="noStrike" dirty="0">
                          <a:effectLst/>
                          <a:latin typeface="Mongolian Baiti" panose="03000500000000000000" pitchFamily="66" charset="0"/>
                          <a:cs typeface="Mongolian Baiti" panose="03000500000000000000" pitchFamily="66" charset="0"/>
                        </a:rPr>
                        <a:t>Project Management Professional (PMP)</a:t>
                      </a:r>
                      <a:endParaRPr lang="en-US" sz="1800" b="0" i="0" u="none" strike="noStrike" dirty="0">
                        <a:solidFill>
                          <a:srgbClr val="000000"/>
                        </a:solidFill>
                        <a:effectLst/>
                        <a:latin typeface="Mongolian Baiti" panose="03000500000000000000" pitchFamily="66" charset="0"/>
                        <a:cs typeface="Mongolian Baiti" panose="03000500000000000000" pitchFamily="66" charset="0"/>
                      </a:endParaRPr>
                    </a:p>
                  </a:txBody>
                  <a:tcPr marL="7144" marR="7144" marT="7144" marB="0" anchor="b"/>
                </a:tc>
                <a:tc>
                  <a:txBody>
                    <a:bodyPr/>
                    <a:lstStyle/>
                    <a:p>
                      <a:pPr algn="ctr" fontAlgn="b"/>
                      <a:r>
                        <a:rPr lang="en-US" sz="1800" u="none" strike="noStrike" dirty="0">
                          <a:effectLst/>
                          <a:latin typeface="Mongolian Baiti" panose="03000500000000000000" pitchFamily="66" charset="0"/>
                          <a:cs typeface="Mongolian Baiti" panose="03000500000000000000" pitchFamily="66" charset="0"/>
                        </a:rPr>
                        <a:t>3451</a:t>
                      </a:r>
                      <a:endParaRPr lang="en-US" sz="1800" b="0" i="0" u="none" strike="noStrike" dirty="0">
                        <a:solidFill>
                          <a:srgbClr val="000000"/>
                        </a:solidFill>
                        <a:effectLst/>
                        <a:latin typeface="Mongolian Baiti" panose="03000500000000000000" pitchFamily="66" charset="0"/>
                        <a:cs typeface="Mongolian Baiti" panose="03000500000000000000" pitchFamily="66" charset="0"/>
                      </a:endParaRPr>
                    </a:p>
                  </a:txBody>
                  <a:tcPr marL="7144" marR="7144" marT="7144" marB="0" anchor="b"/>
                </a:tc>
                <a:extLst>
                  <a:ext uri="{0D108BD9-81ED-4DB2-BD59-A6C34878D82A}">
                    <a16:rowId xmlns:a16="http://schemas.microsoft.com/office/drawing/2014/main" val="570362448"/>
                  </a:ext>
                </a:extLst>
              </a:tr>
              <a:tr h="202443">
                <a:tc>
                  <a:txBody>
                    <a:bodyPr/>
                    <a:lstStyle/>
                    <a:p>
                      <a:pPr algn="l" fontAlgn="b"/>
                      <a:r>
                        <a:rPr lang="en-US" sz="1800" u="none" strike="noStrike" dirty="0">
                          <a:effectLst/>
                          <a:latin typeface="Mongolian Baiti" panose="03000500000000000000" pitchFamily="66" charset="0"/>
                          <a:cs typeface="Mongolian Baiti" panose="03000500000000000000" pitchFamily="66" charset="0"/>
                        </a:rPr>
                        <a:t>Mechanic (Airframe &amp; Powerplant)</a:t>
                      </a:r>
                      <a:endParaRPr lang="en-US" sz="1800" b="0" i="0" u="none" strike="noStrike" dirty="0">
                        <a:solidFill>
                          <a:srgbClr val="000000"/>
                        </a:solidFill>
                        <a:effectLst/>
                        <a:latin typeface="Mongolian Baiti" panose="03000500000000000000" pitchFamily="66" charset="0"/>
                        <a:cs typeface="Mongolian Baiti" panose="03000500000000000000" pitchFamily="66" charset="0"/>
                      </a:endParaRPr>
                    </a:p>
                  </a:txBody>
                  <a:tcPr marL="7144" marR="7144" marT="7144" marB="0" anchor="b"/>
                </a:tc>
                <a:tc>
                  <a:txBody>
                    <a:bodyPr/>
                    <a:lstStyle/>
                    <a:p>
                      <a:pPr algn="ctr" fontAlgn="b"/>
                      <a:r>
                        <a:rPr lang="en-US" sz="1800" u="none" strike="noStrike" dirty="0">
                          <a:effectLst/>
                          <a:latin typeface="Mongolian Baiti" panose="03000500000000000000" pitchFamily="66" charset="0"/>
                          <a:cs typeface="Mongolian Baiti" panose="03000500000000000000" pitchFamily="66" charset="0"/>
                        </a:rPr>
                        <a:t>3174</a:t>
                      </a:r>
                      <a:endParaRPr lang="en-US" sz="1800" b="0" i="0" u="none" strike="noStrike" dirty="0">
                        <a:solidFill>
                          <a:srgbClr val="000000"/>
                        </a:solidFill>
                        <a:effectLst/>
                        <a:latin typeface="Mongolian Baiti" panose="03000500000000000000" pitchFamily="66" charset="0"/>
                        <a:cs typeface="Mongolian Baiti" panose="03000500000000000000" pitchFamily="66" charset="0"/>
                      </a:endParaRPr>
                    </a:p>
                  </a:txBody>
                  <a:tcPr marL="7144" marR="7144" marT="7144" marB="0" anchor="b"/>
                </a:tc>
                <a:extLst>
                  <a:ext uri="{0D108BD9-81ED-4DB2-BD59-A6C34878D82A}">
                    <a16:rowId xmlns:a16="http://schemas.microsoft.com/office/drawing/2014/main" val="100176461"/>
                  </a:ext>
                </a:extLst>
              </a:tr>
              <a:tr h="0">
                <a:tc>
                  <a:txBody>
                    <a:bodyPr/>
                    <a:lstStyle/>
                    <a:p>
                      <a:pPr algn="l" fontAlgn="b"/>
                      <a:r>
                        <a:rPr lang="en-US" sz="1800" u="none" strike="noStrike" dirty="0">
                          <a:effectLst/>
                          <a:latin typeface="Mongolian Baiti" panose="03000500000000000000" pitchFamily="66" charset="0"/>
                          <a:cs typeface="Mongolian Baiti" panose="03000500000000000000" pitchFamily="66" charset="0"/>
                        </a:rPr>
                        <a:t>Certified Associate in Project Management (CAPM)</a:t>
                      </a:r>
                      <a:endParaRPr lang="en-US" sz="1800" b="0" i="0" u="none" strike="noStrike" dirty="0">
                        <a:solidFill>
                          <a:srgbClr val="000000"/>
                        </a:solidFill>
                        <a:effectLst/>
                        <a:latin typeface="Mongolian Baiti" panose="03000500000000000000" pitchFamily="66" charset="0"/>
                        <a:cs typeface="Mongolian Baiti" panose="03000500000000000000" pitchFamily="66" charset="0"/>
                      </a:endParaRPr>
                    </a:p>
                  </a:txBody>
                  <a:tcPr marL="7144" marR="7144" marT="7144" marB="0" anchor="b"/>
                </a:tc>
                <a:tc>
                  <a:txBody>
                    <a:bodyPr/>
                    <a:lstStyle/>
                    <a:p>
                      <a:pPr algn="ctr" fontAlgn="b"/>
                      <a:r>
                        <a:rPr lang="en-US" sz="1800" u="none" strike="noStrike" dirty="0">
                          <a:effectLst/>
                          <a:latin typeface="Mongolian Baiti" panose="03000500000000000000" pitchFamily="66" charset="0"/>
                          <a:cs typeface="Mongolian Baiti" panose="03000500000000000000" pitchFamily="66" charset="0"/>
                        </a:rPr>
                        <a:t>1330</a:t>
                      </a:r>
                      <a:endParaRPr lang="en-US" sz="1800" b="0" i="0" u="none" strike="noStrike" dirty="0">
                        <a:solidFill>
                          <a:srgbClr val="000000"/>
                        </a:solidFill>
                        <a:effectLst/>
                        <a:latin typeface="Mongolian Baiti" panose="03000500000000000000" pitchFamily="66" charset="0"/>
                        <a:cs typeface="Mongolian Baiti" panose="03000500000000000000" pitchFamily="66" charset="0"/>
                      </a:endParaRPr>
                    </a:p>
                  </a:txBody>
                  <a:tcPr marL="7144" marR="7144" marT="7144" marB="0" anchor="b"/>
                </a:tc>
                <a:extLst>
                  <a:ext uri="{0D108BD9-81ED-4DB2-BD59-A6C34878D82A}">
                    <a16:rowId xmlns:a16="http://schemas.microsoft.com/office/drawing/2014/main" val="3967840755"/>
                  </a:ext>
                </a:extLst>
              </a:tr>
              <a:tr h="0">
                <a:tc>
                  <a:txBody>
                    <a:bodyPr/>
                    <a:lstStyle/>
                    <a:p>
                      <a:pPr algn="l" fontAlgn="b"/>
                      <a:r>
                        <a:rPr lang="en-US" sz="1800" u="none" strike="noStrike" dirty="0">
                          <a:effectLst/>
                          <a:latin typeface="Mongolian Baiti" panose="03000500000000000000" pitchFamily="66" charset="0"/>
                          <a:cs typeface="Mongolian Baiti" panose="03000500000000000000" pitchFamily="66" charset="0"/>
                        </a:rPr>
                        <a:t>ASTM NCATT Aircraft Electronics Technician (AET)</a:t>
                      </a:r>
                      <a:endParaRPr lang="en-US" sz="1800" b="0" i="0" u="none" strike="noStrike" dirty="0">
                        <a:solidFill>
                          <a:srgbClr val="000000"/>
                        </a:solidFill>
                        <a:effectLst/>
                        <a:latin typeface="Mongolian Baiti" panose="03000500000000000000" pitchFamily="66" charset="0"/>
                        <a:cs typeface="Mongolian Baiti" panose="03000500000000000000" pitchFamily="66" charset="0"/>
                      </a:endParaRPr>
                    </a:p>
                  </a:txBody>
                  <a:tcPr marL="7144" marR="7144" marT="7144" marB="0" anchor="b"/>
                </a:tc>
                <a:tc>
                  <a:txBody>
                    <a:bodyPr/>
                    <a:lstStyle/>
                    <a:p>
                      <a:pPr algn="ctr" fontAlgn="b"/>
                      <a:r>
                        <a:rPr lang="en-US" sz="1800" u="none" strike="noStrike" dirty="0">
                          <a:effectLst/>
                          <a:latin typeface="Mongolian Baiti" panose="03000500000000000000" pitchFamily="66" charset="0"/>
                          <a:cs typeface="Mongolian Baiti" panose="03000500000000000000" pitchFamily="66" charset="0"/>
                        </a:rPr>
                        <a:t>914</a:t>
                      </a:r>
                      <a:endParaRPr lang="en-US" sz="1800" b="0" i="0" u="none" strike="noStrike" dirty="0">
                        <a:solidFill>
                          <a:srgbClr val="000000"/>
                        </a:solidFill>
                        <a:effectLst/>
                        <a:latin typeface="Mongolian Baiti" panose="03000500000000000000" pitchFamily="66" charset="0"/>
                        <a:cs typeface="Mongolian Baiti" panose="03000500000000000000" pitchFamily="66" charset="0"/>
                      </a:endParaRPr>
                    </a:p>
                  </a:txBody>
                  <a:tcPr marL="7144" marR="7144" marT="7144" marB="0" anchor="b"/>
                </a:tc>
                <a:extLst>
                  <a:ext uri="{0D108BD9-81ED-4DB2-BD59-A6C34878D82A}">
                    <a16:rowId xmlns:a16="http://schemas.microsoft.com/office/drawing/2014/main" val="4291291249"/>
                  </a:ext>
                </a:extLst>
              </a:tr>
              <a:tr h="302586">
                <a:tc>
                  <a:txBody>
                    <a:bodyPr/>
                    <a:lstStyle/>
                    <a:p>
                      <a:pPr algn="l" fontAlgn="b"/>
                      <a:r>
                        <a:rPr lang="en-US" sz="1800" u="none" strike="noStrike" dirty="0">
                          <a:effectLst/>
                          <a:latin typeface="Mongolian Baiti" panose="03000500000000000000" pitchFamily="66" charset="0"/>
                          <a:cs typeface="Mongolian Baiti" panose="03000500000000000000" pitchFamily="66" charset="0"/>
                        </a:rPr>
                        <a:t>CompTIA Security+</a:t>
                      </a:r>
                      <a:endParaRPr lang="en-US" sz="1800" b="0" i="0" u="none" strike="noStrike" dirty="0">
                        <a:solidFill>
                          <a:srgbClr val="000000"/>
                        </a:solidFill>
                        <a:effectLst/>
                        <a:latin typeface="Mongolian Baiti" panose="03000500000000000000" pitchFamily="66" charset="0"/>
                        <a:cs typeface="Mongolian Baiti" panose="03000500000000000000" pitchFamily="66" charset="0"/>
                      </a:endParaRPr>
                    </a:p>
                  </a:txBody>
                  <a:tcPr marL="7144" marR="7144" marT="7144" marB="0" anchor="b"/>
                </a:tc>
                <a:tc>
                  <a:txBody>
                    <a:bodyPr/>
                    <a:lstStyle/>
                    <a:p>
                      <a:pPr algn="ctr" fontAlgn="b"/>
                      <a:r>
                        <a:rPr lang="en-US" sz="1800" u="none" strike="noStrike" dirty="0">
                          <a:effectLst/>
                          <a:latin typeface="Mongolian Baiti" panose="03000500000000000000" pitchFamily="66" charset="0"/>
                          <a:cs typeface="Mongolian Baiti" panose="03000500000000000000" pitchFamily="66" charset="0"/>
                        </a:rPr>
                        <a:t>807</a:t>
                      </a:r>
                      <a:endParaRPr lang="en-US" sz="1800" b="0" i="0" u="none" strike="noStrike" dirty="0">
                        <a:solidFill>
                          <a:srgbClr val="000000"/>
                        </a:solidFill>
                        <a:effectLst/>
                        <a:latin typeface="Mongolian Baiti" panose="03000500000000000000" pitchFamily="66" charset="0"/>
                        <a:cs typeface="Mongolian Baiti" panose="03000500000000000000" pitchFamily="66" charset="0"/>
                      </a:endParaRPr>
                    </a:p>
                  </a:txBody>
                  <a:tcPr marL="7144" marR="7144" marT="7144" marB="0" anchor="b"/>
                </a:tc>
                <a:extLst>
                  <a:ext uri="{0D108BD9-81ED-4DB2-BD59-A6C34878D82A}">
                    <a16:rowId xmlns:a16="http://schemas.microsoft.com/office/drawing/2014/main" val="2645471788"/>
                  </a:ext>
                </a:extLst>
              </a:tr>
              <a:tr h="202443">
                <a:tc>
                  <a:txBody>
                    <a:bodyPr/>
                    <a:lstStyle/>
                    <a:p>
                      <a:pPr algn="l" fontAlgn="b"/>
                      <a:r>
                        <a:rPr lang="en-US" sz="1800" u="none" strike="noStrike" dirty="0">
                          <a:effectLst/>
                          <a:latin typeface="Mongolian Baiti" panose="03000500000000000000" pitchFamily="66" charset="0"/>
                          <a:cs typeface="Mongolian Baiti" panose="03000500000000000000" pitchFamily="66" charset="0"/>
                        </a:rPr>
                        <a:t>Certified Information Systems Security Professional (CISSP)</a:t>
                      </a:r>
                      <a:endParaRPr lang="en-US" sz="1800" b="0" i="0" u="none" strike="noStrike" dirty="0">
                        <a:solidFill>
                          <a:srgbClr val="000000"/>
                        </a:solidFill>
                        <a:effectLst/>
                        <a:latin typeface="Mongolian Baiti" panose="03000500000000000000" pitchFamily="66" charset="0"/>
                        <a:cs typeface="Mongolian Baiti" panose="03000500000000000000" pitchFamily="66" charset="0"/>
                      </a:endParaRPr>
                    </a:p>
                  </a:txBody>
                  <a:tcPr marL="7144" marR="7144" marT="7144" marB="0" anchor="b"/>
                </a:tc>
                <a:tc>
                  <a:txBody>
                    <a:bodyPr/>
                    <a:lstStyle/>
                    <a:p>
                      <a:pPr algn="ctr" fontAlgn="b"/>
                      <a:r>
                        <a:rPr lang="en-US" sz="1800" u="none" strike="noStrike" dirty="0">
                          <a:effectLst/>
                          <a:latin typeface="Mongolian Baiti" panose="03000500000000000000" pitchFamily="66" charset="0"/>
                          <a:cs typeface="Mongolian Baiti" panose="03000500000000000000" pitchFamily="66" charset="0"/>
                        </a:rPr>
                        <a:t>696</a:t>
                      </a:r>
                      <a:endParaRPr lang="en-US" sz="1800" b="0" i="0" u="none" strike="noStrike" dirty="0">
                        <a:solidFill>
                          <a:srgbClr val="000000"/>
                        </a:solidFill>
                        <a:effectLst/>
                        <a:latin typeface="Mongolian Baiti" panose="03000500000000000000" pitchFamily="66" charset="0"/>
                        <a:cs typeface="Mongolian Baiti" panose="03000500000000000000" pitchFamily="66" charset="0"/>
                      </a:endParaRPr>
                    </a:p>
                  </a:txBody>
                  <a:tcPr marL="7144" marR="7144" marT="7144" marB="0" anchor="b"/>
                </a:tc>
                <a:extLst>
                  <a:ext uri="{0D108BD9-81ED-4DB2-BD59-A6C34878D82A}">
                    <a16:rowId xmlns:a16="http://schemas.microsoft.com/office/drawing/2014/main" val="2191751615"/>
                  </a:ext>
                </a:extLst>
              </a:tr>
              <a:tr h="202443">
                <a:tc>
                  <a:txBody>
                    <a:bodyPr/>
                    <a:lstStyle/>
                    <a:p>
                      <a:pPr algn="l" fontAlgn="b"/>
                      <a:r>
                        <a:rPr lang="en-US" sz="1800" u="none" strike="noStrike" dirty="0">
                          <a:effectLst/>
                          <a:latin typeface="Mongolian Baiti" panose="03000500000000000000" pitchFamily="66" charset="0"/>
                          <a:cs typeface="Mongolian Baiti" panose="03000500000000000000" pitchFamily="66" charset="0"/>
                        </a:rPr>
                        <a:t>Certified Personal Trainer (NASM-CPT)</a:t>
                      </a:r>
                      <a:endParaRPr lang="en-US" sz="1800" b="0" i="0" u="none" strike="noStrike" dirty="0">
                        <a:solidFill>
                          <a:srgbClr val="000000"/>
                        </a:solidFill>
                        <a:effectLst/>
                        <a:latin typeface="Mongolian Baiti" panose="03000500000000000000" pitchFamily="66" charset="0"/>
                        <a:cs typeface="Mongolian Baiti" panose="03000500000000000000" pitchFamily="66" charset="0"/>
                      </a:endParaRPr>
                    </a:p>
                  </a:txBody>
                  <a:tcPr marL="7144" marR="7144" marT="7144" marB="0" anchor="b"/>
                </a:tc>
                <a:tc>
                  <a:txBody>
                    <a:bodyPr/>
                    <a:lstStyle/>
                    <a:p>
                      <a:pPr algn="ctr" fontAlgn="b"/>
                      <a:r>
                        <a:rPr lang="en-US" sz="1800" u="none" strike="noStrike" dirty="0">
                          <a:effectLst/>
                          <a:latin typeface="Mongolian Baiti" panose="03000500000000000000" pitchFamily="66" charset="0"/>
                          <a:cs typeface="Mongolian Baiti" panose="03000500000000000000" pitchFamily="66" charset="0"/>
                        </a:rPr>
                        <a:t>647</a:t>
                      </a:r>
                      <a:endParaRPr lang="en-US" sz="1800" b="0" i="0" u="none" strike="noStrike" dirty="0">
                        <a:solidFill>
                          <a:srgbClr val="000000"/>
                        </a:solidFill>
                        <a:effectLst/>
                        <a:latin typeface="Mongolian Baiti" panose="03000500000000000000" pitchFamily="66" charset="0"/>
                        <a:cs typeface="Mongolian Baiti" panose="03000500000000000000" pitchFamily="66" charset="0"/>
                      </a:endParaRPr>
                    </a:p>
                  </a:txBody>
                  <a:tcPr marL="7144" marR="7144" marT="7144" marB="0" anchor="b"/>
                </a:tc>
                <a:extLst>
                  <a:ext uri="{0D108BD9-81ED-4DB2-BD59-A6C34878D82A}">
                    <a16:rowId xmlns:a16="http://schemas.microsoft.com/office/drawing/2014/main" val="519356196"/>
                  </a:ext>
                </a:extLst>
              </a:tr>
              <a:tr h="164834">
                <a:tc>
                  <a:txBody>
                    <a:bodyPr/>
                    <a:lstStyle/>
                    <a:p>
                      <a:pPr algn="l" fontAlgn="b"/>
                      <a:r>
                        <a:rPr lang="en-US" sz="1800" u="none" strike="noStrike" dirty="0">
                          <a:effectLst/>
                          <a:latin typeface="Mongolian Baiti" panose="03000500000000000000" pitchFamily="66" charset="0"/>
                          <a:cs typeface="Mongolian Baiti" panose="03000500000000000000" pitchFamily="66" charset="0"/>
                        </a:rPr>
                        <a:t>Certified Manager (CM)</a:t>
                      </a:r>
                      <a:endParaRPr lang="en-US" sz="1800" b="0" i="0" u="none" strike="noStrike" dirty="0">
                        <a:solidFill>
                          <a:srgbClr val="000000"/>
                        </a:solidFill>
                        <a:effectLst/>
                        <a:latin typeface="Mongolian Baiti" panose="03000500000000000000" pitchFamily="66" charset="0"/>
                        <a:cs typeface="Mongolian Baiti" panose="03000500000000000000" pitchFamily="66" charset="0"/>
                      </a:endParaRPr>
                    </a:p>
                  </a:txBody>
                  <a:tcPr marL="7144" marR="7144" marT="7144" marB="0" anchor="b"/>
                </a:tc>
                <a:tc>
                  <a:txBody>
                    <a:bodyPr/>
                    <a:lstStyle/>
                    <a:p>
                      <a:pPr algn="ctr" fontAlgn="b"/>
                      <a:r>
                        <a:rPr lang="en-US" sz="1800" u="none" strike="noStrike" dirty="0">
                          <a:effectLst/>
                          <a:latin typeface="Mongolian Baiti" panose="03000500000000000000" pitchFamily="66" charset="0"/>
                          <a:cs typeface="Mongolian Baiti" panose="03000500000000000000" pitchFamily="66" charset="0"/>
                        </a:rPr>
                        <a:t>398</a:t>
                      </a:r>
                      <a:endParaRPr lang="en-US" sz="1800" b="0" i="0" u="none" strike="noStrike" dirty="0">
                        <a:solidFill>
                          <a:srgbClr val="000000"/>
                        </a:solidFill>
                        <a:effectLst/>
                        <a:latin typeface="Mongolian Baiti" panose="03000500000000000000" pitchFamily="66" charset="0"/>
                        <a:cs typeface="Mongolian Baiti" panose="03000500000000000000" pitchFamily="66" charset="0"/>
                      </a:endParaRPr>
                    </a:p>
                  </a:txBody>
                  <a:tcPr marL="7144" marR="7144" marT="7144" marB="0" anchor="b"/>
                </a:tc>
                <a:extLst>
                  <a:ext uri="{0D108BD9-81ED-4DB2-BD59-A6C34878D82A}">
                    <a16:rowId xmlns:a16="http://schemas.microsoft.com/office/drawing/2014/main" val="2568613847"/>
                  </a:ext>
                </a:extLst>
              </a:tr>
              <a:tr h="48541">
                <a:tc>
                  <a:txBody>
                    <a:bodyPr/>
                    <a:lstStyle/>
                    <a:p>
                      <a:pPr algn="l" fontAlgn="b"/>
                      <a:r>
                        <a:rPr lang="en-US" sz="1800" u="none" strike="noStrike" dirty="0">
                          <a:effectLst/>
                          <a:latin typeface="Mongolian Baiti" panose="03000500000000000000" pitchFamily="66" charset="0"/>
                          <a:cs typeface="Mongolian Baiti" panose="03000500000000000000" pitchFamily="66" charset="0"/>
                        </a:rPr>
                        <a:t>National Council Licensure Examination for Practical/Vocational Nurses (NCLEX-PN)</a:t>
                      </a:r>
                      <a:endParaRPr lang="en-US" sz="1800" b="0" i="0" u="none" strike="noStrike" dirty="0">
                        <a:solidFill>
                          <a:srgbClr val="000000"/>
                        </a:solidFill>
                        <a:effectLst/>
                        <a:latin typeface="Mongolian Baiti" panose="03000500000000000000" pitchFamily="66" charset="0"/>
                        <a:cs typeface="Mongolian Baiti" panose="03000500000000000000" pitchFamily="66" charset="0"/>
                      </a:endParaRPr>
                    </a:p>
                  </a:txBody>
                  <a:tcPr marL="7144" marR="7144" marT="7144" marB="0" anchor="b"/>
                </a:tc>
                <a:tc>
                  <a:txBody>
                    <a:bodyPr/>
                    <a:lstStyle/>
                    <a:p>
                      <a:pPr algn="ctr" fontAlgn="b"/>
                      <a:r>
                        <a:rPr lang="en-US" sz="1800" u="none" strike="noStrike" dirty="0">
                          <a:effectLst/>
                          <a:latin typeface="Mongolian Baiti" panose="03000500000000000000" pitchFamily="66" charset="0"/>
                          <a:cs typeface="Mongolian Baiti" panose="03000500000000000000" pitchFamily="66" charset="0"/>
                        </a:rPr>
                        <a:t>270</a:t>
                      </a:r>
                      <a:endParaRPr lang="en-US" sz="1800" b="0" i="0" u="none" strike="noStrike" dirty="0">
                        <a:solidFill>
                          <a:srgbClr val="000000"/>
                        </a:solidFill>
                        <a:effectLst/>
                        <a:latin typeface="Mongolian Baiti" panose="03000500000000000000" pitchFamily="66" charset="0"/>
                        <a:cs typeface="Mongolian Baiti" panose="03000500000000000000" pitchFamily="66" charset="0"/>
                      </a:endParaRPr>
                    </a:p>
                  </a:txBody>
                  <a:tcPr marL="7144" marR="7144" marT="7144" marB="0" anchor="b"/>
                </a:tc>
                <a:extLst>
                  <a:ext uri="{0D108BD9-81ED-4DB2-BD59-A6C34878D82A}">
                    <a16:rowId xmlns:a16="http://schemas.microsoft.com/office/drawing/2014/main" val="2523301846"/>
                  </a:ext>
                </a:extLst>
              </a:tr>
            </a:tbl>
          </a:graphicData>
        </a:graphic>
      </p:graphicFrame>
    </p:spTree>
    <p:extLst>
      <p:ext uri="{BB962C8B-B14F-4D97-AF65-F5344CB8AC3E}">
        <p14:creationId xmlns:p14="http://schemas.microsoft.com/office/powerpoint/2010/main" val="25272117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 name="TextBox 142">
            <a:extLst>
              <a:ext uri="{FF2B5EF4-FFF2-40B4-BE49-F238E27FC236}">
                <a16:creationId xmlns:a16="http://schemas.microsoft.com/office/drawing/2014/main" id="{2FA9F3BB-B898-4034-B3EC-F1E19C821E82}"/>
              </a:ext>
            </a:extLst>
          </p:cNvPr>
          <p:cNvSpPr txBox="1"/>
          <p:nvPr/>
        </p:nvSpPr>
        <p:spPr>
          <a:xfrm>
            <a:off x="7158686" y="1898887"/>
            <a:ext cx="520979" cy="300082"/>
          </a:xfrm>
          <a:prstGeom prst="rect">
            <a:avLst/>
          </a:prstGeom>
          <a:solidFill>
            <a:schemeClr val="accent4">
              <a:lumMod val="75000"/>
            </a:schemeClr>
          </a:solidFill>
          <a:ln>
            <a:solidFill>
              <a:schemeClr val="accent5"/>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a:ea typeface="+mn-ea"/>
                <a:cs typeface="+mn-cs"/>
              </a:rPr>
              <a:t>PMP</a:t>
            </a:r>
          </a:p>
        </p:txBody>
      </p:sp>
      <p:pic>
        <p:nvPicPr>
          <p:cNvPr id="1030" name="Picture 6" descr="Colorful Natural Tree Vector Clipart - Tree Clipart PNG Image | Transparent  PNG Free Download on SeekPNG">
            <a:extLst>
              <a:ext uri="{FF2B5EF4-FFF2-40B4-BE49-F238E27FC236}">
                <a16:creationId xmlns:a16="http://schemas.microsoft.com/office/drawing/2014/main" id="{8D772FE0-1489-4C7A-8308-8BF9B4D647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3589" y="-9550"/>
            <a:ext cx="4712754" cy="5165210"/>
          </a:xfrm>
          <a:prstGeom prst="rect">
            <a:avLst/>
          </a:prstGeom>
          <a:noFill/>
          <a:extLst>
            <a:ext uri="{909E8E84-426E-40DD-AFC4-6F175D3DCCD1}">
              <a14:hiddenFill xmlns:a14="http://schemas.microsoft.com/office/drawing/2010/main">
                <a:solidFill>
                  <a:srgbClr val="FFFFFF"/>
                </a:solidFill>
              </a14:hiddenFill>
            </a:ext>
          </a:extLst>
        </p:spPr>
      </p:pic>
      <p:cxnSp>
        <p:nvCxnSpPr>
          <p:cNvPr id="156" name="Straight Arrow Connector 155">
            <a:extLst>
              <a:ext uri="{FF2B5EF4-FFF2-40B4-BE49-F238E27FC236}">
                <a16:creationId xmlns:a16="http://schemas.microsoft.com/office/drawing/2014/main" id="{EED09094-5D9E-43B4-B1CF-C4C4B1A7B026}"/>
              </a:ext>
            </a:extLst>
          </p:cNvPr>
          <p:cNvCxnSpPr>
            <a:cxnSpLocks/>
            <a:endCxn id="154" idx="2"/>
          </p:cNvCxnSpPr>
          <p:nvPr/>
        </p:nvCxnSpPr>
        <p:spPr>
          <a:xfrm flipH="1" flipV="1">
            <a:off x="6771002" y="2866215"/>
            <a:ext cx="413776" cy="266474"/>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06DD3FD7-27BF-47B6-97BD-5B720E2824DE}"/>
              </a:ext>
            </a:extLst>
          </p:cNvPr>
          <p:cNvSpPr txBox="1"/>
          <p:nvPr/>
        </p:nvSpPr>
        <p:spPr>
          <a:xfrm>
            <a:off x="6729193" y="766060"/>
            <a:ext cx="1434785" cy="323165"/>
          </a:xfrm>
          <a:prstGeom prst="rect">
            <a:avLst/>
          </a:prstGeom>
          <a:solidFill>
            <a:srgbClr val="FFFF00"/>
          </a:solidFill>
          <a:ln>
            <a:no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SEL/Manager</a:t>
            </a:r>
          </a:p>
        </p:txBody>
      </p:sp>
      <p:sp>
        <p:nvSpPr>
          <p:cNvPr id="7" name="TextBox 6"/>
          <p:cNvSpPr txBox="1"/>
          <p:nvPr/>
        </p:nvSpPr>
        <p:spPr>
          <a:xfrm>
            <a:off x="3804073" y="4862071"/>
            <a:ext cx="1359426" cy="300082"/>
          </a:xfrm>
          <a:prstGeom prst="rect">
            <a:avLst/>
          </a:prstGeom>
          <a:solidFill>
            <a:schemeClr val="accent1"/>
          </a:solidFill>
          <a:ln>
            <a:solidFill>
              <a:schemeClr val="accent5"/>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a:ea typeface="+mn-ea"/>
                <a:cs typeface="+mn-cs"/>
              </a:rPr>
              <a:t>1N2X1C</a:t>
            </a:r>
          </a:p>
        </p:txBody>
      </p:sp>
      <p:cxnSp>
        <p:nvCxnSpPr>
          <p:cNvPr id="98" name="Straight Arrow Connector 97"/>
          <p:cNvCxnSpPr>
            <a:cxnSpLocks/>
            <a:stCxn id="75" idx="0"/>
            <a:endCxn id="109" idx="2"/>
          </p:cNvCxnSpPr>
          <p:nvPr/>
        </p:nvCxnSpPr>
        <p:spPr>
          <a:xfrm flipV="1">
            <a:off x="4588839" y="2553276"/>
            <a:ext cx="75809" cy="1034485"/>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a:cxnSpLocks/>
            <a:endCxn id="132" idx="2"/>
          </p:cNvCxnSpPr>
          <p:nvPr/>
        </p:nvCxnSpPr>
        <p:spPr>
          <a:xfrm flipV="1">
            <a:off x="7841422" y="2308420"/>
            <a:ext cx="468958" cy="795372"/>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51" name="Arrow: Right 50">
            <a:extLst>
              <a:ext uri="{FF2B5EF4-FFF2-40B4-BE49-F238E27FC236}">
                <a16:creationId xmlns:a16="http://schemas.microsoft.com/office/drawing/2014/main" id="{51C5BCC0-0299-4B5B-AA3C-BC41E54637BF}"/>
              </a:ext>
            </a:extLst>
          </p:cNvPr>
          <p:cNvSpPr/>
          <p:nvPr/>
        </p:nvSpPr>
        <p:spPr>
          <a:xfrm rot="20829572">
            <a:off x="2577852" y="3627252"/>
            <a:ext cx="1180920" cy="6107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AU ABC</a:t>
            </a:r>
          </a:p>
        </p:txBody>
      </p:sp>
      <p:sp>
        <p:nvSpPr>
          <p:cNvPr id="52" name="Arrow: Left 51">
            <a:extLst>
              <a:ext uri="{FF2B5EF4-FFF2-40B4-BE49-F238E27FC236}">
                <a16:creationId xmlns:a16="http://schemas.microsoft.com/office/drawing/2014/main" id="{C6E2AFF8-5E89-412A-8FE2-00C620EF8E56}"/>
              </a:ext>
            </a:extLst>
          </p:cNvPr>
          <p:cNvSpPr/>
          <p:nvPr/>
        </p:nvSpPr>
        <p:spPr>
          <a:xfrm rot="1186750">
            <a:off x="2743772" y="4450004"/>
            <a:ext cx="1180920" cy="5755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CCAF</a:t>
            </a:r>
          </a:p>
        </p:txBody>
      </p:sp>
      <p:sp>
        <p:nvSpPr>
          <p:cNvPr id="95" name="Arrow: Right 94">
            <a:extLst>
              <a:ext uri="{FF2B5EF4-FFF2-40B4-BE49-F238E27FC236}">
                <a16:creationId xmlns:a16="http://schemas.microsoft.com/office/drawing/2014/main" id="{9FDAF19C-5B25-4503-AC54-57DB435D6698}"/>
              </a:ext>
            </a:extLst>
          </p:cNvPr>
          <p:cNvSpPr/>
          <p:nvPr/>
        </p:nvSpPr>
        <p:spPr>
          <a:xfrm rot="20680947">
            <a:off x="5509230" y="3145860"/>
            <a:ext cx="1108540" cy="6107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TA</a:t>
            </a:r>
          </a:p>
        </p:txBody>
      </p:sp>
      <p:grpSp>
        <p:nvGrpSpPr>
          <p:cNvPr id="71" name="Group 70">
            <a:extLst>
              <a:ext uri="{FF2B5EF4-FFF2-40B4-BE49-F238E27FC236}">
                <a16:creationId xmlns:a16="http://schemas.microsoft.com/office/drawing/2014/main" id="{6FF4C7CE-F123-42BD-B05F-C7092FB5D0B3}"/>
              </a:ext>
            </a:extLst>
          </p:cNvPr>
          <p:cNvGrpSpPr/>
          <p:nvPr/>
        </p:nvGrpSpPr>
        <p:grpSpPr>
          <a:xfrm>
            <a:off x="743476" y="3787812"/>
            <a:ext cx="1778513" cy="507426"/>
            <a:chOff x="1265175" y="3073837"/>
            <a:chExt cx="1778513" cy="507426"/>
          </a:xfrm>
        </p:grpSpPr>
        <p:sp>
          <p:nvSpPr>
            <p:cNvPr id="72" name="TextBox 71">
              <a:extLst>
                <a:ext uri="{FF2B5EF4-FFF2-40B4-BE49-F238E27FC236}">
                  <a16:creationId xmlns:a16="http://schemas.microsoft.com/office/drawing/2014/main" id="{924CFBF5-F840-4F6E-A98F-753A78F4ECE3}"/>
                </a:ext>
              </a:extLst>
            </p:cNvPr>
            <p:cNvSpPr txBox="1"/>
            <p:nvPr/>
          </p:nvSpPr>
          <p:spPr>
            <a:xfrm>
              <a:off x="1265175" y="3073837"/>
              <a:ext cx="1694434" cy="300082"/>
            </a:xfrm>
            <a:prstGeom prst="rect">
              <a:avLst/>
            </a:prstGeom>
            <a:solidFill>
              <a:srgbClr val="002060"/>
            </a:solidFill>
            <a:ln>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a:ea typeface="+mn-ea"/>
                  <a:cs typeface="+mn-cs"/>
                </a:rPr>
                <a:t>Associates Degree       </a:t>
              </a:r>
            </a:p>
          </p:txBody>
        </p:sp>
        <p:sp>
          <p:nvSpPr>
            <p:cNvPr id="73" name="Rectangle 72">
              <a:extLst>
                <a:ext uri="{FF2B5EF4-FFF2-40B4-BE49-F238E27FC236}">
                  <a16:creationId xmlns:a16="http://schemas.microsoft.com/office/drawing/2014/main" id="{0B168D32-945F-4405-86E8-F7DE33657F8A}"/>
                </a:ext>
              </a:extLst>
            </p:cNvPr>
            <p:cNvSpPr/>
            <p:nvPr/>
          </p:nvSpPr>
          <p:spPr>
            <a:xfrm>
              <a:off x="2273580" y="3309805"/>
              <a:ext cx="770108" cy="271458"/>
            </a:xfrm>
            <a:prstGeom prst="rect">
              <a:avLst/>
            </a:prstGeom>
            <a:effectLst>
              <a:outerShdw blurRad="50800" dist="38100" dir="2700000" algn="tl" rotWithShape="0">
                <a:prstClr val="black">
                  <a:alpha val="40000"/>
                </a:prstClr>
              </a:outerShdw>
            </a:effectLst>
            <a:scene3d>
              <a:camera prst="orthographicFront"/>
              <a:lightRig rig="threePt" dir="t"/>
            </a:scene3d>
            <a:sp3d>
              <a:bevelT w="63500" h="38100" prst="coolSlan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$50k</a:t>
              </a:r>
            </a:p>
          </p:txBody>
        </p:sp>
      </p:grpSp>
      <p:sp>
        <p:nvSpPr>
          <p:cNvPr id="75" name="TextBox 74">
            <a:extLst>
              <a:ext uri="{FF2B5EF4-FFF2-40B4-BE49-F238E27FC236}">
                <a16:creationId xmlns:a16="http://schemas.microsoft.com/office/drawing/2014/main" id="{B33A35BB-894A-4C5A-B70F-BCA1BC55509B}"/>
              </a:ext>
            </a:extLst>
          </p:cNvPr>
          <p:cNvSpPr txBox="1"/>
          <p:nvPr/>
        </p:nvSpPr>
        <p:spPr>
          <a:xfrm>
            <a:off x="3674439" y="3587761"/>
            <a:ext cx="1828800" cy="300082"/>
          </a:xfrm>
          <a:prstGeom prst="rect">
            <a:avLst/>
          </a:prstGeom>
          <a:solidFill>
            <a:srgbClr val="002060"/>
          </a:solidFill>
          <a:ln>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a:ea typeface="+mn-ea"/>
                <a:cs typeface="+mn-cs"/>
              </a:rPr>
              <a:t>Bachelors Degree</a:t>
            </a:r>
          </a:p>
        </p:txBody>
      </p:sp>
      <p:sp>
        <p:nvSpPr>
          <p:cNvPr id="76" name="Rectangle 75">
            <a:extLst>
              <a:ext uri="{FF2B5EF4-FFF2-40B4-BE49-F238E27FC236}">
                <a16:creationId xmlns:a16="http://schemas.microsoft.com/office/drawing/2014/main" id="{FC7AAFE2-B907-4BB7-AF53-EEEE3B525AC9}"/>
              </a:ext>
            </a:extLst>
          </p:cNvPr>
          <p:cNvSpPr/>
          <p:nvPr/>
        </p:nvSpPr>
        <p:spPr>
          <a:xfrm>
            <a:off x="5118185" y="3640634"/>
            <a:ext cx="770108" cy="271458"/>
          </a:xfrm>
          <a:prstGeom prst="rect">
            <a:avLst/>
          </a:prstGeom>
          <a:effectLst>
            <a:outerShdw blurRad="50800" dist="38100" dir="2700000" algn="tl" rotWithShape="0">
              <a:prstClr val="black">
                <a:alpha val="40000"/>
              </a:prstClr>
            </a:outerShdw>
          </a:effectLst>
          <a:scene3d>
            <a:camera prst="orthographicFront"/>
            <a:lightRig rig="threePt" dir="t"/>
          </a:scene3d>
          <a:sp3d>
            <a:bevelT w="63500" h="38100" prst="coolSlan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$69k</a:t>
            </a:r>
          </a:p>
        </p:txBody>
      </p:sp>
      <p:sp>
        <p:nvSpPr>
          <p:cNvPr id="79" name="TextBox 78">
            <a:extLst>
              <a:ext uri="{FF2B5EF4-FFF2-40B4-BE49-F238E27FC236}">
                <a16:creationId xmlns:a16="http://schemas.microsoft.com/office/drawing/2014/main" id="{67E7D54C-9396-495A-A953-1339793D5DF7}"/>
              </a:ext>
            </a:extLst>
          </p:cNvPr>
          <p:cNvSpPr txBox="1"/>
          <p:nvPr/>
        </p:nvSpPr>
        <p:spPr>
          <a:xfrm>
            <a:off x="6618750" y="3126930"/>
            <a:ext cx="1828800" cy="300082"/>
          </a:xfrm>
          <a:prstGeom prst="rect">
            <a:avLst/>
          </a:prstGeom>
          <a:solidFill>
            <a:srgbClr val="002060"/>
          </a:solidFill>
          <a:ln>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a:ea typeface="+mn-ea"/>
                <a:cs typeface="+mn-cs"/>
              </a:rPr>
              <a:t>Masters Degree</a:t>
            </a:r>
          </a:p>
        </p:txBody>
      </p:sp>
      <p:sp>
        <p:nvSpPr>
          <p:cNvPr id="80" name="Rectangle 79">
            <a:extLst>
              <a:ext uri="{FF2B5EF4-FFF2-40B4-BE49-F238E27FC236}">
                <a16:creationId xmlns:a16="http://schemas.microsoft.com/office/drawing/2014/main" id="{52E187AD-EC48-4329-A030-480A7A865498}"/>
              </a:ext>
            </a:extLst>
          </p:cNvPr>
          <p:cNvSpPr/>
          <p:nvPr/>
        </p:nvSpPr>
        <p:spPr>
          <a:xfrm>
            <a:off x="7979665" y="3178692"/>
            <a:ext cx="770108" cy="271458"/>
          </a:xfrm>
          <a:prstGeom prst="rect">
            <a:avLst/>
          </a:prstGeom>
          <a:effectLst>
            <a:outerShdw blurRad="50800" dist="38100" dir="2700000" algn="tl" rotWithShape="0">
              <a:prstClr val="black">
                <a:alpha val="40000"/>
              </a:prstClr>
            </a:outerShdw>
          </a:effectLst>
          <a:scene3d>
            <a:camera prst="orthographicFront"/>
            <a:lightRig rig="threePt" dir="t"/>
          </a:scene3d>
          <a:sp3d>
            <a:bevelT w="63500" h="38100" prst="coolSlan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$82k</a:t>
            </a:r>
          </a:p>
        </p:txBody>
      </p:sp>
      <p:sp>
        <p:nvSpPr>
          <p:cNvPr id="81" name="Rectangle 80">
            <a:extLst>
              <a:ext uri="{FF2B5EF4-FFF2-40B4-BE49-F238E27FC236}">
                <a16:creationId xmlns:a16="http://schemas.microsoft.com/office/drawing/2014/main" id="{A7F62902-0EA6-45D1-9221-2818FFCA205D}"/>
              </a:ext>
            </a:extLst>
          </p:cNvPr>
          <p:cNvSpPr/>
          <p:nvPr/>
        </p:nvSpPr>
        <p:spPr>
          <a:xfrm>
            <a:off x="4870178" y="4862071"/>
            <a:ext cx="797519" cy="293589"/>
          </a:xfrm>
          <a:prstGeom prst="rect">
            <a:avLst/>
          </a:prstGeom>
          <a:effectLst>
            <a:outerShdw blurRad="50800" dist="38100" dir="2700000" algn="tl" rotWithShape="0">
              <a:prstClr val="black">
                <a:alpha val="40000"/>
              </a:prstClr>
            </a:outerShdw>
          </a:effectLst>
          <a:scene3d>
            <a:camera prst="orthographicFront"/>
            <a:lightRig rig="threePt" dir="t"/>
          </a:scene3d>
          <a:sp3d>
            <a:bevelT w="63500" h="38100" prst="coolSlan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$42k</a:t>
            </a:r>
          </a:p>
        </p:txBody>
      </p:sp>
      <p:sp>
        <p:nvSpPr>
          <p:cNvPr id="67" name="TextBox 66">
            <a:extLst>
              <a:ext uri="{FF2B5EF4-FFF2-40B4-BE49-F238E27FC236}">
                <a16:creationId xmlns:a16="http://schemas.microsoft.com/office/drawing/2014/main" id="{ECB46A8D-16E3-48CC-B0F9-CB7C87F7E5BE}"/>
              </a:ext>
            </a:extLst>
          </p:cNvPr>
          <p:cNvSpPr txBox="1"/>
          <p:nvPr/>
        </p:nvSpPr>
        <p:spPr>
          <a:xfrm>
            <a:off x="-15240" y="3198446"/>
            <a:ext cx="1855474" cy="300082"/>
          </a:xfrm>
          <a:prstGeom prst="rect">
            <a:avLst/>
          </a:prstGeom>
          <a:solidFill>
            <a:schemeClr val="accent4">
              <a:lumMod val="75000"/>
            </a:schemeClr>
          </a:solidFill>
          <a:ln>
            <a:solidFill>
              <a:schemeClr val="accent5"/>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a:ea typeface="+mn-ea"/>
                <a:cs typeface="+mn-cs"/>
              </a:rPr>
              <a:t>Industrial Maintenance</a:t>
            </a:r>
          </a:p>
        </p:txBody>
      </p:sp>
      <p:cxnSp>
        <p:nvCxnSpPr>
          <p:cNvPr id="68" name="Straight Arrow Connector 67">
            <a:extLst>
              <a:ext uri="{FF2B5EF4-FFF2-40B4-BE49-F238E27FC236}">
                <a16:creationId xmlns:a16="http://schemas.microsoft.com/office/drawing/2014/main" id="{0BC9B748-C85B-449D-9382-ADB3F847E69F}"/>
              </a:ext>
            </a:extLst>
          </p:cNvPr>
          <p:cNvCxnSpPr>
            <a:cxnSpLocks/>
          </p:cNvCxnSpPr>
          <p:nvPr/>
        </p:nvCxnSpPr>
        <p:spPr>
          <a:xfrm flipH="1" flipV="1">
            <a:off x="1436110" y="4102620"/>
            <a:ext cx="286502" cy="361859"/>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2BE02EE7-C9CD-431C-B1AB-F2681011BC55}"/>
              </a:ext>
            </a:extLst>
          </p:cNvPr>
          <p:cNvSpPr txBox="1"/>
          <p:nvPr/>
        </p:nvSpPr>
        <p:spPr>
          <a:xfrm>
            <a:off x="1112121" y="475970"/>
            <a:ext cx="1104438" cy="300082"/>
          </a:xfrm>
          <a:prstGeom prst="rect">
            <a:avLst/>
          </a:prstGeom>
          <a:solidFill>
            <a:schemeClr val="bg1">
              <a:lumMod val="50000"/>
            </a:schemeClr>
          </a:solidFill>
          <a:ln>
            <a:solidFill>
              <a:schemeClr val="accent5"/>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white"/>
                </a:solidFill>
                <a:effectLst/>
                <a:uLnTx/>
                <a:uFillTx/>
                <a:latin typeface="Calibri"/>
                <a:ea typeface="+mn-ea"/>
                <a:cs typeface="+mn-cs"/>
              </a:rPr>
              <a:t>17-3023 - Electronic Engineering Technologists</a:t>
            </a:r>
          </a:p>
        </p:txBody>
      </p:sp>
      <p:cxnSp>
        <p:nvCxnSpPr>
          <p:cNvPr id="82" name="Straight Arrow Connector 81">
            <a:extLst>
              <a:ext uri="{FF2B5EF4-FFF2-40B4-BE49-F238E27FC236}">
                <a16:creationId xmlns:a16="http://schemas.microsoft.com/office/drawing/2014/main" id="{77BF5007-3AFC-48DD-8F96-818D02629E7B}"/>
              </a:ext>
            </a:extLst>
          </p:cNvPr>
          <p:cNvCxnSpPr>
            <a:cxnSpLocks/>
          </p:cNvCxnSpPr>
          <p:nvPr/>
        </p:nvCxnSpPr>
        <p:spPr>
          <a:xfrm flipH="1" flipV="1">
            <a:off x="1754662" y="2409636"/>
            <a:ext cx="461897" cy="1378176"/>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35EB0702-A359-4812-90DD-93D4C084DD4F}"/>
              </a:ext>
            </a:extLst>
          </p:cNvPr>
          <p:cNvSpPr txBox="1"/>
          <p:nvPr/>
        </p:nvSpPr>
        <p:spPr>
          <a:xfrm>
            <a:off x="205425" y="2585507"/>
            <a:ext cx="1239820" cy="300082"/>
          </a:xfrm>
          <a:prstGeom prst="rect">
            <a:avLst/>
          </a:prstGeom>
          <a:solidFill>
            <a:schemeClr val="bg1">
              <a:lumMod val="50000"/>
            </a:schemeClr>
          </a:solidFill>
          <a:ln>
            <a:solidFill>
              <a:schemeClr val="accent5"/>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white"/>
                </a:solidFill>
                <a:effectLst/>
                <a:uLnTx/>
                <a:uFillTx/>
                <a:latin typeface="Calibri"/>
                <a:ea typeface="+mn-ea"/>
                <a:cs typeface="+mn-cs"/>
              </a:rPr>
              <a:t>49-2094 - Electrical and Electronics Repairers</a:t>
            </a:r>
          </a:p>
        </p:txBody>
      </p:sp>
      <p:cxnSp>
        <p:nvCxnSpPr>
          <p:cNvPr id="84" name="Straight Arrow Connector 83">
            <a:extLst>
              <a:ext uri="{FF2B5EF4-FFF2-40B4-BE49-F238E27FC236}">
                <a16:creationId xmlns:a16="http://schemas.microsoft.com/office/drawing/2014/main" id="{E8F07293-D100-43FE-81E5-CFDA00283168}"/>
              </a:ext>
            </a:extLst>
          </p:cNvPr>
          <p:cNvCxnSpPr>
            <a:cxnSpLocks/>
            <a:endCxn id="85" idx="2"/>
          </p:cNvCxnSpPr>
          <p:nvPr/>
        </p:nvCxnSpPr>
        <p:spPr>
          <a:xfrm flipV="1">
            <a:off x="1058326" y="1681012"/>
            <a:ext cx="1" cy="249037"/>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6CC4A643-B3B7-4B16-A94F-32A058B59B94}"/>
              </a:ext>
            </a:extLst>
          </p:cNvPr>
          <p:cNvCxnSpPr>
            <a:cxnSpLocks/>
            <a:stCxn id="72" idx="0"/>
            <a:endCxn id="67" idx="2"/>
          </p:cNvCxnSpPr>
          <p:nvPr/>
        </p:nvCxnSpPr>
        <p:spPr>
          <a:xfrm flipH="1" flipV="1">
            <a:off x="912497" y="3498528"/>
            <a:ext cx="678196" cy="289284"/>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75B81688-5620-4B10-9CC9-48FD0239B515}"/>
              </a:ext>
            </a:extLst>
          </p:cNvPr>
          <p:cNvCxnSpPr>
            <a:cxnSpLocks/>
          </p:cNvCxnSpPr>
          <p:nvPr/>
        </p:nvCxnSpPr>
        <p:spPr>
          <a:xfrm flipV="1">
            <a:off x="1137943" y="2862507"/>
            <a:ext cx="0" cy="331477"/>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37186FE8-EBC1-494F-B63E-5FFADC433206}"/>
              </a:ext>
            </a:extLst>
          </p:cNvPr>
          <p:cNvSpPr txBox="1"/>
          <p:nvPr/>
        </p:nvSpPr>
        <p:spPr>
          <a:xfrm>
            <a:off x="-9478" y="1930049"/>
            <a:ext cx="1855474" cy="507831"/>
          </a:xfrm>
          <a:prstGeom prst="rect">
            <a:avLst/>
          </a:prstGeom>
          <a:solidFill>
            <a:schemeClr val="accent4">
              <a:lumMod val="75000"/>
            </a:schemeClr>
          </a:solidFill>
          <a:ln>
            <a:solidFill>
              <a:schemeClr val="accent5"/>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a:ea typeface="+mn-ea"/>
                <a:cs typeface="+mn-cs"/>
              </a:rPr>
              <a:t>Society of Broadcast Engineers</a:t>
            </a:r>
          </a:p>
        </p:txBody>
      </p:sp>
      <p:cxnSp>
        <p:nvCxnSpPr>
          <p:cNvPr id="100" name="Straight Arrow Connector 99">
            <a:extLst>
              <a:ext uri="{FF2B5EF4-FFF2-40B4-BE49-F238E27FC236}">
                <a16:creationId xmlns:a16="http://schemas.microsoft.com/office/drawing/2014/main" id="{E6196180-737F-41A8-ABE1-61C187F69146}"/>
              </a:ext>
            </a:extLst>
          </p:cNvPr>
          <p:cNvCxnSpPr>
            <a:cxnSpLocks/>
          </p:cNvCxnSpPr>
          <p:nvPr/>
        </p:nvCxnSpPr>
        <p:spPr>
          <a:xfrm flipV="1">
            <a:off x="1056266" y="786150"/>
            <a:ext cx="409247" cy="611846"/>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4EAEE517-5EED-4BE8-B18A-2BF6FA9C4549}"/>
              </a:ext>
            </a:extLst>
          </p:cNvPr>
          <p:cNvSpPr txBox="1"/>
          <p:nvPr/>
        </p:nvSpPr>
        <p:spPr>
          <a:xfrm>
            <a:off x="438417" y="1380930"/>
            <a:ext cx="1239820" cy="300082"/>
          </a:xfrm>
          <a:prstGeom prst="rect">
            <a:avLst/>
          </a:prstGeom>
          <a:solidFill>
            <a:schemeClr val="bg1">
              <a:lumMod val="50000"/>
            </a:schemeClr>
          </a:solidFill>
          <a:ln>
            <a:solidFill>
              <a:schemeClr val="accent5"/>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white"/>
                </a:solidFill>
                <a:effectLst/>
                <a:uLnTx/>
                <a:uFillTx/>
                <a:latin typeface="Calibri"/>
                <a:ea typeface="+mn-ea"/>
                <a:cs typeface="+mn-cs"/>
              </a:rPr>
              <a:t>27-4012 - Broadcast Technicians</a:t>
            </a:r>
          </a:p>
        </p:txBody>
      </p:sp>
      <p:sp>
        <p:nvSpPr>
          <p:cNvPr id="101" name="TextBox 100">
            <a:extLst>
              <a:ext uri="{FF2B5EF4-FFF2-40B4-BE49-F238E27FC236}">
                <a16:creationId xmlns:a16="http://schemas.microsoft.com/office/drawing/2014/main" id="{C9F5B0F9-7DE2-4673-8956-69C917DD6DB2}"/>
              </a:ext>
            </a:extLst>
          </p:cNvPr>
          <p:cNvSpPr txBox="1"/>
          <p:nvPr/>
        </p:nvSpPr>
        <p:spPr>
          <a:xfrm>
            <a:off x="2730147" y="473460"/>
            <a:ext cx="1239820" cy="300082"/>
          </a:xfrm>
          <a:prstGeom prst="rect">
            <a:avLst/>
          </a:prstGeom>
          <a:solidFill>
            <a:schemeClr val="bg1">
              <a:lumMod val="50000"/>
            </a:schemeClr>
          </a:solidFill>
          <a:ln>
            <a:solidFill>
              <a:schemeClr val="accent5"/>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white"/>
                </a:solidFill>
                <a:effectLst/>
                <a:uLnTx/>
                <a:uFillTx/>
                <a:latin typeface="Calibri"/>
                <a:ea typeface="+mn-ea"/>
                <a:cs typeface="+mn-cs"/>
              </a:rPr>
              <a:t>15-1299.06 - Digital Forensics Analysts</a:t>
            </a:r>
          </a:p>
        </p:txBody>
      </p:sp>
      <p:sp>
        <p:nvSpPr>
          <p:cNvPr id="102" name="TextBox 101">
            <a:extLst>
              <a:ext uri="{FF2B5EF4-FFF2-40B4-BE49-F238E27FC236}">
                <a16:creationId xmlns:a16="http://schemas.microsoft.com/office/drawing/2014/main" id="{5A7849FF-F8FD-4B4D-B3C0-45903911B752}"/>
              </a:ext>
            </a:extLst>
          </p:cNvPr>
          <p:cNvSpPr txBox="1"/>
          <p:nvPr/>
        </p:nvSpPr>
        <p:spPr>
          <a:xfrm>
            <a:off x="4204600" y="473460"/>
            <a:ext cx="1239820" cy="300082"/>
          </a:xfrm>
          <a:prstGeom prst="rect">
            <a:avLst/>
          </a:prstGeom>
          <a:solidFill>
            <a:schemeClr val="bg1">
              <a:lumMod val="50000"/>
            </a:schemeClr>
          </a:solidFill>
          <a:ln>
            <a:solidFill>
              <a:schemeClr val="accent5"/>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white"/>
                </a:solidFill>
                <a:effectLst/>
                <a:uLnTx/>
                <a:uFillTx/>
                <a:latin typeface="Calibri"/>
                <a:ea typeface="+mn-ea"/>
                <a:cs typeface="+mn-cs"/>
              </a:rPr>
              <a:t>15-1242 - Database Administrators</a:t>
            </a:r>
          </a:p>
        </p:txBody>
      </p:sp>
      <p:sp>
        <p:nvSpPr>
          <p:cNvPr id="103" name="TextBox 102">
            <a:extLst>
              <a:ext uri="{FF2B5EF4-FFF2-40B4-BE49-F238E27FC236}">
                <a16:creationId xmlns:a16="http://schemas.microsoft.com/office/drawing/2014/main" id="{6803FB70-3F81-4C9D-8EE6-4599A6820020}"/>
              </a:ext>
            </a:extLst>
          </p:cNvPr>
          <p:cNvSpPr txBox="1"/>
          <p:nvPr/>
        </p:nvSpPr>
        <p:spPr>
          <a:xfrm>
            <a:off x="4876800" y="1352550"/>
            <a:ext cx="1239820" cy="300082"/>
          </a:xfrm>
          <a:prstGeom prst="rect">
            <a:avLst/>
          </a:prstGeom>
          <a:solidFill>
            <a:schemeClr val="bg1">
              <a:lumMod val="50000"/>
            </a:schemeClr>
          </a:solidFill>
          <a:ln>
            <a:solidFill>
              <a:schemeClr val="accent5"/>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white"/>
                </a:solidFill>
                <a:effectLst/>
                <a:uLnTx/>
                <a:uFillTx/>
                <a:latin typeface="Calibri"/>
                <a:ea typeface="+mn-ea"/>
                <a:cs typeface="+mn-cs"/>
              </a:rPr>
              <a:t>11-3021 - Computer &amp; Info Systems Managers</a:t>
            </a:r>
          </a:p>
        </p:txBody>
      </p:sp>
      <p:cxnSp>
        <p:nvCxnSpPr>
          <p:cNvPr id="104" name="Straight Arrow Connector 103">
            <a:extLst>
              <a:ext uri="{FF2B5EF4-FFF2-40B4-BE49-F238E27FC236}">
                <a16:creationId xmlns:a16="http://schemas.microsoft.com/office/drawing/2014/main" id="{CA5D146F-4E6B-4AF0-A170-370F476EFFEA}"/>
              </a:ext>
            </a:extLst>
          </p:cNvPr>
          <p:cNvCxnSpPr>
            <a:cxnSpLocks/>
            <a:stCxn id="109" idx="0"/>
            <a:endCxn id="101" idx="2"/>
          </p:cNvCxnSpPr>
          <p:nvPr/>
        </p:nvCxnSpPr>
        <p:spPr>
          <a:xfrm flipH="1" flipV="1">
            <a:off x="3350057" y="773542"/>
            <a:ext cx="1314591" cy="1271903"/>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AAE16324-37D7-43A6-8061-7DB2A99E3940}"/>
              </a:ext>
            </a:extLst>
          </p:cNvPr>
          <p:cNvCxnSpPr>
            <a:cxnSpLocks/>
            <a:endCxn id="102" idx="2"/>
          </p:cNvCxnSpPr>
          <p:nvPr/>
        </p:nvCxnSpPr>
        <p:spPr>
          <a:xfrm flipV="1">
            <a:off x="4659414" y="773542"/>
            <a:ext cx="165096" cy="1286605"/>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644E961C-8D9A-4C7F-AB40-4437AA6469C6}"/>
              </a:ext>
            </a:extLst>
          </p:cNvPr>
          <p:cNvSpPr txBox="1"/>
          <p:nvPr/>
        </p:nvSpPr>
        <p:spPr>
          <a:xfrm>
            <a:off x="2762343" y="2073295"/>
            <a:ext cx="1239820" cy="300082"/>
          </a:xfrm>
          <a:prstGeom prst="rect">
            <a:avLst/>
          </a:prstGeom>
          <a:solidFill>
            <a:schemeClr val="accent4">
              <a:lumMod val="75000"/>
            </a:schemeClr>
          </a:solidFill>
          <a:ln>
            <a:solidFill>
              <a:schemeClr val="accent5"/>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a:ea typeface="+mn-ea"/>
                <a:cs typeface="+mn-cs"/>
              </a:rPr>
              <a:t>Intel Certs</a:t>
            </a:r>
          </a:p>
        </p:txBody>
      </p:sp>
      <p:sp>
        <p:nvSpPr>
          <p:cNvPr id="107" name="TextBox 106">
            <a:extLst>
              <a:ext uri="{FF2B5EF4-FFF2-40B4-BE49-F238E27FC236}">
                <a16:creationId xmlns:a16="http://schemas.microsoft.com/office/drawing/2014/main" id="{A5AB7530-295E-45CA-A8E2-C96F0ADE6763}"/>
              </a:ext>
            </a:extLst>
          </p:cNvPr>
          <p:cNvSpPr txBox="1"/>
          <p:nvPr/>
        </p:nvSpPr>
        <p:spPr>
          <a:xfrm>
            <a:off x="2762342" y="1433072"/>
            <a:ext cx="1239820" cy="300082"/>
          </a:xfrm>
          <a:prstGeom prst="rect">
            <a:avLst/>
          </a:prstGeom>
          <a:solidFill>
            <a:schemeClr val="bg1">
              <a:lumMod val="50000"/>
            </a:schemeClr>
          </a:solidFill>
          <a:ln>
            <a:solidFill>
              <a:schemeClr val="accent5"/>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white"/>
                </a:solidFill>
                <a:effectLst/>
                <a:uLnTx/>
                <a:uFillTx/>
                <a:latin typeface="Calibri"/>
                <a:ea typeface="+mn-ea"/>
                <a:cs typeface="+mn-cs"/>
              </a:rPr>
              <a:t>33-3021.06 –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white"/>
                </a:solidFill>
                <a:effectLst/>
                <a:uLnTx/>
                <a:uFillTx/>
                <a:latin typeface="Calibri"/>
                <a:ea typeface="+mn-ea"/>
                <a:cs typeface="+mn-cs"/>
              </a:rPr>
              <a:t>Intelligence Analysts</a:t>
            </a:r>
          </a:p>
        </p:txBody>
      </p:sp>
      <p:cxnSp>
        <p:nvCxnSpPr>
          <p:cNvPr id="108" name="Straight Arrow Connector 107">
            <a:extLst>
              <a:ext uri="{FF2B5EF4-FFF2-40B4-BE49-F238E27FC236}">
                <a16:creationId xmlns:a16="http://schemas.microsoft.com/office/drawing/2014/main" id="{50E9485F-5190-4DC8-90F0-457ACD86BA2C}"/>
              </a:ext>
            </a:extLst>
          </p:cNvPr>
          <p:cNvCxnSpPr>
            <a:cxnSpLocks/>
            <a:stCxn id="109" idx="0"/>
          </p:cNvCxnSpPr>
          <p:nvPr/>
        </p:nvCxnSpPr>
        <p:spPr>
          <a:xfrm flipV="1">
            <a:off x="4664648" y="1673664"/>
            <a:ext cx="779772" cy="371781"/>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27B73856-05BD-42C4-A248-51A181F731A8}"/>
              </a:ext>
            </a:extLst>
          </p:cNvPr>
          <p:cNvSpPr txBox="1"/>
          <p:nvPr/>
        </p:nvSpPr>
        <p:spPr>
          <a:xfrm>
            <a:off x="4326028" y="2045445"/>
            <a:ext cx="677240" cy="507831"/>
          </a:xfrm>
          <a:prstGeom prst="rect">
            <a:avLst/>
          </a:prstGeom>
          <a:solidFill>
            <a:schemeClr val="accent4">
              <a:lumMod val="75000"/>
            </a:schemeClr>
          </a:solidFill>
          <a:ln>
            <a:solidFill>
              <a:schemeClr val="accent5"/>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a:ea typeface="+mn-ea"/>
                <a:cs typeface="+mn-cs"/>
              </a:rPr>
              <a:t>IT Certs</a:t>
            </a:r>
          </a:p>
        </p:txBody>
      </p:sp>
      <p:cxnSp>
        <p:nvCxnSpPr>
          <p:cNvPr id="127" name="Straight Arrow Connector 126">
            <a:extLst>
              <a:ext uri="{FF2B5EF4-FFF2-40B4-BE49-F238E27FC236}">
                <a16:creationId xmlns:a16="http://schemas.microsoft.com/office/drawing/2014/main" id="{02AB9E98-E723-430A-89BA-F670D82C48ED}"/>
              </a:ext>
            </a:extLst>
          </p:cNvPr>
          <p:cNvCxnSpPr>
            <a:cxnSpLocks/>
            <a:stCxn id="106" idx="0"/>
            <a:endCxn id="107" idx="2"/>
          </p:cNvCxnSpPr>
          <p:nvPr/>
        </p:nvCxnSpPr>
        <p:spPr>
          <a:xfrm flipH="1" flipV="1">
            <a:off x="3382252" y="1733154"/>
            <a:ext cx="1" cy="340141"/>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E151B134-5EAA-47C9-B3C0-0CB5E74F29FB}"/>
              </a:ext>
            </a:extLst>
          </p:cNvPr>
          <p:cNvCxnSpPr>
            <a:cxnSpLocks/>
            <a:stCxn id="75" idx="0"/>
            <a:endCxn id="106" idx="2"/>
          </p:cNvCxnSpPr>
          <p:nvPr/>
        </p:nvCxnSpPr>
        <p:spPr>
          <a:xfrm flipH="1" flipV="1">
            <a:off x="3382253" y="2373377"/>
            <a:ext cx="1206586" cy="1214384"/>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BB16FDF5-79C9-4512-82AE-2A23122D062D}"/>
              </a:ext>
            </a:extLst>
          </p:cNvPr>
          <p:cNvSpPr txBox="1"/>
          <p:nvPr/>
        </p:nvSpPr>
        <p:spPr>
          <a:xfrm>
            <a:off x="5831148" y="2114550"/>
            <a:ext cx="1239820" cy="300082"/>
          </a:xfrm>
          <a:prstGeom prst="rect">
            <a:avLst/>
          </a:prstGeom>
          <a:solidFill>
            <a:schemeClr val="bg1">
              <a:lumMod val="50000"/>
            </a:schemeClr>
          </a:solidFill>
          <a:ln>
            <a:solidFill>
              <a:schemeClr val="accent5"/>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white"/>
                </a:solidFill>
                <a:effectLst/>
                <a:uLnTx/>
                <a:uFillTx/>
                <a:latin typeface="Calibri"/>
                <a:ea typeface="+mn-ea"/>
                <a:cs typeface="+mn-cs"/>
              </a:rPr>
              <a:t>19-2099.01 - Remote Sensing Technologists</a:t>
            </a:r>
          </a:p>
        </p:txBody>
      </p:sp>
      <p:sp>
        <p:nvSpPr>
          <p:cNvPr id="132" name="TextBox 131">
            <a:extLst>
              <a:ext uri="{FF2B5EF4-FFF2-40B4-BE49-F238E27FC236}">
                <a16:creationId xmlns:a16="http://schemas.microsoft.com/office/drawing/2014/main" id="{E35550D7-6DF6-4DE1-AFDB-D85E3C3D7AF0}"/>
              </a:ext>
            </a:extLst>
          </p:cNvPr>
          <p:cNvSpPr txBox="1"/>
          <p:nvPr/>
        </p:nvSpPr>
        <p:spPr>
          <a:xfrm>
            <a:off x="7690470" y="2008338"/>
            <a:ext cx="1239820" cy="300082"/>
          </a:xfrm>
          <a:prstGeom prst="rect">
            <a:avLst/>
          </a:prstGeom>
          <a:solidFill>
            <a:schemeClr val="bg1">
              <a:lumMod val="50000"/>
            </a:schemeClr>
          </a:solidFill>
          <a:ln>
            <a:solidFill>
              <a:schemeClr val="accent5"/>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white"/>
                </a:solidFill>
                <a:effectLst/>
                <a:uLnTx/>
                <a:uFillTx/>
                <a:latin typeface="Calibri"/>
                <a:ea typeface="+mn-ea"/>
                <a:cs typeface="+mn-cs"/>
              </a:rPr>
              <a:t>15-2031 - Operations Research Analysts</a:t>
            </a:r>
          </a:p>
        </p:txBody>
      </p:sp>
      <p:sp>
        <p:nvSpPr>
          <p:cNvPr id="134" name="TextBox 133">
            <a:extLst>
              <a:ext uri="{FF2B5EF4-FFF2-40B4-BE49-F238E27FC236}">
                <a16:creationId xmlns:a16="http://schemas.microsoft.com/office/drawing/2014/main" id="{D1154307-115B-4122-BE58-9BE68F8E9187}"/>
              </a:ext>
            </a:extLst>
          </p:cNvPr>
          <p:cNvSpPr txBox="1"/>
          <p:nvPr/>
        </p:nvSpPr>
        <p:spPr>
          <a:xfrm>
            <a:off x="6019800" y="438150"/>
            <a:ext cx="1239820" cy="300082"/>
          </a:xfrm>
          <a:prstGeom prst="rect">
            <a:avLst/>
          </a:prstGeom>
          <a:solidFill>
            <a:schemeClr val="bg1">
              <a:lumMod val="50000"/>
            </a:schemeClr>
          </a:solidFill>
          <a:ln>
            <a:solidFill>
              <a:schemeClr val="accent5"/>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white"/>
                </a:solidFill>
                <a:effectLst/>
                <a:uLnTx/>
                <a:uFillTx/>
                <a:latin typeface="Calibri"/>
                <a:ea typeface="+mn-ea"/>
                <a:cs typeface="+mn-cs"/>
              </a:rPr>
              <a:t>13-1111 - Management Analysts</a:t>
            </a:r>
          </a:p>
        </p:txBody>
      </p:sp>
      <p:sp>
        <p:nvSpPr>
          <p:cNvPr id="138" name="TextBox 137">
            <a:extLst>
              <a:ext uri="{FF2B5EF4-FFF2-40B4-BE49-F238E27FC236}">
                <a16:creationId xmlns:a16="http://schemas.microsoft.com/office/drawing/2014/main" id="{6AC70D25-EB02-4776-8EC0-5BE67D4591A7}"/>
              </a:ext>
            </a:extLst>
          </p:cNvPr>
          <p:cNvSpPr txBox="1"/>
          <p:nvPr/>
        </p:nvSpPr>
        <p:spPr>
          <a:xfrm>
            <a:off x="7592670" y="472766"/>
            <a:ext cx="1239820" cy="196208"/>
          </a:xfrm>
          <a:prstGeom prst="rect">
            <a:avLst/>
          </a:prstGeom>
          <a:solidFill>
            <a:schemeClr val="bg1">
              <a:lumMod val="50000"/>
            </a:schemeClr>
          </a:solidFill>
          <a:ln>
            <a:solidFill>
              <a:schemeClr val="accent5"/>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white"/>
                </a:solidFill>
                <a:effectLst/>
                <a:uLnTx/>
                <a:uFillTx/>
                <a:latin typeface="Calibri"/>
                <a:ea typeface="+mn-ea"/>
                <a:cs typeface="+mn-cs"/>
              </a:rPr>
              <a:t>11-1011 - Chief Executives</a:t>
            </a:r>
          </a:p>
        </p:txBody>
      </p:sp>
      <p:cxnSp>
        <p:nvCxnSpPr>
          <p:cNvPr id="139" name="Straight Arrow Connector 138">
            <a:extLst>
              <a:ext uri="{FF2B5EF4-FFF2-40B4-BE49-F238E27FC236}">
                <a16:creationId xmlns:a16="http://schemas.microsoft.com/office/drawing/2014/main" id="{C995601C-1CAB-4086-A0B4-BD8F14CD1C75}"/>
              </a:ext>
            </a:extLst>
          </p:cNvPr>
          <p:cNvCxnSpPr>
            <a:cxnSpLocks/>
            <a:endCxn id="130" idx="2"/>
          </p:cNvCxnSpPr>
          <p:nvPr/>
        </p:nvCxnSpPr>
        <p:spPr>
          <a:xfrm flipH="1" flipV="1">
            <a:off x="6451058" y="2414632"/>
            <a:ext cx="280791" cy="288878"/>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26266722-C5BE-4923-B571-793CF4C1D6DC}"/>
              </a:ext>
            </a:extLst>
          </p:cNvPr>
          <p:cNvCxnSpPr>
            <a:cxnSpLocks/>
          </p:cNvCxnSpPr>
          <p:nvPr/>
        </p:nvCxnSpPr>
        <p:spPr>
          <a:xfrm flipH="1" flipV="1">
            <a:off x="6635319" y="761036"/>
            <a:ext cx="348797" cy="363613"/>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3E6CE3D8-8CEE-4E9A-8EC2-1228DEC98E00}"/>
              </a:ext>
            </a:extLst>
          </p:cNvPr>
          <p:cNvCxnSpPr>
            <a:cxnSpLocks/>
          </p:cNvCxnSpPr>
          <p:nvPr/>
        </p:nvCxnSpPr>
        <p:spPr>
          <a:xfrm flipV="1">
            <a:off x="7926581" y="827094"/>
            <a:ext cx="420533" cy="469632"/>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8EC08440-BA46-432A-8C46-D5FF201B5D98}"/>
              </a:ext>
            </a:extLst>
          </p:cNvPr>
          <p:cNvSpPr txBox="1"/>
          <p:nvPr/>
        </p:nvSpPr>
        <p:spPr>
          <a:xfrm>
            <a:off x="7011889" y="1388753"/>
            <a:ext cx="822589" cy="507831"/>
          </a:xfrm>
          <a:prstGeom prst="rect">
            <a:avLst/>
          </a:prstGeom>
          <a:solidFill>
            <a:schemeClr val="accent4">
              <a:lumMod val="75000"/>
            </a:schemeClr>
          </a:solidFill>
          <a:ln>
            <a:solidFill>
              <a:schemeClr val="accent5"/>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a:ea typeface="+mn-ea"/>
                <a:cs typeface="+mn-cs"/>
              </a:rPr>
              <a:t>Six Sigma</a:t>
            </a:r>
          </a:p>
        </p:txBody>
      </p:sp>
      <p:sp>
        <p:nvSpPr>
          <p:cNvPr id="144" name="TextBox 143">
            <a:extLst>
              <a:ext uri="{FF2B5EF4-FFF2-40B4-BE49-F238E27FC236}">
                <a16:creationId xmlns:a16="http://schemas.microsoft.com/office/drawing/2014/main" id="{B746B018-EBED-468F-81A5-0C7D782A4B3A}"/>
              </a:ext>
            </a:extLst>
          </p:cNvPr>
          <p:cNvSpPr txBox="1"/>
          <p:nvPr/>
        </p:nvSpPr>
        <p:spPr>
          <a:xfrm>
            <a:off x="6729192" y="1109573"/>
            <a:ext cx="1407656" cy="507831"/>
          </a:xfrm>
          <a:prstGeom prst="rect">
            <a:avLst/>
          </a:prstGeom>
          <a:solidFill>
            <a:schemeClr val="accent4">
              <a:lumMod val="75000"/>
            </a:schemeClr>
          </a:solidFill>
          <a:ln>
            <a:solidFill>
              <a:schemeClr val="accent5"/>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a:ea typeface="+mn-ea"/>
                <a:cs typeface="+mn-cs"/>
              </a:rPr>
              <a:t>Professional in HR</a:t>
            </a:r>
          </a:p>
        </p:txBody>
      </p:sp>
      <p:cxnSp>
        <p:nvCxnSpPr>
          <p:cNvPr id="145" name="Straight Arrow Connector 144">
            <a:extLst>
              <a:ext uri="{FF2B5EF4-FFF2-40B4-BE49-F238E27FC236}">
                <a16:creationId xmlns:a16="http://schemas.microsoft.com/office/drawing/2014/main" id="{B92A59CC-2DDD-4C49-A06C-0D928EB610F2}"/>
              </a:ext>
            </a:extLst>
          </p:cNvPr>
          <p:cNvCxnSpPr>
            <a:cxnSpLocks/>
            <a:stCxn id="79" idx="0"/>
            <a:endCxn id="143" idx="2"/>
          </p:cNvCxnSpPr>
          <p:nvPr/>
        </p:nvCxnSpPr>
        <p:spPr>
          <a:xfrm flipH="1" flipV="1">
            <a:off x="7419176" y="2198969"/>
            <a:ext cx="113974" cy="927961"/>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54" name="TextBox 153">
            <a:extLst>
              <a:ext uri="{FF2B5EF4-FFF2-40B4-BE49-F238E27FC236}">
                <a16:creationId xmlns:a16="http://schemas.microsoft.com/office/drawing/2014/main" id="{C31CF604-1872-43DF-87B3-7ADB4C101B6C}"/>
              </a:ext>
            </a:extLst>
          </p:cNvPr>
          <p:cNvSpPr txBox="1"/>
          <p:nvPr/>
        </p:nvSpPr>
        <p:spPr>
          <a:xfrm>
            <a:off x="6069830" y="2566133"/>
            <a:ext cx="1402343" cy="300082"/>
          </a:xfrm>
          <a:prstGeom prst="rect">
            <a:avLst/>
          </a:prstGeom>
          <a:solidFill>
            <a:schemeClr val="accent4">
              <a:lumMod val="75000"/>
            </a:schemeClr>
          </a:solidFill>
          <a:ln>
            <a:solidFill>
              <a:schemeClr val="accent5"/>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a:ea typeface="+mn-ea"/>
                <a:cs typeface="+mn-cs"/>
              </a:rPr>
              <a:t>Industry Certs</a:t>
            </a:r>
          </a:p>
        </p:txBody>
      </p:sp>
      <p:sp>
        <p:nvSpPr>
          <p:cNvPr id="157" name="TextBox 156">
            <a:extLst>
              <a:ext uri="{FF2B5EF4-FFF2-40B4-BE49-F238E27FC236}">
                <a16:creationId xmlns:a16="http://schemas.microsoft.com/office/drawing/2014/main" id="{7BF9F1CC-E2E7-41FA-A149-5F3D93352054}"/>
              </a:ext>
            </a:extLst>
          </p:cNvPr>
          <p:cNvSpPr txBox="1"/>
          <p:nvPr/>
        </p:nvSpPr>
        <p:spPr>
          <a:xfrm>
            <a:off x="6130210" y="4663587"/>
            <a:ext cx="2996333" cy="5539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Mongolian Baiti" panose="03000500000000000000" pitchFamily="66" charset="0"/>
                <a:ea typeface="+mn-ea"/>
                <a:cs typeface="Mongolian Baiti" panose="03000500000000000000" pitchFamily="66" charset="0"/>
              </a:rPr>
              <a:t>*Annual rounded earnings by education averages retrieved from, Bureau of Labor Statistics.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Mongolian Baiti" panose="03000500000000000000" pitchFamily="66" charset="0"/>
                <a:ea typeface="+mn-ea"/>
                <a:cs typeface="Mongolian Baiti" panose="03000500000000000000" pitchFamily="66" charset="0"/>
              </a:rPr>
              <a:t> </a:t>
            </a:r>
            <a:r>
              <a:rPr kumimoji="0" lang="en-US" sz="600" b="0" i="1" u="none" strike="noStrike" kern="1200" cap="none" spc="0" normalizeH="0" baseline="0" noProof="0" dirty="0">
                <a:ln>
                  <a:noFill/>
                </a:ln>
                <a:solidFill>
                  <a:srgbClr val="000000"/>
                </a:solidFill>
                <a:effectLst/>
                <a:uLnTx/>
                <a:uFillTx/>
                <a:latin typeface="Mongolian Baiti" panose="03000500000000000000" pitchFamily="66" charset="0"/>
                <a:ea typeface="+mn-ea"/>
                <a:cs typeface="Mongolian Baiti" panose="03000500000000000000" pitchFamily="66" charset="0"/>
              </a:rPr>
              <a:t>Education pays</a:t>
            </a:r>
            <a:r>
              <a:rPr kumimoji="0" lang="en-US" sz="600" b="1" i="0" u="none" strike="noStrike" kern="1200" cap="none" spc="0" normalizeH="0" baseline="0" noProof="0" dirty="0">
                <a:ln>
                  <a:noFill/>
                </a:ln>
                <a:solidFill>
                  <a:srgbClr val="000000"/>
                </a:solidFill>
                <a:effectLst/>
                <a:uLnTx/>
                <a:uFillTx/>
                <a:latin typeface="Mongolian Baiti" panose="03000500000000000000" pitchFamily="66" charset="0"/>
                <a:ea typeface="+mn-ea"/>
                <a:cs typeface="Mongolian Baiti" panose="03000500000000000000" pitchFamily="66" charset="0"/>
              </a:rPr>
              <a:t>, </a:t>
            </a:r>
            <a:r>
              <a:rPr kumimoji="0" lang="en-US" sz="600" b="0" i="1" u="none" strike="noStrike" kern="1200" cap="none" spc="0" normalizeH="0" baseline="0" noProof="0" dirty="0">
                <a:ln>
                  <a:noFill/>
                </a:ln>
                <a:solidFill>
                  <a:srgbClr val="000000"/>
                </a:solidFill>
                <a:effectLst/>
                <a:uLnTx/>
                <a:uFillTx/>
                <a:latin typeface="Mongolian Baiti" panose="03000500000000000000" pitchFamily="66" charset="0"/>
                <a:ea typeface="+mn-ea"/>
                <a:cs typeface="Mongolian Baiti" panose="03000500000000000000" pitchFamily="66" charset="0"/>
              </a:rPr>
              <a:t>2021, </a:t>
            </a:r>
            <a:r>
              <a:rPr kumimoji="0" lang="en-US" sz="600" b="0" i="0" u="none" strike="noStrike" kern="1200" cap="none" spc="0" normalizeH="0" baseline="0" noProof="0" dirty="0">
                <a:ln>
                  <a:noFill/>
                </a:ln>
                <a:solidFill>
                  <a:srgbClr val="000000"/>
                </a:solidFill>
                <a:effectLst/>
                <a:uLnTx/>
                <a:uFillTx/>
                <a:latin typeface="Mongolian Baiti" panose="03000500000000000000" pitchFamily="66" charset="0"/>
                <a:ea typeface="+mn-ea"/>
                <a:cs typeface="Mongolian Baiti" panose="03000500000000000000" pitchFamily="66" charset="0"/>
              </a:rPr>
              <a:t>(May 2022)</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Mongolian Baiti" panose="03000500000000000000" pitchFamily="66" charset="0"/>
              <a:ea typeface="+mn-ea"/>
              <a:cs typeface="Mongolian Baiti" panose="03000500000000000000" pitchFamily="66"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Mongolian Baiti" panose="03000500000000000000" pitchFamily="66" charset="0"/>
                <a:ea typeface="+mn-ea"/>
                <a:cs typeface="Mongolian Baiti" panose="03000500000000000000" pitchFamily="66" charset="0"/>
              </a:rPr>
              <a:t>**Annual rounded earnings averages retrieved from O*Net OnLine (July 2022)</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Mongolian Baiti" panose="03000500000000000000" pitchFamily="66" charset="0"/>
                <a:ea typeface="+mn-ea"/>
                <a:cs typeface="Mongolian Baiti" panose="03000500000000000000" pitchFamily="66" charset="0"/>
              </a:rPr>
              <a:t> </a:t>
            </a:r>
          </a:p>
        </p:txBody>
      </p:sp>
      <p:sp>
        <p:nvSpPr>
          <p:cNvPr id="158" name="Rectangle 157">
            <a:extLst>
              <a:ext uri="{FF2B5EF4-FFF2-40B4-BE49-F238E27FC236}">
                <a16:creationId xmlns:a16="http://schemas.microsoft.com/office/drawing/2014/main" id="{1EFEE29A-0745-4537-A21E-FB5BC6E9943D}"/>
              </a:ext>
            </a:extLst>
          </p:cNvPr>
          <p:cNvSpPr/>
          <p:nvPr/>
        </p:nvSpPr>
        <p:spPr>
          <a:xfrm>
            <a:off x="8347114" y="2273907"/>
            <a:ext cx="770108" cy="271458"/>
          </a:xfrm>
          <a:prstGeom prst="rect">
            <a:avLst/>
          </a:prstGeom>
          <a:effectLst>
            <a:outerShdw blurRad="50800" dist="38100" dir="2700000" algn="tl" rotWithShape="0">
              <a:prstClr val="black">
                <a:alpha val="40000"/>
              </a:prstClr>
            </a:outerShdw>
          </a:effectLst>
          <a:scene3d>
            <a:camera prst="orthographicFront"/>
            <a:lightRig rig="threePt" dir="t"/>
          </a:scene3d>
          <a:sp3d>
            <a:bevelT w="63500" h="38100" prst="coolSlan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$82k</a:t>
            </a:r>
          </a:p>
        </p:txBody>
      </p:sp>
      <p:sp>
        <p:nvSpPr>
          <p:cNvPr id="159" name="Rectangle 158">
            <a:extLst>
              <a:ext uri="{FF2B5EF4-FFF2-40B4-BE49-F238E27FC236}">
                <a16:creationId xmlns:a16="http://schemas.microsoft.com/office/drawing/2014/main" id="{F7C0686A-9D87-455B-8881-3D18FAED0F21}"/>
              </a:ext>
            </a:extLst>
          </p:cNvPr>
          <p:cNvSpPr/>
          <p:nvPr/>
        </p:nvSpPr>
        <p:spPr>
          <a:xfrm>
            <a:off x="8180675" y="631420"/>
            <a:ext cx="864785" cy="271458"/>
          </a:xfrm>
          <a:prstGeom prst="rect">
            <a:avLst/>
          </a:prstGeom>
          <a:effectLst>
            <a:outerShdw blurRad="50800" dist="38100" dir="2700000" algn="tl" rotWithShape="0">
              <a:prstClr val="black">
                <a:alpha val="40000"/>
              </a:prstClr>
            </a:outerShdw>
          </a:effectLst>
          <a:scene3d>
            <a:camera prst="orthographicFront"/>
            <a:lightRig rig="threePt" dir="t"/>
          </a:scene3d>
          <a:sp3d>
            <a:bevelT w="63500" h="38100" prst="coolSlan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$180k</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0" name="Rectangle 159">
            <a:extLst>
              <a:ext uri="{FF2B5EF4-FFF2-40B4-BE49-F238E27FC236}">
                <a16:creationId xmlns:a16="http://schemas.microsoft.com/office/drawing/2014/main" id="{0139BEDA-99D7-4387-A90D-D4FCEFD316ED}"/>
              </a:ext>
            </a:extLst>
          </p:cNvPr>
          <p:cNvSpPr/>
          <p:nvPr/>
        </p:nvSpPr>
        <p:spPr>
          <a:xfrm>
            <a:off x="5860606" y="713667"/>
            <a:ext cx="770108" cy="271458"/>
          </a:xfrm>
          <a:prstGeom prst="rect">
            <a:avLst/>
          </a:prstGeom>
          <a:effectLst>
            <a:outerShdw blurRad="50800" dist="38100" dir="2700000" algn="tl" rotWithShape="0">
              <a:prstClr val="black">
                <a:alpha val="40000"/>
              </a:prstClr>
            </a:outerShdw>
          </a:effectLst>
          <a:scene3d>
            <a:camera prst="orthographicFront"/>
            <a:lightRig rig="threePt" dir="t"/>
          </a:scene3d>
          <a:sp3d>
            <a:bevelT w="63500" h="38100" prst="coolSlan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$93k</a:t>
            </a:r>
          </a:p>
        </p:txBody>
      </p:sp>
      <p:sp>
        <p:nvSpPr>
          <p:cNvPr id="161" name="Rectangle 160">
            <a:extLst>
              <a:ext uri="{FF2B5EF4-FFF2-40B4-BE49-F238E27FC236}">
                <a16:creationId xmlns:a16="http://schemas.microsoft.com/office/drawing/2014/main" id="{FA02EECD-D7AA-468D-8845-430FF894C6EA}"/>
              </a:ext>
            </a:extLst>
          </p:cNvPr>
          <p:cNvSpPr/>
          <p:nvPr/>
        </p:nvSpPr>
        <p:spPr>
          <a:xfrm>
            <a:off x="4967482" y="728364"/>
            <a:ext cx="770108" cy="271458"/>
          </a:xfrm>
          <a:prstGeom prst="rect">
            <a:avLst/>
          </a:prstGeom>
          <a:effectLst>
            <a:outerShdw blurRad="50800" dist="38100" dir="2700000" algn="tl" rotWithShape="0">
              <a:prstClr val="black">
                <a:alpha val="40000"/>
              </a:prstClr>
            </a:outerShdw>
          </a:effectLst>
          <a:scene3d>
            <a:camera prst="orthographicFront"/>
            <a:lightRig rig="threePt" dir="t"/>
          </a:scene3d>
          <a:sp3d>
            <a:bevelT w="63500" h="38100" prst="coolSlan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$97k</a:t>
            </a:r>
          </a:p>
        </p:txBody>
      </p:sp>
      <p:sp>
        <p:nvSpPr>
          <p:cNvPr id="162" name="Rectangle 161">
            <a:extLst>
              <a:ext uri="{FF2B5EF4-FFF2-40B4-BE49-F238E27FC236}">
                <a16:creationId xmlns:a16="http://schemas.microsoft.com/office/drawing/2014/main" id="{18EB1219-13B7-47E1-9B20-B6734C7F7EB7}"/>
              </a:ext>
            </a:extLst>
          </p:cNvPr>
          <p:cNvSpPr/>
          <p:nvPr/>
        </p:nvSpPr>
        <p:spPr>
          <a:xfrm>
            <a:off x="5616484" y="1621499"/>
            <a:ext cx="862799" cy="271458"/>
          </a:xfrm>
          <a:prstGeom prst="rect">
            <a:avLst/>
          </a:prstGeom>
          <a:effectLst>
            <a:outerShdw blurRad="50800" dist="38100" dir="2700000" algn="tl" rotWithShape="0">
              <a:prstClr val="black">
                <a:alpha val="40000"/>
              </a:prstClr>
            </a:outerShdw>
          </a:effectLst>
          <a:scene3d>
            <a:camera prst="orthographicFront"/>
            <a:lightRig rig="threePt" dir="t"/>
          </a:scene3d>
          <a:sp3d>
            <a:bevelT w="63500" h="38100" prst="coolSlan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$159k</a:t>
            </a:r>
          </a:p>
        </p:txBody>
      </p:sp>
      <p:sp>
        <p:nvSpPr>
          <p:cNvPr id="163" name="Rectangle 162">
            <a:extLst>
              <a:ext uri="{FF2B5EF4-FFF2-40B4-BE49-F238E27FC236}">
                <a16:creationId xmlns:a16="http://schemas.microsoft.com/office/drawing/2014/main" id="{D260893B-399D-4FD6-A1EA-A8C18C1952EC}"/>
              </a:ext>
            </a:extLst>
          </p:cNvPr>
          <p:cNvSpPr/>
          <p:nvPr/>
        </p:nvSpPr>
        <p:spPr>
          <a:xfrm>
            <a:off x="5147993" y="2287927"/>
            <a:ext cx="872603" cy="271458"/>
          </a:xfrm>
          <a:prstGeom prst="rect">
            <a:avLst/>
          </a:prstGeom>
          <a:effectLst>
            <a:outerShdw blurRad="50800" dist="38100" dir="2700000" algn="tl" rotWithShape="0">
              <a:prstClr val="black">
                <a:alpha val="40000"/>
              </a:prstClr>
            </a:outerShdw>
          </a:effectLst>
          <a:scene3d>
            <a:camera prst="orthographicFront"/>
            <a:lightRig rig="threePt" dir="t"/>
          </a:scene3d>
          <a:sp3d>
            <a:bevelT w="63500" h="38100" prst="coolSlan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$104k</a:t>
            </a:r>
          </a:p>
        </p:txBody>
      </p:sp>
      <p:sp>
        <p:nvSpPr>
          <p:cNvPr id="164" name="Rectangle 163">
            <a:extLst>
              <a:ext uri="{FF2B5EF4-FFF2-40B4-BE49-F238E27FC236}">
                <a16:creationId xmlns:a16="http://schemas.microsoft.com/office/drawing/2014/main" id="{AD3B513C-EE4A-4AE7-B677-CCB1F291B6B6}"/>
              </a:ext>
            </a:extLst>
          </p:cNvPr>
          <p:cNvSpPr/>
          <p:nvPr/>
        </p:nvSpPr>
        <p:spPr>
          <a:xfrm>
            <a:off x="2409214" y="717956"/>
            <a:ext cx="770108" cy="271458"/>
          </a:xfrm>
          <a:prstGeom prst="rect">
            <a:avLst/>
          </a:prstGeom>
          <a:effectLst>
            <a:outerShdw blurRad="50800" dist="38100" dir="2700000" algn="tl" rotWithShape="0">
              <a:prstClr val="black">
                <a:alpha val="40000"/>
              </a:prstClr>
            </a:outerShdw>
          </a:effectLst>
          <a:scene3d>
            <a:camera prst="orthographicFront"/>
            <a:lightRig rig="threePt" dir="t"/>
          </a:scene3d>
          <a:sp3d>
            <a:bevelT w="63500" h="38100" prst="coolSlan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$95k</a:t>
            </a:r>
          </a:p>
        </p:txBody>
      </p:sp>
      <p:sp>
        <p:nvSpPr>
          <p:cNvPr id="165" name="Rectangle 164">
            <a:extLst>
              <a:ext uri="{FF2B5EF4-FFF2-40B4-BE49-F238E27FC236}">
                <a16:creationId xmlns:a16="http://schemas.microsoft.com/office/drawing/2014/main" id="{11A9DB5A-5563-4712-B12F-043413759A06}"/>
              </a:ext>
            </a:extLst>
          </p:cNvPr>
          <p:cNvSpPr/>
          <p:nvPr/>
        </p:nvSpPr>
        <p:spPr>
          <a:xfrm>
            <a:off x="-3048" y="1588372"/>
            <a:ext cx="770108" cy="271458"/>
          </a:xfrm>
          <a:prstGeom prst="rect">
            <a:avLst/>
          </a:prstGeom>
          <a:effectLst>
            <a:outerShdw blurRad="50800" dist="38100" dir="2700000" algn="tl" rotWithShape="0">
              <a:prstClr val="black">
                <a:alpha val="40000"/>
              </a:prstClr>
            </a:outerShdw>
          </a:effectLst>
          <a:scene3d>
            <a:camera prst="orthographicFront"/>
            <a:lightRig rig="threePt" dir="t"/>
          </a:scene3d>
          <a:sp3d>
            <a:bevelT w="63500" h="38100" prst="coolSlan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$52k</a:t>
            </a:r>
          </a:p>
        </p:txBody>
      </p:sp>
      <p:sp>
        <p:nvSpPr>
          <p:cNvPr id="168" name="Rectangle 167">
            <a:extLst>
              <a:ext uri="{FF2B5EF4-FFF2-40B4-BE49-F238E27FC236}">
                <a16:creationId xmlns:a16="http://schemas.microsoft.com/office/drawing/2014/main" id="{098B3096-52BF-41E0-B4CC-31CA4FEEC5AB}"/>
              </a:ext>
            </a:extLst>
          </p:cNvPr>
          <p:cNvSpPr/>
          <p:nvPr/>
        </p:nvSpPr>
        <p:spPr>
          <a:xfrm>
            <a:off x="2315580" y="1673664"/>
            <a:ext cx="770108" cy="271458"/>
          </a:xfrm>
          <a:prstGeom prst="rect">
            <a:avLst/>
          </a:prstGeom>
          <a:effectLst>
            <a:outerShdw blurRad="50800" dist="38100" dir="2700000" algn="tl" rotWithShape="0">
              <a:prstClr val="black">
                <a:alpha val="40000"/>
              </a:prstClr>
            </a:outerShdw>
          </a:effectLst>
          <a:scene3d>
            <a:camera prst="orthographicFront"/>
            <a:lightRig rig="threePt" dir="t"/>
          </a:scene3d>
          <a:sp3d>
            <a:bevelT w="63500" h="38100" prst="coolSlan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$84k</a:t>
            </a:r>
          </a:p>
        </p:txBody>
      </p:sp>
      <p:sp>
        <p:nvSpPr>
          <p:cNvPr id="169" name="Rectangle 168">
            <a:extLst>
              <a:ext uri="{FF2B5EF4-FFF2-40B4-BE49-F238E27FC236}">
                <a16:creationId xmlns:a16="http://schemas.microsoft.com/office/drawing/2014/main" id="{2360C21F-F020-45E9-86D6-48D44C9D876B}"/>
              </a:ext>
            </a:extLst>
          </p:cNvPr>
          <p:cNvSpPr/>
          <p:nvPr/>
        </p:nvSpPr>
        <p:spPr>
          <a:xfrm>
            <a:off x="342013" y="699218"/>
            <a:ext cx="770108" cy="271458"/>
          </a:xfrm>
          <a:prstGeom prst="rect">
            <a:avLst/>
          </a:prstGeom>
          <a:effectLst>
            <a:outerShdw blurRad="50800" dist="38100" dir="2700000" algn="tl" rotWithShape="0">
              <a:prstClr val="black">
                <a:alpha val="40000"/>
              </a:prstClr>
            </a:outerShdw>
          </a:effectLst>
          <a:scene3d>
            <a:camera prst="orthographicFront"/>
            <a:lightRig rig="threePt" dir="t"/>
          </a:scene3d>
          <a:sp3d>
            <a:bevelT w="63500" h="38100" prst="coolSlan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$64k</a:t>
            </a:r>
          </a:p>
        </p:txBody>
      </p:sp>
      <p:sp>
        <p:nvSpPr>
          <p:cNvPr id="170" name="Rectangle 169">
            <a:extLst>
              <a:ext uri="{FF2B5EF4-FFF2-40B4-BE49-F238E27FC236}">
                <a16:creationId xmlns:a16="http://schemas.microsoft.com/office/drawing/2014/main" id="{82788FC6-BB80-43F0-A1A2-C6D5D9F8171B}"/>
              </a:ext>
            </a:extLst>
          </p:cNvPr>
          <p:cNvSpPr/>
          <p:nvPr/>
        </p:nvSpPr>
        <p:spPr>
          <a:xfrm>
            <a:off x="-6404" y="2840418"/>
            <a:ext cx="770108" cy="271458"/>
          </a:xfrm>
          <a:prstGeom prst="rect">
            <a:avLst/>
          </a:prstGeom>
          <a:effectLst>
            <a:outerShdw blurRad="50800" dist="38100" dir="2700000" algn="tl" rotWithShape="0">
              <a:prstClr val="black">
                <a:alpha val="40000"/>
              </a:prstClr>
            </a:outerShdw>
          </a:effectLst>
          <a:scene3d>
            <a:camera prst="orthographicFront"/>
            <a:lightRig rig="threePt" dir="t"/>
          </a:scene3d>
          <a:sp3d>
            <a:bevelT w="63500" h="38100" prst="coolSlan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$62k</a:t>
            </a:r>
          </a:p>
        </p:txBody>
      </p:sp>
      <p:sp>
        <p:nvSpPr>
          <p:cNvPr id="16" name="Rectangle 15">
            <a:extLst>
              <a:ext uri="{FF2B5EF4-FFF2-40B4-BE49-F238E27FC236}">
                <a16:creationId xmlns:a16="http://schemas.microsoft.com/office/drawing/2014/main" id="{A15A7857-D684-44ED-9DD0-35E8258D15CE}"/>
              </a:ext>
            </a:extLst>
          </p:cNvPr>
          <p:cNvSpPr/>
          <p:nvPr/>
        </p:nvSpPr>
        <p:spPr>
          <a:xfrm>
            <a:off x="3882356" y="2570627"/>
            <a:ext cx="223138" cy="300082"/>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 </a:t>
            </a:r>
          </a:p>
        </p:txBody>
      </p:sp>
      <p:sp>
        <p:nvSpPr>
          <p:cNvPr id="23" name="TextBox 22">
            <a:extLst>
              <a:ext uri="{FF2B5EF4-FFF2-40B4-BE49-F238E27FC236}">
                <a16:creationId xmlns:a16="http://schemas.microsoft.com/office/drawing/2014/main" id="{6C70E9CE-C2D9-4349-9661-00A580D1F23A}"/>
              </a:ext>
            </a:extLst>
          </p:cNvPr>
          <p:cNvSpPr txBox="1"/>
          <p:nvPr/>
        </p:nvSpPr>
        <p:spPr>
          <a:xfrm>
            <a:off x="1120842" y="4464479"/>
            <a:ext cx="1617479" cy="300082"/>
          </a:xfrm>
          <a:prstGeom prst="rect">
            <a:avLst/>
          </a:prstGeom>
          <a:solidFill>
            <a:srgbClr val="FFFF00"/>
          </a:solid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Airmen/Apprentice </a:t>
            </a:r>
          </a:p>
        </p:txBody>
      </p:sp>
      <p:sp>
        <p:nvSpPr>
          <p:cNvPr id="93" name="Rectangle 92">
            <a:extLst>
              <a:ext uri="{FF2B5EF4-FFF2-40B4-BE49-F238E27FC236}">
                <a16:creationId xmlns:a16="http://schemas.microsoft.com/office/drawing/2014/main" id="{B3D34274-B008-4A87-9584-18A122BCC9D7}"/>
              </a:ext>
            </a:extLst>
          </p:cNvPr>
          <p:cNvSpPr/>
          <p:nvPr/>
        </p:nvSpPr>
        <p:spPr>
          <a:xfrm>
            <a:off x="-1" y="-9550"/>
            <a:ext cx="9144001" cy="407113"/>
          </a:xfrm>
          <a:prstGeom prst="rect">
            <a:avLst/>
          </a:prstGeom>
          <a:gradFill>
            <a:gsLst>
              <a:gs pos="52000">
                <a:schemeClr val="tx1">
                  <a:lumMod val="65000"/>
                  <a:lumOff val="35000"/>
                </a:schemeClr>
              </a:gs>
              <a:gs pos="0">
                <a:schemeClr val="tx1">
                  <a:lumMod val="85000"/>
                  <a:lumOff val="15000"/>
                </a:schemeClr>
              </a:gs>
              <a:gs pos="100000">
                <a:schemeClr val="tx1">
                  <a:lumMod val="85000"/>
                  <a:lumOff val="15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Mongolian Baiti" panose="03000500000000000000" pitchFamily="66" charset="0"/>
                <a:ea typeface="+mn-ea"/>
                <a:cs typeface="Mongolian Baiti" panose="03000500000000000000" pitchFamily="66" charset="0"/>
              </a:rPr>
              <a:t>Multicapable</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ngolian Baiti" panose="03000500000000000000" pitchFamily="66" charset="0"/>
                <a:ea typeface="+mn-ea"/>
                <a:cs typeface="Mongolian Baiti" panose="03000500000000000000" pitchFamily="66" charset="0"/>
              </a:rPr>
              <a:t> Enlisted Leader/Technical Expert</a:t>
            </a:r>
          </a:p>
        </p:txBody>
      </p:sp>
      <p:sp>
        <p:nvSpPr>
          <p:cNvPr id="86" name="TextBox 85">
            <a:extLst>
              <a:ext uri="{FF2B5EF4-FFF2-40B4-BE49-F238E27FC236}">
                <a16:creationId xmlns:a16="http://schemas.microsoft.com/office/drawing/2014/main" id="{6C46E9AA-B38E-4763-9D3B-B7C66C2BDF7C}"/>
              </a:ext>
            </a:extLst>
          </p:cNvPr>
          <p:cNvSpPr txBox="1"/>
          <p:nvPr/>
        </p:nvSpPr>
        <p:spPr>
          <a:xfrm>
            <a:off x="1739391" y="1078465"/>
            <a:ext cx="2109238" cy="323165"/>
          </a:xfrm>
          <a:prstGeom prst="rect">
            <a:avLst/>
          </a:prstGeom>
          <a:solidFill>
            <a:srgbClr val="FFFF00"/>
          </a:solidFill>
          <a:ln>
            <a:no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  NCO/Technician</a:t>
            </a:r>
          </a:p>
        </p:txBody>
      </p:sp>
      <p:graphicFrame>
        <p:nvGraphicFramePr>
          <p:cNvPr id="2" name="Table 2">
            <a:extLst>
              <a:ext uri="{FF2B5EF4-FFF2-40B4-BE49-F238E27FC236}">
                <a16:creationId xmlns:a16="http://schemas.microsoft.com/office/drawing/2014/main" id="{3DBA880C-C8F4-4E5A-AF81-830E78190592}"/>
              </a:ext>
            </a:extLst>
          </p:cNvPr>
          <p:cNvGraphicFramePr>
            <a:graphicFrameLocks noGrp="1"/>
          </p:cNvGraphicFramePr>
          <p:nvPr>
            <p:extLst>
              <p:ext uri="{D42A27DB-BD31-4B8C-83A1-F6EECF244321}">
                <p14:modId xmlns:p14="http://schemas.microsoft.com/office/powerpoint/2010/main" val="71909018"/>
              </p:ext>
            </p:extLst>
          </p:nvPr>
        </p:nvGraphicFramePr>
        <p:xfrm>
          <a:off x="6809550" y="3691438"/>
          <a:ext cx="2189900" cy="975360"/>
        </p:xfrm>
        <a:graphic>
          <a:graphicData uri="http://schemas.openxmlformats.org/drawingml/2006/table">
            <a:tbl>
              <a:tblPr bandRow="1">
                <a:tableStyleId>{5C22544A-7EE6-4342-B048-85BDC9FD1C3A}</a:tableStyleId>
              </a:tblPr>
              <a:tblGrid>
                <a:gridCol w="2189900">
                  <a:extLst>
                    <a:ext uri="{9D8B030D-6E8A-4147-A177-3AD203B41FA5}">
                      <a16:colId xmlns:a16="http://schemas.microsoft.com/office/drawing/2014/main" val="4157071293"/>
                    </a:ext>
                  </a:extLst>
                </a:gridCol>
              </a:tblGrid>
              <a:tr h="158871">
                <a:tc>
                  <a:txBody>
                    <a:bodyPr/>
                    <a:lstStyle/>
                    <a:p>
                      <a:r>
                        <a:rPr lang="en-US" sz="1000" dirty="0">
                          <a:solidFill>
                            <a:schemeClr val="bg1"/>
                          </a:solidFill>
                          <a:latin typeface="Mongolian Baiti" panose="03000500000000000000" pitchFamily="66" charset="0"/>
                          <a:cs typeface="Mongolian Baiti" panose="03000500000000000000" pitchFamily="66" charset="0"/>
                        </a:rPr>
                        <a:t>Degree</a:t>
                      </a:r>
                    </a:p>
                  </a:txBody>
                  <a:tcPr>
                    <a:solidFill>
                      <a:srgbClr val="002060"/>
                    </a:solidFill>
                  </a:tcPr>
                </a:tc>
                <a:extLst>
                  <a:ext uri="{0D108BD9-81ED-4DB2-BD59-A6C34878D82A}">
                    <a16:rowId xmlns:a16="http://schemas.microsoft.com/office/drawing/2014/main" val="1596930425"/>
                  </a:ext>
                </a:extLst>
              </a:tr>
              <a:tr h="226999">
                <a:tc>
                  <a:txBody>
                    <a:bodyPr/>
                    <a:lstStyle/>
                    <a:p>
                      <a:r>
                        <a:rPr lang="en-US" sz="1000" dirty="0">
                          <a:solidFill>
                            <a:schemeClr val="bg1"/>
                          </a:solidFill>
                          <a:latin typeface="Mongolian Baiti" panose="03000500000000000000" pitchFamily="66" charset="0"/>
                          <a:cs typeface="Mongolian Baiti" panose="03000500000000000000" pitchFamily="66" charset="0"/>
                        </a:rPr>
                        <a:t>Certifications</a:t>
                      </a:r>
                    </a:p>
                  </a:txBody>
                  <a:tcPr>
                    <a:solidFill>
                      <a:schemeClr val="accent4">
                        <a:lumMod val="75000"/>
                      </a:schemeClr>
                    </a:solidFill>
                  </a:tcPr>
                </a:tc>
                <a:extLst>
                  <a:ext uri="{0D108BD9-81ED-4DB2-BD59-A6C34878D82A}">
                    <a16:rowId xmlns:a16="http://schemas.microsoft.com/office/drawing/2014/main" val="860715229"/>
                  </a:ext>
                </a:extLst>
              </a:tr>
              <a:tr h="226999">
                <a:tc>
                  <a:txBody>
                    <a:bodyPr/>
                    <a:lstStyle/>
                    <a:p>
                      <a:r>
                        <a:rPr lang="en-US" sz="1000" dirty="0">
                          <a:solidFill>
                            <a:schemeClr val="bg1"/>
                          </a:solidFill>
                          <a:latin typeface="Mongolian Baiti" panose="03000500000000000000" pitchFamily="66" charset="0"/>
                          <a:cs typeface="Mongolian Baiti" panose="03000500000000000000" pitchFamily="66" charset="0"/>
                        </a:rPr>
                        <a:t>Jobs</a:t>
                      </a:r>
                    </a:p>
                  </a:txBody>
                  <a:tcPr>
                    <a:solidFill>
                      <a:schemeClr val="bg1">
                        <a:lumMod val="50000"/>
                      </a:schemeClr>
                    </a:solidFill>
                  </a:tcPr>
                </a:tc>
                <a:extLst>
                  <a:ext uri="{0D108BD9-81ED-4DB2-BD59-A6C34878D82A}">
                    <a16:rowId xmlns:a16="http://schemas.microsoft.com/office/drawing/2014/main" val="2810355989"/>
                  </a:ext>
                </a:extLst>
              </a:tr>
              <a:tr h="226999">
                <a:tc>
                  <a:txBody>
                    <a:bodyPr/>
                    <a:lstStyle/>
                    <a:p>
                      <a:r>
                        <a:rPr lang="en-US" sz="1000" dirty="0">
                          <a:solidFill>
                            <a:schemeClr val="tx1"/>
                          </a:solidFill>
                          <a:latin typeface="Mongolian Baiti" panose="03000500000000000000" pitchFamily="66" charset="0"/>
                          <a:cs typeface="Mongolian Baiti" panose="03000500000000000000" pitchFamily="66" charset="0"/>
                        </a:rPr>
                        <a:t>Military Position/Civilian Equivalent</a:t>
                      </a:r>
                    </a:p>
                  </a:txBody>
                  <a:tcPr>
                    <a:solidFill>
                      <a:srgbClr val="FFFF00"/>
                    </a:solidFill>
                  </a:tcPr>
                </a:tc>
                <a:extLst>
                  <a:ext uri="{0D108BD9-81ED-4DB2-BD59-A6C34878D82A}">
                    <a16:rowId xmlns:a16="http://schemas.microsoft.com/office/drawing/2014/main" val="1846956721"/>
                  </a:ext>
                </a:extLst>
              </a:tr>
            </a:tbl>
          </a:graphicData>
        </a:graphic>
      </p:graphicFrame>
    </p:spTree>
    <p:extLst>
      <p:ext uri="{BB962C8B-B14F-4D97-AF65-F5344CB8AC3E}">
        <p14:creationId xmlns:p14="http://schemas.microsoft.com/office/powerpoint/2010/main" val="9945797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13C772-AD3F-C1A8-3F01-21EE67DD8221}"/>
              </a:ext>
            </a:extLst>
          </p:cNvPr>
          <p:cNvSpPr>
            <a:spLocks noGrp="1"/>
          </p:cNvSpPr>
          <p:nvPr>
            <p:ph type="title"/>
          </p:nvPr>
        </p:nvSpPr>
        <p:spPr/>
        <p:txBody>
          <a:bodyPr>
            <a:normAutofit fontScale="90000"/>
          </a:bodyPr>
          <a:lstStyle/>
          <a:p>
            <a:r>
              <a:rPr lang="en-US" sz="4400" dirty="0"/>
              <a:t>Agenda</a:t>
            </a:r>
            <a:endParaRPr lang="en-US" dirty="0"/>
          </a:p>
        </p:txBody>
      </p:sp>
      <p:sp>
        <p:nvSpPr>
          <p:cNvPr id="2" name="Content Placeholder 1">
            <a:extLst>
              <a:ext uri="{FF2B5EF4-FFF2-40B4-BE49-F238E27FC236}">
                <a16:creationId xmlns:a16="http://schemas.microsoft.com/office/drawing/2014/main" id="{5F0E80DB-6A1F-4020-9E71-D2CD3284EE58}"/>
              </a:ext>
            </a:extLst>
          </p:cNvPr>
          <p:cNvSpPr>
            <a:spLocks noGrp="1"/>
          </p:cNvSpPr>
          <p:nvPr>
            <p:ph idx="4294967295"/>
          </p:nvPr>
        </p:nvSpPr>
        <p:spPr>
          <a:xfrm>
            <a:off x="461169" y="1200150"/>
            <a:ext cx="8221662" cy="3433763"/>
          </a:xfrm>
          <a:prstGeom prst="rect">
            <a:avLst/>
          </a:prstGeom>
        </p:spPr>
        <p:txBody>
          <a:bodyPr/>
          <a:lstStyle/>
          <a:p>
            <a:pPr defTabSz="914400"/>
            <a:r>
              <a:rPr lang="en-US" sz="2800" dirty="0">
                <a:latin typeface="Mongolian Baiti" panose="03000500000000000000" pitchFamily="66" charset="0"/>
                <a:cs typeface="Mongolian Baiti" panose="03000500000000000000" pitchFamily="66" charset="0"/>
              </a:rPr>
              <a:t>CCAF Executive Summary </a:t>
            </a:r>
          </a:p>
          <a:p>
            <a:pPr defTabSz="914400"/>
            <a:r>
              <a:rPr lang="en-US" sz="2800" dirty="0">
                <a:latin typeface="Mongolian Baiti" panose="03000500000000000000" pitchFamily="66" charset="0"/>
                <a:cs typeface="Mongolian Baiti" panose="03000500000000000000" pitchFamily="66" charset="0"/>
              </a:rPr>
              <a:t>Faculty Qualification</a:t>
            </a:r>
          </a:p>
          <a:p>
            <a:pPr defTabSz="914400"/>
            <a:r>
              <a:rPr lang="en-US" sz="2800" dirty="0">
                <a:latin typeface="Mongolian Baiti" panose="03000500000000000000" pitchFamily="66" charset="0"/>
                <a:cs typeface="Mongolian Baiti" panose="03000500000000000000" pitchFamily="66" charset="0"/>
              </a:rPr>
              <a:t>Credit Hour Awarding Policy</a:t>
            </a:r>
          </a:p>
          <a:p>
            <a:pPr defTabSz="914400"/>
            <a:r>
              <a:rPr lang="en-US" sz="2800" dirty="0">
                <a:latin typeface="Mongolian Baiti" panose="03000500000000000000" pitchFamily="66" charset="0"/>
                <a:cs typeface="Mongolian Baiti" panose="03000500000000000000" pitchFamily="66" charset="0"/>
              </a:rPr>
              <a:t>Embedded Credentials</a:t>
            </a:r>
          </a:p>
          <a:p>
            <a:pPr defTabSz="914400"/>
            <a:r>
              <a:rPr lang="en-US" sz="2800" b="1" dirty="0">
                <a:latin typeface="Mongolian Baiti" panose="03000500000000000000" pitchFamily="66" charset="0"/>
                <a:cs typeface="Mongolian Baiti" panose="03000500000000000000" pitchFamily="66" charset="0"/>
              </a:rPr>
              <a:t>CCAF Student Engagement </a:t>
            </a:r>
          </a:p>
          <a:p>
            <a:pPr>
              <a:buFontTx/>
              <a:buChar char="-"/>
            </a:pPr>
            <a:endParaRPr lang="en-US" dirty="0">
              <a:latin typeface="Mongolian Baiti" panose="03000500000000000000" pitchFamily="66" charset="0"/>
              <a:cs typeface="Mongolian Baiti" panose="03000500000000000000" pitchFamily="66" charset="0"/>
            </a:endParaRPr>
          </a:p>
          <a:p>
            <a:endParaRPr lang="en-US" dirty="0">
              <a:latin typeface="Mongolian Baiti" panose="03000500000000000000" pitchFamily="66" charset="0"/>
              <a:cs typeface="Mongolian Baiti" panose="03000500000000000000" pitchFamily="66" charset="0"/>
            </a:endParaRPr>
          </a:p>
        </p:txBody>
      </p:sp>
      <p:pic>
        <p:nvPicPr>
          <p:cNvPr id="6" name="Picture 5" descr="Logo&#10;&#10;Description automatically generated">
            <a:extLst>
              <a:ext uri="{FF2B5EF4-FFF2-40B4-BE49-F238E27FC236}">
                <a16:creationId xmlns:a16="http://schemas.microsoft.com/office/drawing/2014/main" id="{FDF9E760-9A48-BFD7-4254-1C5B315343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333750"/>
            <a:ext cx="433387" cy="433387"/>
          </a:xfrm>
          <a:prstGeom prst="rect">
            <a:avLst/>
          </a:prstGeom>
        </p:spPr>
      </p:pic>
      <p:sp>
        <p:nvSpPr>
          <p:cNvPr id="4" name="Rectangle: Rounded Corners 3">
            <a:extLst>
              <a:ext uri="{FF2B5EF4-FFF2-40B4-BE49-F238E27FC236}">
                <a16:creationId xmlns:a16="http://schemas.microsoft.com/office/drawing/2014/main" id="{33FFEF81-A1D3-F94B-3F96-310895298883}"/>
              </a:ext>
            </a:extLst>
          </p:cNvPr>
          <p:cNvSpPr/>
          <p:nvPr/>
        </p:nvSpPr>
        <p:spPr>
          <a:xfrm>
            <a:off x="5257800" y="1665617"/>
            <a:ext cx="3733800" cy="1676400"/>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u="sng" dirty="0">
                <a:solidFill>
                  <a:schemeClr val="tx1"/>
                </a:solidFill>
                <a:latin typeface="Mongolian Baiti" panose="03000500000000000000" pitchFamily="66" charset="0"/>
                <a:cs typeface="Mongolian Baiti" panose="03000500000000000000" pitchFamily="66" charset="0"/>
              </a:rPr>
              <a:t>Questions to Consider:</a:t>
            </a:r>
            <a:endParaRPr lang="en-US" sz="1100" u="sng" dirty="0">
              <a:solidFill>
                <a:schemeClr val="tx1"/>
              </a:solidFill>
              <a:latin typeface="Mongolian Baiti" panose="03000500000000000000" pitchFamily="66" charset="0"/>
              <a:cs typeface="Mongolian Baiti" panose="03000500000000000000" pitchFamily="66" charset="0"/>
            </a:endParaRPr>
          </a:p>
          <a:p>
            <a:pPr marL="342900" indent="-342900">
              <a:buAutoNum type="arabicPeriod"/>
            </a:pPr>
            <a:r>
              <a:rPr lang="en-US" sz="1800" dirty="0">
                <a:solidFill>
                  <a:schemeClr val="tx1"/>
                </a:solidFill>
                <a:latin typeface="Mongolian Baiti" panose="03000500000000000000" pitchFamily="66" charset="0"/>
                <a:cs typeface="Mongolian Baiti" panose="03000500000000000000" pitchFamily="66" charset="0"/>
              </a:rPr>
              <a:t>How does CCAF’s proposal compare to your institution?</a:t>
            </a:r>
          </a:p>
          <a:p>
            <a:pPr marL="342900" indent="-342900">
              <a:buAutoNum type="arabicPeriod"/>
            </a:pPr>
            <a:r>
              <a:rPr lang="en-US" sz="1800" dirty="0">
                <a:solidFill>
                  <a:schemeClr val="tx1"/>
                </a:solidFill>
                <a:latin typeface="Mongolian Baiti" panose="03000500000000000000" pitchFamily="66" charset="0"/>
                <a:cs typeface="Mongolian Baiti" panose="03000500000000000000" pitchFamily="66" charset="0"/>
              </a:rPr>
              <a:t>Opportunities for improvement? </a:t>
            </a:r>
          </a:p>
          <a:p>
            <a:pPr algn="ctr"/>
            <a:endParaRPr lang="en-US" dirty="0"/>
          </a:p>
        </p:txBody>
      </p:sp>
    </p:spTree>
    <p:extLst>
      <p:ext uri="{BB962C8B-B14F-4D97-AF65-F5344CB8AC3E}">
        <p14:creationId xmlns:p14="http://schemas.microsoft.com/office/powerpoint/2010/main" val="17989609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248618E-9816-C06A-1D19-0BF47135319B}"/>
              </a:ext>
            </a:extLst>
          </p:cNvPr>
          <p:cNvSpPr>
            <a:spLocks noGrp="1"/>
          </p:cNvSpPr>
          <p:nvPr>
            <p:ph sz="quarter" idx="14"/>
          </p:nvPr>
        </p:nvSpPr>
        <p:spPr/>
        <p:txBody>
          <a:bodyPr>
            <a:normAutofit fontScale="62500" lnSpcReduction="20000"/>
          </a:bodyPr>
          <a:lstStyle/>
          <a:p>
            <a:pPr marL="0" indent="0">
              <a:buNone/>
            </a:pPr>
            <a:r>
              <a:rPr lang="en-US" dirty="0">
                <a:latin typeface="Mongolian Baiti" panose="03000500000000000000" pitchFamily="66" charset="0"/>
                <a:cs typeface="Mongolian Baiti" panose="03000500000000000000" pitchFamily="66" charset="0"/>
              </a:rPr>
              <a:t>Membership</a:t>
            </a:r>
          </a:p>
          <a:p>
            <a:r>
              <a:rPr lang="en-US" dirty="0">
                <a:latin typeface="Mongolian Baiti" panose="03000500000000000000" pitchFamily="66" charset="0"/>
                <a:cs typeface="Mongolian Baiti" panose="03000500000000000000" pitchFamily="66" charset="0"/>
              </a:rPr>
              <a:t>6 students/representatives from each enlisted tier (Amn/NCO/SNCO)</a:t>
            </a:r>
          </a:p>
          <a:p>
            <a:pPr lvl="1"/>
            <a:r>
              <a:rPr lang="en-US" dirty="0">
                <a:latin typeface="Mongolian Baiti" panose="03000500000000000000" pitchFamily="66" charset="0"/>
                <a:cs typeface="Mongolian Baiti" panose="03000500000000000000" pitchFamily="66" charset="0"/>
              </a:rPr>
              <a:t>1 ANG rep (Amn or NCO)</a:t>
            </a:r>
          </a:p>
          <a:p>
            <a:pPr lvl="1"/>
            <a:r>
              <a:rPr lang="en-US" dirty="0">
                <a:latin typeface="Mongolian Baiti" panose="03000500000000000000" pitchFamily="66" charset="0"/>
                <a:cs typeface="Mongolian Baiti" panose="03000500000000000000" pitchFamily="66" charset="0"/>
              </a:rPr>
              <a:t>1 AFRES rep (Amn or NCO)</a:t>
            </a:r>
          </a:p>
          <a:p>
            <a:pPr lvl="1"/>
            <a:r>
              <a:rPr lang="en-US" dirty="0">
                <a:latin typeface="Mongolian Baiti" panose="03000500000000000000" pitchFamily="66" charset="0"/>
                <a:cs typeface="Mongolian Baiti" panose="03000500000000000000" pitchFamily="66" charset="0"/>
              </a:rPr>
              <a:t>1 Air University rep (SNCO or civilian) </a:t>
            </a:r>
          </a:p>
          <a:p>
            <a:pPr lvl="1"/>
            <a:r>
              <a:rPr lang="en-US" dirty="0">
                <a:latin typeface="Mongolian Baiti" panose="03000500000000000000" pitchFamily="66" charset="0"/>
                <a:cs typeface="Mongolian Baiti" panose="03000500000000000000" pitchFamily="66" charset="0"/>
              </a:rPr>
              <a:t>1 OCONUS rep (SNCO from either Pacific or Europe) </a:t>
            </a:r>
          </a:p>
          <a:p>
            <a:pPr lvl="1"/>
            <a:r>
              <a:rPr lang="en-US" dirty="0">
                <a:latin typeface="Mongolian Baiti" panose="03000500000000000000" pitchFamily="66" charset="0"/>
                <a:cs typeface="Mongolian Baiti" panose="03000500000000000000" pitchFamily="66" charset="0"/>
              </a:rPr>
              <a:t>2 Reg AF AD reps outside of the above organizations (SrA-SSgt) </a:t>
            </a:r>
          </a:p>
          <a:p>
            <a:pPr marL="0" indent="0">
              <a:buNone/>
            </a:pPr>
            <a:r>
              <a:rPr lang="en-US" dirty="0">
                <a:latin typeface="Mongolian Baiti" panose="03000500000000000000" pitchFamily="66" charset="0"/>
                <a:cs typeface="Mongolian Baiti" panose="03000500000000000000" pitchFamily="66" charset="0"/>
              </a:rPr>
              <a:t>Student Advisory Panel Focus Areas and Functionality </a:t>
            </a:r>
          </a:p>
          <a:p>
            <a:r>
              <a:rPr lang="en-US" dirty="0">
                <a:latin typeface="Mongolian Baiti" panose="03000500000000000000" pitchFamily="66" charset="0"/>
                <a:cs typeface="Mongolian Baiti" panose="03000500000000000000" pitchFamily="66" charset="0"/>
              </a:rPr>
              <a:t>Initially focus on: </a:t>
            </a:r>
          </a:p>
          <a:p>
            <a:pPr lvl="1"/>
            <a:r>
              <a:rPr lang="en-US" dirty="0">
                <a:latin typeface="Mongolian Baiti" panose="03000500000000000000" pitchFamily="66" charset="0"/>
                <a:cs typeface="Mongolian Baiti" panose="03000500000000000000" pitchFamily="66" charset="0"/>
              </a:rPr>
              <a:t>Goals, expectations, mission/vision, &amp; Policy Council proposals </a:t>
            </a:r>
          </a:p>
          <a:p>
            <a:r>
              <a:rPr lang="en-US" dirty="0">
                <a:latin typeface="Mongolian Baiti" panose="03000500000000000000" pitchFamily="66" charset="0"/>
                <a:cs typeface="Mongolian Baiti" panose="03000500000000000000" pitchFamily="66" charset="0"/>
              </a:rPr>
              <a:t>Members meet virtually periodically (quarterly); in person annually</a:t>
            </a:r>
          </a:p>
          <a:p>
            <a:r>
              <a:rPr lang="en-US" dirty="0">
                <a:latin typeface="Mongolian Baiti" panose="03000500000000000000" pitchFamily="66" charset="0"/>
                <a:cs typeface="Mongolian Baiti" panose="03000500000000000000" pitchFamily="66" charset="0"/>
              </a:rPr>
              <a:t>Inputs from Panel will flow into the CCAF Policy Council then to </a:t>
            </a:r>
            <a:r>
              <a:rPr lang="en-US" dirty="0" err="1">
                <a:latin typeface="Mongolian Baiti" panose="03000500000000000000" pitchFamily="66" charset="0"/>
                <a:cs typeface="Mongolian Baiti" panose="03000500000000000000" pitchFamily="66" charset="0"/>
              </a:rPr>
              <a:t>BoV</a:t>
            </a:r>
            <a:endParaRPr lang="en-US" dirty="0">
              <a:latin typeface="Mongolian Baiti" panose="03000500000000000000" pitchFamily="66" charset="0"/>
              <a:cs typeface="Mongolian Baiti" panose="03000500000000000000" pitchFamily="66" charset="0"/>
            </a:endParaRPr>
          </a:p>
          <a:p>
            <a:endParaRPr lang="en-US" dirty="0">
              <a:latin typeface="Mongolian Baiti" panose="03000500000000000000" pitchFamily="66" charset="0"/>
              <a:cs typeface="Mongolian Baiti" panose="03000500000000000000" pitchFamily="66" charset="0"/>
            </a:endParaRPr>
          </a:p>
        </p:txBody>
      </p:sp>
      <p:sp>
        <p:nvSpPr>
          <p:cNvPr id="2" name="Slide Number Placeholder 1">
            <a:extLst>
              <a:ext uri="{FF2B5EF4-FFF2-40B4-BE49-F238E27FC236}">
                <a16:creationId xmlns:a16="http://schemas.microsoft.com/office/drawing/2014/main" id="{858D67DB-7173-9AC8-B850-C114403B9913}"/>
              </a:ext>
            </a:extLst>
          </p:cNvPr>
          <p:cNvSpPr>
            <a:spLocks noGrp="1"/>
          </p:cNvSpPr>
          <p:nvPr>
            <p:ph type="sldNum" sz="quarter" idx="4"/>
          </p:nvPr>
        </p:nvSpPr>
        <p:spPr/>
        <p:txBody>
          <a:bodyPr/>
          <a:lstStyle/>
          <a:p>
            <a:pPr defTabSz="457200"/>
            <a:fld id="{927614C8-54BB-6246-9DA6-5EBA18D4F39D}" type="slidenum">
              <a:rPr lang="en-US" smtClean="0"/>
              <a:pPr defTabSz="457200"/>
              <a:t>28</a:t>
            </a:fld>
            <a:endParaRPr lang="en-US" dirty="0"/>
          </a:p>
        </p:txBody>
      </p:sp>
      <p:sp>
        <p:nvSpPr>
          <p:cNvPr id="4" name="Title 3">
            <a:extLst>
              <a:ext uri="{FF2B5EF4-FFF2-40B4-BE49-F238E27FC236}">
                <a16:creationId xmlns:a16="http://schemas.microsoft.com/office/drawing/2014/main" id="{1392E1E8-F55D-62EE-E4CB-B511CB61EBED}"/>
              </a:ext>
            </a:extLst>
          </p:cNvPr>
          <p:cNvSpPr>
            <a:spLocks noGrp="1"/>
          </p:cNvSpPr>
          <p:nvPr>
            <p:ph type="title"/>
          </p:nvPr>
        </p:nvSpPr>
        <p:spPr/>
        <p:txBody>
          <a:bodyPr>
            <a:normAutofit fontScale="90000"/>
          </a:bodyPr>
          <a:lstStyle/>
          <a:p>
            <a:r>
              <a:rPr lang="en-US" dirty="0"/>
              <a:t>Student Advisory Panel</a:t>
            </a:r>
          </a:p>
        </p:txBody>
      </p:sp>
    </p:spTree>
    <p:extLst>
      <p:ext uri="{BB962C8B-B14F-4D97-AF65-F5344CB8AC3E}">
        <p14:creationId xmlns:p14="http://schemas.microsoft.com/office/powerpoint/2010/main" val="17917943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tanding in a room&#10;&#10;Description automatically generated">
            <a:extLst>
              <a:ext uri="{FF2B5EF4-FFF2-40B4-BE49-F238E27FC236}">
                <a16:creationId xmlns:a16="http://schemas.microsoft.com/office/drawing/2014/main" id="{B0B05269-26C2-4E3E-8D58-263EB130CC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483779"/>
            <a:ext cx="2996140" cy="2002371"/>
          </a:xfrm>
          <a:prstGeom prst="rect">
            <a:avLst/>
          </a:prstGeom>
          <a:ln>
            <a:noFill/>
          </a:ln>
          <a:effectLst>
            <a:outerShdw blurRad="50800" dist="38100" dir="2700000" algn="tl" rotWithShape="0">
              <a:prstClr val="black">
                <a:alpha val="40000"/>
              </a:prstClr>
            </a:outerShdw>
            <a:softEdge rad="112500"/>
          </a:effectLst>
        </p:spPr>
      </p:pic>
      <p:pic>
        <p:nvPicPr>
          <p:cNvPr id="7" name="Picture 6" descr="A group of people standing in front of a building&#10;&#10;Description automatically generated">
            <a:extLst>
              <a:ext uri="{FF2B5EF4-FFF2-40B4-BE49-F238E27FC236}">
                <a16:creationId xmlns:a16="http://schemas.microsoft.com/office/drawing/2014/main" id="{D038D88B-2788-4F2B-B851-52FE19BF6F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0378" y="1962150"/>
            <a:ext cx="2660408" cy="2036656"/>
          </a:xfrm>
          <a:prstGeom prst="rect">
            <a:avLst/>
          </a:prstGeom>
          <a:ln>
            <a:noFill/>
          </a:ln>
          <a:effectLst>
            <a:outerShdw blurRad="50800" dist="38100" dir="2700000" algn="tl" rotWithShape="0">
              <a:prstClr val="black">
                <a:alpha val="40000"/>
              </a:prstClr>
            </a:outerShdw>
            <a:softEdge rad="112500"/>
          </a:effectLst>
        </p:spPr>
      </p:pic>
      <p:pic>
        <p:nvPicPr>
          <p:cNvPr id="9" name="Picture 8" descr="A group of people sitting at a table in a room&#10;&#10;Description automatically generated">
            <a:extLst>
              <a:ext uri="{FF2B5EF4-FFF2-40B4-BE49-F238E27FC236}">
                <a16:creationId xmlns:a16="http://schemas.microsoft.com/office/drawing/2014/main" id="{44625907-2BD8-4C34-9A0C-D2B82EA586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6200" y="2876550"/>
            <a:ext cx="2218243" cy="1470926"/>
          </a:xfrm>
          <a:prstGeom prst="rect">
            <a:avLst/>
          </a:prstGeom>
          <a:ln>
            <a:noFill/>
          </a:ln>
          <a:effectLst>
            <a:outerShdw blurRad="50800" dist="38100" dir="2700000" algn="tl" rotWithShape="0">
              <a:prstClr val="black">
                <a:alpha val="40000"/>
              </a:prstClr>
            </a:outerShdw>
            <a:softEdge rad="112500"/>
          </a:effectLst>
        </p:spPr>
      </p:pic>
      <p:pic>
        <p:nvPicPr>
          <p:cNvPr id="10" name="Picture 9" descr="A group of people sitting at a table&#10;&#10;Description automatically generated">
            <a:extLst>
              <a:ext uri="{FF2B5EF4-FFF2-40B4-BE49-F238E27FC236}">
                <a16:creationId xmlns:a16="http://schemas.microsoft.com/office/drawing/2014/main" id="{93A515F0-1943-4444-BD64-6F68006EB289}"/>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3810000" y="1071701"/>
            <a:ext cx="2660408" cy="1804874"/>
          </a:xfrm>
          <a:prstGeom prst="rect">
            <a:avLst/>
          </a:prstGeom>
          <a:ln>
            <a:noFill/>
          </a:ln>
          <a:effectLst>
            <a:outerShdw blurRad="50800" dist="38100" dir="2700000" algn="tl" rotWithShape="0">
              <a:prstClr val="black">
                <a:alpha val="40000"/>
              </a:prstClr>
            </a:outerShdw>
            <a:softEdge rad="112500"/>
          </a:effectLst>
        </p:spPr>
      </p:pic>
      <p:pic>
        <p:nvPicPr>
          <p:cNvPr id="11" name="Picture 10" descr="A picture containing curtain, furniture, indoor, red&#10;&#10;Description automatically generated">
            <a:extLst>
              <a:ext uri="{FF2B5EF4-FFF2-40B4-BE49-F238E27FC236}">
                <a16:creationId xmlns:a16="http://schemas.microsoft.com/office/drawing/2014/main" id="{8EB0D746-5BD4-45AC-9027-56CA9A3E514B}"/>
              </a:ext>
            </a:extLst>
          </p:cNvPr>
          <p:cNvPicPr/>
          <p:nvPr/>
        </p:nvPicPr>
        <p:blipFill>
          <a:blip r:embed="rId7">
            <a:extLst>
              <a:ext uri="{28A0092B-C50C-407E-A947-70E740481C1C}">
                <a14:useLocalDpi xmlns:a14="http://schemas.microsoft.com/office/drawing/2010/main" val="0"/>
              </a:ext>
            </a:extLst>
          </a:blip>
          <a:stretch>
            <a:fillRect/>
          </a:stretch>
        </p:blipFill>
        <p:spPr>
          <a:xfrm>
            <a:off x="76200" y="3499124"/>
            <a:ext cx="3765728" cy="1282426"/>
          </a:xfrm>
          <a:prstGeom prst="rect">
            <a:avLst/>
          </a:prstGeom>
          <a:ln>
            <a:noFill/>
          </a:ln>
          <a:effectLst>
            <a:outerShdw blurRad="50800" dist="38100" dir="2700000" algn="tl" rotWithShape="0">
              <a:prstClr val="black">
                <a:alpha val="40000"/>
              </a:prstClr>
            </a:outerShdw>
            <a:softEdge rad="112500"/>
          </a:effectLst>
        </p:spPr>
      </p:pic>
      <p:sp>
        <p:nvSpPr>
          <p:cNvPr id="12" name="Text Placeholder 11">
            <a:extLst>
              <a:ext uri="{FF2B5EF4-FFF2-40B4-BE49-F238E27FC236}">
                <a16:creationId xmlns:a16="http://schemas.microsoft.com/office/drawing/2014/main" id="{3401C310-BC3A-4F07-809A-D3CB75A67581}"/>
              </a:ext>
            </a:extLst>
          </p:cNvPr>
          <p:cNvSpPr>
            <a:spLocks noGrp="1"/>
          </p:cNvSpPr>
          <p:nvPr>
            <p:ph type="body" sz="quarter" idx="13"/>
          </p:nvPr>
        </p:nvSpPr>
        <p:spPr/>
        <p:txBody>
          <a:bodyPr/>
          <a:lstStyle/>
          <a:p>
            <a:r>
              <a:rPr lang="en-US" dirty="0"/>
              <a:t>Questions?</a:t>
            </a:r>
          </a:p>
        </p:txBody>
      </p:sp>
    </p:spTree>
    <p:extLst>
      <p:ext uri="{BB962C8B-B14F-4D97-AF65-F5344CB8AC3E}">
        <p14:creationId xmlns:p14="http://schemas.microsoft.com/office/powerpoint/2010/main" val="16231754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0"/>
          <p:cNvSpPr txBox="1">
            <a:spLocks/>
          </p:cNvSpPr>
          <p:nvPr/>
        </p:nvSpPr>
        <p:spPr>
          <a:xfrm>
            <a:off x="1143912" y="1551030"/>
            <a:ext cx="6856176" cy="980820"/>
          </a:xfrm>
          <a:prstGeom prst="rect">
            <a:avLst/>
          </a:prstGeom>
        </p:spPr>
        <p:txBody>
          <a:bodyPr vert="horz" anchor="ctr">
            <a:noAutofit/>
          </a:bodyPr>
          <a:lstStyle>
            <a:lvl1pPr marL="342900" indent="-342900" algn="ctr" defTabSz="457200" rtl="0" eaLnBrk="1" latinLnBrk="0" hangingPunct="1">
              <a:spcBef>
                <a:spcPct val="20000"/>
              </a:spcBef>
              <a:buFont typeface="Arial"/>
              <a:buNone/>
              <a:defRPr sz="2000" kern="1200">
                <a:solidFill>
                  <a:schemeClr val="tx1"/>
                </a:solidFill>
                <a:latin typeface="Mongolian Baiti"/>
                <a:ea typeface="+mn-ea"/>
                <a:cs typeface="Mongolian Baiti"/>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892" indent="-342892" defTabSz="457189">
              <a:spcBef>
                <a:spcPts val="300"/>
              </a:spcBef>
              <a:defRPr/>
            </a:pPr>
            <a:endParaRPr lang="en-US" sz="2700" dirty="0">
              <a:solidFill>
                <a:prstClr val="black"/>
              </a:solidFill>
            </a:endParaRPr>
          </a:p>
        </p:txBody>
      </p:sp>
      <p:sp>
        <p:nvSpPr>
          <p:cNvPr id="7" name="Text Placeholder 20"/>
          <p:cNvSpPr txBox="1">
            <a:spLocks/>
          </p:cNvSpPr>
          <p:nvPr/>
        </p:nvSpPr>
        <p:spPr>
          <a:xfrm>
            <a:off x="1176150" y="2800350"/>
            <a:ext cx="6599945" cy="1543368"/>
          </a:xfrm>
          <a:prstGeom prst="rect">
            <a:avLst/>
          </a:prstGeom>
        </p:spPr>
        <p:txBody>
          <a:bodyPr vert="horz" anchor="ctr">
            <a:noAutofit/>
          </a:bodyPr>
          <a:lstStyle>
            <a:lvl1pPr marL="342900" indent="-342900" algn="ctr" defTabSz="457200" rtl="0" eaLnBrk="1" latinLnBrk="0" hangingPunct="1">
              <a:spcBef>
                <a:spcPct val="20000"/>
              </a:spcBef>
              <a:buFont typeface="Arial"/>
              <a:buNone/>
              <a:defRPr sz="2000" kern="1200">
                <a:solidFill>
                  <a:schemeClr val="tx1"/>
                </a:solidFill>
                <a:latin typeface="Mongolian Baiti"/>
                <a:ea typeface="+mn-ea"/>
                <a:cs typeface="Mongolian Baiti"/>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892" indent="-342892" defTabSz="457189">
              <a:spcBef>
                <a:spcPts val="300"/>
              </a:spcBef>
              <a:spcAft>
                <a:spcPts val="675"/>
              </a:spcAft>
              <a:defRPr/>
            </a:pPr>
            <a:endParaRPr lang="en-US" b="1" dirty="0">
              <a:effectLst>
                <a:outerShdw blurRad="38100" dist="38100" dir="2700000" algn="tl">
                  <a:srgbClr val="000000">
                    <a:alpha val="43137"/>
                  </a:srgbClr>
                </a:outerShdw>
              </a:effectLst>
            </a:endParaRPr>
          </a:p>
          <a:p>
            <a:pPr marL="342892" indent="-342892" defTabSz="457189">
              <a:spcBef>
                <a:spcPts val="300"/>
              </a:spcBef>
              <a:spcAft>
                <a:spcPts val="675"/>
              </a:spcAft>
              <a:defRPr/>
            </a:pPr>
            <a:r>
              <a:rPr lang="en-US" sz="1800" b="1" dirty="0">
                <a:effectLst>
                  <a:outerShdw blurRad="38100" dist="38100" dir="2700000" algn="tl">
                    <a:srgbClr val="000000">
                      <a:alpha val="43137"/>
                    </a:srgbClr>
                  </a:outerShdw>
                </a:effectLst>
              </a:rPr>
              <a:t>Lt Col Kevin Pond, Commander and Commandant</a:t>
            </a:r>
          </a:p>
          <a:p>
            <a:pPr marL="342892" indent="-342892" defTabSz="457189">
              <a:spcBef>
                <a:spcPts val="300"/>
              </a:spcBef>
              <a:spcAft>
                <a:spcPts val="675"/>
              </a:spcAft>
              <a:defRPr/>
            </a:pPr>
            <a:r>
              <a:rPr lang="en-US" sz="1800" b="1" dirty="0">
                <a:effectLst>
                  <a:outerShdw blurRad="38100" dist="38100" dir="2700000" algn="tl">
                    <a:srgbClr val="000000">
                      <a:alpha val="43137"/>
                    </a:srgbClr>
                  </a:outerShdw>
                </a:effectLst>
              </a:rPr>
              <a:t>CMSgt Alexius </a:t>
            </a:r>
            <a:r>
              <a:rPr lang="en-US" sz="1800" b="1" dirty="0" err="1">
                <a:effectLst>
                  <a:outerShdw blurRad="38100" dist="38100" dir="2700000" algn="tl">
                    <a:srgbClr val="000000">
                      <a:alpha val="43137"/>
                    </a:srgbClr>
                  </a:outerShdw>
                </a:effectLst>
              </a:rPr>
              <a:t>Reid,</a:t>
            </a:r>
            <a:r>
              <a:rPr lang="en-US" sz="1800" b="1" dirty="0">
                <a:effectLst>
                  <a:outerShdw blurRad="38100" dist="38100" dir="2700000" algn="tl">
                    <a:srgbClr val="000000">
                      <a:alpha val="43137"/>
                    </a:srgbClr>
                  </a:outerShdw>
                </a:effectLst>
              </a:rPr>
              <a:t> Senior Enlisted Leader and Vice Commandant</a:t>
            </a:r>
          </a:p>
          <a:p>
            <a:pPr marL="342892" indent="-342892" defTabSz="457189">
              <a:spcBef>
                <a:spcPts val="300"/>
              </a:spcBef>
              <a:spcAft>
                <a:spcPts val="675"/>
              </a:spcAft>
              <a:defRPr/>
            </a:pPr>
            <a:r>
              <a:rPr lang="en-US" sz="1800" b="1" dirty="0">
                <a:effectLst>
                  <a:outerShdw blurRad="38100" dist="38100" dir="2700000" algn="tl">
                    <a:srgbClr val="000000">
                      <a:alpha val="43137"/>
                    </a:srgbClr>
                  </a:outerShdw>
                </a:effectLst>
              </a:rPr>
              <a:t>13 Feb 2023</a:t>
            </a:r>
          </a:p>
        </p:txBody>
      </p:sp>
      <p:sp>
        <p:nvSpPr>
          <p:cNvPr id="8" name="Text Placeholder 2"/>
          <p:cNvSpPr>
            <a:spLocks noGrp="1"/>
          </p:cNvSpPr>
          <p:nvPr>
            <p:ph type="body" sz="quarter" idx="10"/>
          </p:nvPr>
        </p:nvSpPr>
        <p:spPr>
          <a:xfrm>
            <a:off x="-26377" y="1546634"/>
            <a:ext cx="9144000" cy="2286000"/>
          </a:xfrm>
        </p:spPr>
        <p:txBody>
          <a:bodyPr>
            <a:noAutofit/>
          </a:bodyPr>
          <a:lstStyle/>
          <a:p>
            <a:pPr algn="ctr">
              <a:lnSpc>
                <a:spcPct val="100000"/>
              </a:lnSpc>
              <a:spcBef>
                <a:spcPts val="0"/>
              </a:spcBef>
            </a:pPr>
            <a:r>
              <a:rPr lang="en-US" sz="4400" b="1" dirty="0">
                <a:effectLst>
                  <a:outerShdw blurRad="38100" dist="38100" dir="2700000" algn="tl">
                    <a:srgbClr val="000000">
                      <a:alpha val="43137"/>
                    </a:srgbClr>
                  </a:outerShdw>
                </a:effectLst>
              </a:rPr>
              <a:t>2023 Board of Visitors</a:t>
            </a:r>
          </a:p>
          <a:p>
            <a:pPr algn="ctr">
              <a:lnSpc>
                <a:spcPct val="100000"/>
              </a:lnSpc>
              <a:spcBef>
                <a:spcPts val="0"/>
              </a:spcBef>
            </a:pPr>
            <a:r>
              <a:rPr lang="en-US" sz="4400" b="1" dirty="0">
                <a:effectLst>
                  <a:outerShdw blurRad="38100" dist="38100" dir="2700000" algn="tl">
                    <a:srgbClr val="000000">
                      <a:alpha val="43137"/>
                    </a:srgbClr>
                  </a:outerShdw>
                </a:effectLst>
              </a:rPr>
              <a:t>CCAF Subcommittee </a:t>
            </a:r>
          </a:p>
        </p:txBody>
      </p:sp>
    </p:spTree>
    <p:extLst>
      <p:ext uri="{BB962C8B-B14F-4D97-AF65-F5344CB8AC3E}">
        <p14:creationId xmlns:p14="http://schemas.microsoft.com/office/powerpoint/2010/main" val="2925882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1AD384-9D71-618D-18FB-DAEBD365F10C}"/>
              </a:ext>
            </a:extLst>
          </p:cNvPr>
          <p:cNvSpPr>
            <a:spLocks noGrp="1"/>
          </p:cNvSpPr>
          <p:nvPr>
            <p:ph type="body" sz="quarter" idx="13"/>
          </p:nvPr>
        </p:nvSpPr>
        <p:spPr>
          <a:xfrm>
            <a:off x="1528704" y="140566"/>
            <a:ext cx="6086593" cy="707886"/>
          </a:xfrm>
        </p:spPr>
        <p:txBody>
          <a:bodyPr/>
          <a:lstStyle/>
          <a:p>
            <a:r>
              <a:rPr lang="en-US" dirty="0"/>
              <a:t>Backup Slides</a:t>
            </a:r>
          </a:p>
        </p:txBody>
      </p:sp>
      <p:pic>
        <p:nvPicPr>
          <p:cNvPr id="4" name="Picture 3" descr="Logo&#10;&#10;Description automatically generated">
            <a:extLst>
              <a:ext uri="{FF2B5EF4-FFF2-40B4-BE49-F238E27FC236}">
                <a16:creationId xmlns:a16="http://schemas.microsoft.com/office/drawing/2014/main" id="{B80C4530-C46D-69F8-44DF-524B5E9439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76" y="1857375"/>
            <a:ext cx="1905098" cy="1676400"/>
          </a:xfrm>
          <a:prstGeom prst="rect">
            <a:avLst/>
          </a:prstGeom>
        </p:spPr>
      </p:pic>
      <p:pic>
        <p:nvPicPr>
          <p:cNvPr id="6" name="Picture 5" descr="Diagram&#10;&#10;Description automatically generated">
            <a:extLst>
              <a:ext uri="{FF2B5EF4-FFF2-40B4-BE49-F238E27FC236}">
                <a16:creationId xmlns:a16="http://schemas.microsoft.com/office/drawing/2014/main" id="{F1028256-4D28-A82C-F5C0-09B011CB97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1864503"/>
            <a:ext cx="1905098" cy="1662144"/>
          </a:xfrm>
          <a:prstGeom prst="rect">
            <a:avLst/>
          </a:prstGeom>
        </p:spPr>
      </p:pic>
      <p:pic>
        <p:nvPicPr>
          <p:cNvPr id="8" name="Picture 7" descr="Logo&#10;&#10;Description automatically generated">
            <a:extLst>
              <a:ext uri="{FF2B5EF4-FFF2-40B4-BE49-F238E27FC236}">
                <a16:creationId xmlns:a16="http://schemas.microsoft.com/office/drawing/2014/main" id="{B981DDF2-2291-2A17-FBE9-9A64E016B1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400" y="1066800"/>
            <a:ext cx="3257550" cy="3257550"/>
          </a:xfrm>
          <a:prstGeom prst="rect">
            <a:avLst/>
          </a:prstGeom>
        </p:spPr>
      </p:pic>
    </p:spTree>
    <p:extLst>
      <p:ext uri="{BB962C8B-B14F-4D97-AF65-F5344CB8AC3E}">
        <p14:creationId xmlns:p14="http://schemas.microsoft.com/office/powerpoint/2010/main" val="24363096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13592" y="210461"/>
            <a:ext cx="6107907" cy="685800"/>
          </a:xfrm>
        </p:spPr>
        <p:txBody>
          <a:bodyPr/>
          <a:lstStyle/>
          <a:p>
            <a:r>
              <a:rPr lang="en-US" dirty="0"/>
              <a:t>Institutional Accreditation</a:t>
            </a:r>
          </a:p>
        </p:txBody>
      </p:sp>
      <p:sp>
        <p:nvSpPr>
          <p:cNvPr id="12" name="Content Placeholder 11"/>
          <p:cNvSpPr>
            <a:spLocks noGrp="1"/>
          </p:cNvSpPr>
          <p:nvPr>
            <p:ph sz="half" idx="1"/>
          </p:nvPr>
        </p:nvSpPr>
        <p:spPr>
          <a:xfrm>
            <a:off x="257991" y="1123951"/>
            <a:ext cx="8628018" cy="761999"/>
          </a:xfrm>
          <a:ln>
            <a:noFill/>
          </a:ln>
        </p:spPr>
        <p:txBody>
          <a:bodyPr/>
          <a:lstStyle/>
          <a:p>
            <a:pPr marL="0" indent="0">
              <a:buNone/>
            </a:pPr>
            <a:r>
              <a:rPr lang="en-US" sz="2000" dirty="0"/>
              <a:t>Air University is accredited by the Southern Association of Colleges and Schools Commission on Colleges (SACSCOC) to award associate, masters, and doctoral degrees. </a:t>
            </a:r>
          </a:p>
        </p:txBody>
      </p:sp>
      <p:sp>
        <p:nvSpPr>
          <p:cNvPr id="14" name="Content Placeholder 13"/>
          <p:cNvSpPr>
            <a:spLocks noGrp="1"/>
          </p:cNvSpPr>
          <p:nvPr>
            <p:ph sz="half" idx="2"/>
          </p:nvPr>
        </p:nvSpPr>
        <p:spPr>
          <a:xfrm>
            <a:off x="218225" y="2101631"/>
            <a:ext cx="4208418" cy="1828800"/>
          </a:xfrm>
        </p:spPr>
        <p:txBody>
          <a:bodyPr/>
          <a:lstStyle/>
          <a:p>
            <a:pPr marL="0" indent="0">
              <a:buNone/>
            </a:pPr>
            <a:r>
              <a:rPr lang="en-US" sz="2000" u="sng" dirty="0"/>
              <a:t>Benefits</a:t>
            </a:r>
          </a:p>
          <a:p>
            <a:r>
              <a:rPr lang="en-US" sz="2000" dirty="0"/>
              <a:t>Credits and degrees widely accepted</a:t>
            </a:r>
          </a:p>
          <a:p>
            <a:r>
              <a:rPr lang="en-US" sz="2000" dirty="0"/>
              <a:t>Credits transferrable; degree exportable…stepping stone</a:t>
            </a:r>
          </a:p>
        </p:txBody>
      </p:sp>
      <p:grpSp>
        <p:nvGrpSpPr>
          <p:cNvPr id="18" name="Group 17"/>
          <p:cNvGrpSpPr/>
          <p:nvPr/>
        </p:nvGrpSpPr>
        <p:grpSpPr>
          <a:xfrm>
            <a:off x="304800" y="3967979"/>
            <a:ext cx="8437572" cy="561776"/>
            <a:chOff x="319396" y="4241936"/>
            <a:chExt cx="8437572" cy="561776"/>
          </a:xfrm>
          <a:solidFill>
            <a:schemeClr val="bg1"/>
          </a:solidFill>
        </p:grpSpPr>
        <p:pic>
          <p:nvPicPr>
            <p:cNvPr id="7" name="Picture 6" descr="aaa.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34704" y="4242066"/>
              <a:ext cx="763622" cy="524577"/>
            </a:xfrm>
            <a:prstGeom prst="rect">
              <a:avLst/>
            </a:prstGeom>
            <a:grpFill/>
          </p:spPr>
        </p:pic>
        <p:pic>
          <p:nvPicPr>
            <p:cNvPr id="9" name="Picture 8" descr="aaa.JPG"/>
            <p:cNvPicPr>
              <a:picLocks noChangeAspect="1"/>
            </p:cNvPicPr>
            <p:nvPr/>
          </p:nvPicPr>
          <p:blipFill rotWithShape="1">
            <a:blip r:embed="rId4" cstate="screen">
              <a:extLst>
                <a:ext uri="{28A0092B-C50C-407E-A947-70E740481C1C}">
                  <a14:useLocalDpi xmlns:a14="http://schemas.microsoft.com/office/drawing/2010/main"/>
                </a:ext>
              </a:extLst>
            </a:blip>
            <a:srcRect r="69899"/>
            <a:stretch/>
          </p:blipFill>
          <p:spPr>
            <a:xfrm>
              <a:off x="5013497" y="4250074"/>
              <a:ext cx="786526" cy="545478"/>
            </a:xfrm>
            <a:prstGeom prst="rect">
              <a:avLst/>
            </a:prstGeom>
            <a:grpFill/>
            <a:ln>
              <a:noFill/>
            </a:ln>
            <a:effectLst>
              <a:outerShdw blurRad="292100" dist="139700" dir="2700000" algn="tl" rotWithShape="0">
                <a:srgbClr val="333333">
                  <a:alpha val="65000"/>
                </a:srgbClr>
              </a:outerShdw>
            </a:effectLst>
          </p:spPr>
        </p:pic>
        <p:pic>
          <p:nvPicPr>
            <p:cNvPr id="10" name="Picture 9" descr="aaa.JPG"/>
            <p:cNvPicPr>
              <a:picLocks noChangeAspect="1"/>
            </p:cNvPicPr>
            <p:nvPr/>
          </p:nvPicPr>
          <p:blipFill rotWithShape="1">
            <a:blip r:embed="rId5" cstate="print"/>
            <a:srcRect r="75344"/>
            <a:stretch/>
          </p:blipFill>
          <p:spPr>
            <a:xfrm>
              <a:off x="2160120" y="4241936"/>
              <a:ext cx="631404" cy="545478"/>
            </a:xfrm>
            <a:prstGeom prst="rect">
              <a:avLst/>
            </a:prstGeom>
            <a:grpFill/>
            <a:ln>
              <a:noFill/>
            </a:ln>
            <a:effectLst>
              <a:outerShdw blurRad="292100" dist="139700" dir="2700000" algn="tl" rotWithShape="0">
                <a:srgbClr val="333333">
                  <a:alpha val="65000"/>
                </a:srgbClr>
              </a:outerShdw>
            </a:effectLst>
          </p:spPr>
        </p:pic>
        <p:pic>
          <p:nvPicPr>
            <p:cNvPr id="11" name="Picture 10" descr="aaa.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93346" y="4241936"/>
              <a:ext cx="763622" cy="561776"/>
            </a:xfrm>
            <a:prstGeom prst="rect">
              <a:avLst/>
            </a:prstGeom>
            <a:grpFill/>
          </p:spPr>
        </p:pic>
        <p:pic>
          <p:nvPicPr>
            <p:cNvPr id="13" name="Picture 12" descr="aaa.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24508" y="4242898"/>
              <a:ext cx="754308" cy="543554"/>
            </a:xfrm>
            <a:prstGeom prst="rect">
              <a:avLst/>
            </a:prstGeom>
            <a:grpFill/>
          </p:spPr>
        </p:pic>
        <p:pic>
          <p:nvPicPr>
            <p:cNvPr id="6" name="Picture 5" descr="aaa.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19396" y="4247541"/>
              <a:ext cx="615690" cy="534647"/>
            </a:xfrm>
            <a:prstGeom prst="rect">
              <a:avLst/>
            </a:prstGeom>
            <a:grpFill/>
          </p:spPr>
        </p:pic>
        <p:pic>
          <p:nvPicPr>
            <p:cNvPr id="5" name="Picture 4" descr="aaa.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70285" y="4250074"/>
              <a:ext cx="754308" cy="523825"/>
            </a:xfrm>
            <a:prstGeom prst="rect">
              <a:avLst/>
            </a:prstGeom>
            <a:grpFill/>
          </p:spPr>
        </p:pic>
        <p:pic>
          <p:nvPicPr>
            <p:cNvPr id="15" name="Picture 14" descr="aaa.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023693" y="4241936"/>
              <a:ext cx="744286" cy="543553"/>
            </a:xfrm>
            <a:prstGeom prst="rect">
              <a:avLst/>
            </a:prstGeom>
            <a:grpFill/>
          </p:spPr>
        </p:pic>
        <p:pic>
          <p:nvPicPr>
            <p:cNvPr id="8" name="Picture 7" descr="aaa.JP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026205" y="4253911"/>
              <a:ext cx="763622" cy="548749"/>
            </a:xfrm>
            <a:prstGeom prst="rect">
              <a:avLst/>
            </a:prstGeom>
            <a:grpFill/>
          </p:spPr>
        </p:pic>
      </p:grpSp>
      <p:sp>
        <p:nvSpPr>
          <p:cNvPr id="20" name="Content Placeholder 13"/>
          <p:cNvSpPr txBox="1">
            <a:spLocks/>
          </p:cNvSpPr>
          <p:nvPr/>
        </p:nvSpPr>
        <p:spPr>
          <a:xfrm>
            <a:off x="4637764" y="2101631"/>
            <a:ext cx="4430036" cy="175331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ongolian Baiti" panose="03000500000000000000" pitchFamily="66" charset="0"/>
                <a:ea typeface="+mn-ea"/>
                <a:cs typeface="Mongolian Baiti" panose="03000500000000000000" pitchFamily="66"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ongolian Baiti" panose="03000500000000000000" pitchFamily="66" charset="0"/>
                <a:ea typeface="+mn-ea"/>
                <a:cs typeface="Mongolian Baiti" panose="03000500000000000000" pitchFamily="66"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ongolian Baiti" panose="03000500000000000000" pitchFamily="66" charset="0"/>
                <a:ea typeface="+mn-ea"/>
                <a:cs typeface="Mongolian Baiti" panose="03000500000000000000" pitchFamily="66"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ongolian Baiti" panose="03000500000000000000" pitchFamily="66" charset="0"/>
                <a:ea typeface="+mn-ea"/>
                <a:cs typeface="Mongolian Baiti" panose="03000500000000000000" pitchFamily="66"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ongolian Baiti" panose="03000500000000000000" pitchFamily="66" charset="0"/>
                <a:ea typeface="+mn-ea"/>
                <a:cs typeface="Mongolian Baiti" panose="03000500000000000000" pitchFamily="66"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85783">
              <a:buNone/>
            </a:pPr>
            <a:r>
              <a:rPr lang="en-US" sz="2000" u="sng" dirty="0">
                <a:solidFill>
                  <a:prstClr val="black"/>
                </a:solidFill>
              </a:rPr>
              <a:t>Constraints</a:t>
            </a:r>
          </a:p>
          <a:p>
            <a:pPr marL="171446" indent="-171446" defTabSz="685783"/>
            <a:r>
              <a:rPr lang="en-US" sz="2000" dirty="0">
                <a:solidFill>
                  <a:prstClr val="black"/>
                </a:solidFill>
              </a:rPr>
              <a:t>High standard: faculty qualifications, program rigor</a:t>
            </a:r>
          </a:p>
          <a:p>
            <a:pPr marL="171446" indent="-171446" defTabSz="685783"/>
            <a:r>
              <a:rPr lang="en-US" sz="2000" dirty="0">
                <a:solidFill>
                  <a:prstClr val="black"/>
                </a:solidFill>
              </a:rPr>
              <a:t>Documentation, reporting requirements</a:t>
            </a:r>
          </a:p>
          <a:p>
            <a:pPr marL="171446" indent="-171446" defTabSz="685783"/>
            <a:endParaRPr lang="en-US" sz="2000" dirty="0">
              <a:solidFill>
                <a:prstClr val="black"/>
              </a:solidFill>
            </a:endParaRPr>
          </a:p>
        </p:txBody>
      </p:sp>
    </p:spTree>
    <p:extLst>
      <p:ext uri="{BB962C8B-B14F-4D97-AF65-F5344CB8AC3E}">
        <p14:creationId xmlns:p14="http://schemas.microsoft.com/office/powerpoint/2010/main" val="16523841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AC1BA-672F-46D0-B65D-8ACD8226896E}"/>
              </a:ext>
            </a:extLst>
          </p:cNvPr>
          <p:cNvSpPr>
            <a:spLocks noGrp="1"/>
          </p:cNvSpPr>
          <p:nvPr>
            <p:ph type="title"/>
          </p:nvPr>
        </p:nvSpPr>
        <p:spPr/>
        <p:txBody>
          <a:bodyPr/>
          <a:lstStyle/>
          <a:p>
            <a:r>
              <a:rPr lang="en-US" sz="2400" dirty="0"/>
              <a:t>Air Force Credentialing Opportunities On-Line (AFCOOL)/Credentialing</a:t>
            </a:r>
          </a:p>
        </p:txBody>
      </p:sp>
      <p:graphicFrame>
        <p:nvGraphicFramePr>
          <p:cNvPr id="5" name="Table 4">
            <a:extLst>
              <a:ext uri="{FF2B5EF4-FFF2-40B4-BE49-F238E27FC236}">
                <a16:creationId xmlns:a16="http://schemas.microsoft.com/office/drawing/2014/main" id="{DE46028F-BB51-442F-876B-00F978A4B56B}"/>
              </a:ext>
            </a:extLst>
          </p:cNvPr>
          <p:cNvGraphicFramePr>
            <a:graphicFrameLocks noGrp="1"/>
          </p:cNvGraphicFramePr>
          <p:nvPr>
            <p:extLst>
              <p:ext uri="{D42A27DB-BD31-4B8C-83A1-F6EECF244321}">
                <p14:modId xmlns:p14="http://schemas.microsoft.com/office/powerpoint/2010/main" val="391453106"/>
              </p:ext>
            </p:extLst>
          </p:nvPr>
        </p:nvGraphicFramePr>
        <p:xfrm>
          <a:off x="492759" y="1282836"/>
          <a:ext cx="3252603" cy="3214326"/>
        </p:xfrm>
        <a:graphic>
          <a:graphicData uri="http://schemas.openxmlformats.org/drawingml/2006/table">
            <a:tbl>
              <a:tblPr>
                <a:tableStyleId>{21E4AEA4-8DFA-4A89-87EB-49C32662AFE0}</a:tableStyleId>
              </a:tblPr>
              <a:tblGrid>
                <a:gridCol w="733100">
                  <a:extLst>
                    <a:ext uri="{9D8B030D-6E8A-4147-A177-3AD203B41FA5}">
                      <a16:colId xmlns:a16="http://schemas.microsoft.com/office/drawing/2014/main" val="1367164369"/>
                    </a:ext>
                  </a:extLst>
                </a:gridCol>
                <a:gridCol w="839835">
                  <a:extLst>
                    <a:ext uri="{9D8B030D-6E8A-4147-A177-3AD203B41FA5}">
                      <a16:colId xmlns:a16="http://schemas.microsoft.com/office/drawing/2014/main" val="1618730271"/>
                    </a:ext>
                  </a:extLst>
                </a:gridCol>
                <a:gridCol w="844186">
                  <a:extLst>
                    <a:ext uri="{9D8B030D-6E8A-4147-A177-3AD203B41FA5}">
                      <a16:colId xmlns:a16="http://schemas.microsoft.com/office/drawing/2014/main" val="705828485"/>
                    </a:ext>
                  </a:extLst>
                </a:gridCol>
                <a:gridCol w="835482">
                  <a:extLst>
                    <a:ext uri="{9D8B030D-6E8A-4147-A177-3AD203B41FA5}">
                      <a16:colId xmlns:a16="http://schemas.microsoft.com/office/drawing/2014/main" val="640113382"/>
                    </a:ext>
                  </a:extLst>
                </a:gridCol>
              </a:tblGrid>
              <a:tr h="454173">
                <a:tc>
                  <a:txBody>
                    <a:bodyPr/>
                    <a:lstStyle/>
                    <a:p>
                      <a:pPr algn="ctr" fontAlgn="b"/>
                      <a:r>
                        <a:rPr lang="en-US" sz="800" b="1" u="none" strike="noStrike" dirty="0">
                          <a:solidFill>
                            <a:schemeClr val="tx1"/>
                          </a:solidFill>
                          <a:effectLst/>
                        </a:rPr>
                        <a:t>Rank</a:t>
                      </a:r>
                      <a:endParaRPr lang="en-US" sz="800" b="1" i="0" u="none" strike="noStrike" dirty="0">
                        <a:solidFill>
                          <a:schemeClr val="tx1"/>
                        </a:solidFill>
                        <a:effectLst/>
                        <a:latin typeface="Calibri" panose="020F0502020204030204" pitchFamily="34" charset="0"/>
                      </a:endParaRPr>
                    </a:p>
                  </a:txBody>
                  <a:tcPr marL="7144" marR="7144" marT="7144" marB="0" anchor="ctr">
                    <a:solidFill>
                      <a:schemeClr val="accent2">
                        <a:lumMod val="40000"/>
                        <a:lumOff val="60000"/>
                      </a:schemeClr>
                    </a:solidFill>
                  </a:tcPr>
                </a:tc>
                <a:tc>
                  <a:txBody>
                    <a:bodyPr/>
                    <a:lstStyle/>
                    <a:p>
                      <a:pPr algn="ctr" fontAlgn="b"/>
                      <a:r>
                        <a:rPr lang="en-US" sz="800" b="1" u="none" strike="noStrike" dirty="0">
                          <a:solidFill>
                            <a:schemeClr val="tx1"/>
                          </a:solidFill>
                          <a:effectLst/>
                        </a:rPr>
                        <a:t>Students</a:t>
                      </a:r>
                      <a:endParaRPr lang="en-US" sz="800" b="1" i="0" u="none" strike="noStrike" dirty="0">
                        <a:solidFill>
                          <a:schemeClr val="tx1"/>
                        </a:solidFill>
                        <a:effectLst/>
                        <a:latin typeface="Calibri" panose="020F0502020204030204" pitchFamily="34" charset="0"/>
                      </a:endParaRPr>
                    </a:p>
                  </a:txBody>
                  <a:tcPr marL="7144" marR="7144" marT="7144" marB="0" anchor="ctr">
                    <a:solidFill>
                      <a:schemeClr val="accent2">
                        <a:lumMod val="40000"/>
                        <a:lumOff val="60000"/>
                      </a:schemeClr>
                    </a:solidFill>
                  </a:tcPr>
                </a:tc>
                <a:tc>
                  <a:txBody>
                    <a:bodyPr/>
                    <a:lstStyle/>
                    <a:p>
                      <a:pPr algn="ctr" fontAlgn="b"/>
                      <a:r>
                        <a:rPr lang="en-US" sz="800" b="1" u="none" strike="noStrike" dirty="0">
                          <a:solidFill>
                            <a:schemeClr val="tx1"/>
                          </a:solidFill>
                          <a:effectLst/>
                        </a:rPr>
                        <a:t>Enrollments</a:t>
                      </a:r>
                      <a:endParaRPr lang="en-US" sz="800" b="1" i="0" u="none" strike="noStrike" dirty="0">
                        <a:solidFill>
                          <a:schemeClr val="tx1"/>
                        </a:solidFill>
                        <a:effectLst/>
                        <a:latin typeface="Calibri" panose="020F0502020204030204" pitchFamily="34" charset="0"/>
                      </a:endParaRPr>
                    </a:p>
                  </a:txBody>
                  <a:tcPr marL="7144" marR="7144" marT="7144" marB="0" anchor="ctr">
                    <a:solidFill>
                      <a:schemeClr val="accent2">
                        <a:lumMod val="40000"/>
                        <a:lumOff val="60000"/>
                      </a:schemeClr>
                    </a:solidFill>
                  </a:tcPr>
                </a:tc>
                <a:tc>
                  <a:txBody>
                    <a:bodyPr/>
                    <a:lstStyle/>
                    <a:p>
                      <a:pPr algn="ctr" fontAlgn="b"/>
                      <a:r>
                        <a:rPr lang="en-US" sz="800" b="1" u="none" strike="noStrike" dirty="0">
                          <a:solidFill>
                            <a:schemeClr val="tx1"/>
                          </a:solidFill>
                          <a:effectLst/>
                        </a:rPr>
                        <a:t>Completions (</a:t>
                      </a:r>
                      <a:r>
                        <a:rPr lang="en-US" sz="800" b="1" u="none" strike="noStrike" dirty="0" err="1">
                          <a:solidFill>
                            <a:schemeClr val="tx1"/>
                          </a:solidFill>
                          <a:effectLst/>
                        </a:rPr>
                        <a:t>cao</a:t>
                      </a:r>
                      <a:r>
                        <a:rPr lang="en-US" sz="800" b="1" u="none" strike="noStrike" dirty="0">
                          <a:solidFill>
                            <a:schemeClr val="tx1"/>
                          </a:solidFill>
                          <a:effectLst/>
                        </a:rPr>
                        <a:t> 26 Jan 23)</a:t>
                      </a:r>
                      <a:endParaRPr lang="en-US" sz="800" b="1" i="0" u="none" strike="noStrike" dirty="0">
                        <a:solidFill>
                          <a:schemeClr val="tx1"/>
                        </a:solidFill>
                        <a:effectLst/>
                        <a:latin typeface="Calibri" panose="020F0502020204030204" pitchFamily="34" charset="0"/>
                      </a:endParaRPr>
                    </a:p>
                  </a:txBody>
                  <a:tcPr marL="7144" marR="7144" marT="7144" marB="0" anchor="ctr">
                    <a:solidFill>
                      <a:schemeClr val="accent2">
                        <a:lumMod val="40000"/>
                        <a:lumOff val="60000"/>
                      </a:schemeClr>
                    </a:solidFill>
                  </a:tcPr>
                </a:tc>
                <a:extLst>
                  <a:ext uri="{0D108BD9-81ED-4DB2-BD59-A6C34878D82A}">
                    <a16:rowId xmlns:a16="http://schemas.microsoft.com/office/drawing/2014/main" val="2766679918"/>
                  </a:ext>
                </a:extLst>
              </a:tr>
              <a:tr h="250923">
                <a:tc>
                  <a:txBody>
                    <a:bodyPr/>
                    <a:lstStyle/>
                    <a:p>
                      <a:pPr algn="ctr" fontAlgn="b"/>
                      <a:r>
                        <a:rPr lang="en-US" sz="800" b="0" u="none" strike="noStrike">
                          <a:solidFill>
                            <a:srgbClr val="000000"/>
                          </a:solidFill>
                          <a:effectLst/>
                        </a:rPr>
                        <a:t>E-2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0" u="none" strike="noStrike" dirty="0">
                          <a:solidFill>
                            <a:srgbClr val="000000"/>
                          </a:solidFill>
                          <a:effectLst/>
                        </a:rPr>
                        <a:t>8</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0" u="none" strike="noStrike" dirty="0">
                          <a:solidFill>
                            <a:srgbClr val="000000"/>
                          </a:solidFill>
                          <a:effectLst/>
                        </a:rPr>
                        <a:t>11</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0" u="none" strike="noStrike" dirty="0">
                          <a:solidFill>
                            <a:srgbClr val="000000"/>
                          </a:solidFill>
                          <a:effectLst/>
                        </a:rPr>
                        <a:t>4</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458531438"/>
                  </a:ext>
                </a:extLst>
              </a:tr>
              <a:tr h="250923">
                <a:tc>
                  <a:txBody>
                    <a:bodyPr/>
                    <a:lstStyle/>
                    <a:p>
                      <a:pPr algn="ctr" fontAlgn="b"/>
                      <a:r>
                        <a:rPr lang="en-US" sz="800" b="0" u="none" strike="noStrike">
                          <a:solidFill>
                            <a:srgbClr val="000000"/>
                          </a:solidFill>
                          <a:effectLst/>
                        </a:rPr>
                        <a:t>E-3</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0" u="none" strike="noStrike">
                          <a:solidFill>
                            <a:srgbClr val="000000"/>
                          </a:solidFill>
                          <a:effectLst/>
                        </a:rPr>
                        <a:t>378</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0" u="none" strike="noStrike" dirty="0">
                          <a:solidFill>
                            <a:srgbClr val="000000"/>
                          </a:solidFill>
                          <a:effectLst/>
                        </a:rPr>
                        <a:t>633</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0" u="none" strike="noStrike" dirty="0">
                          <a:solidFill>
                            <a:srgbClr val="000000"/>
                          </a:solidFill>
                          <a:effectLst/>
                        </a:rPr>
                        <a:t>363</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677638951"/>
                  </a:ext>
                </a:extLst>
              </a:tr>
              <a:tr h="250923">
                <a:tc>
                  <a:txBody>
                    <a:bodyPr/>
                    <a:lstStyle/>
                    <a:p>
                      <a:pPr algn="ctr" fontAlgn="b"/>
                      <a:r>
                        <a:rPr lang="en-US" sz="800" b="0" u="none" strike="noStrike">
                          <a:solidFill>
                            <a:srgbClr val="000000"/>
                          </a:solidFill>
                          <a:effectLst/>
                        </a:rPr>
                        <a:t>E-4</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0" u="none" strike="noStrike">
                          <a:solidFill>
                            <a:srgbClr val="000000"/>
                          </a:solidFill>
                          <a:effectLst/>
                        </a:rPr>
                        <a:t>1012</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0" u="none" strike="noStrike">
                          <a:solidFill>
                            <a:srgbClr val="000000"/>
                          </a:solidFill>
                          <a:effectLst/>
                        </a:rPr>
                        <a:t>1910</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0" u="none" strike="noStrike" dirty="0">
                          <a:solidFill>
                            <a:srgbClr val="000000"/>
                          </a:solidFill>
                          <a:effectLst/>
                        </a:rPr>
                        <a:t>1118</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4141147373"/>
                  </a:ext>
                </a:extLst>
              </a:tr>
              <a:tr h="250923">
                <a:tc>
                  <a:txBody>
                    <a:bodyPr/>
                    <a:lstStyle/>
                    <a:p>
                      <a:pPr algn="ctr" fontAlgn="b"/>
                      <a:r>
                        <a:rPr lang="en-US" sz="800" b="0" u="none" strike="noStrike">
                          <a:solidFill>
                            <a:srgbClr val="000000"/>
                          </a:solidFill>
                          <a:effectLst/>
                        </a:rPr>
                        <a:t>E-5</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0" u="none" strike="noStrike">
                          <a:solidFill>
                            <a:srgbClr val="000000"/>
                          </a:solidFill>
                          <a:effectLst/>
                        </a:rPr>
                        <a:t>1170</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0" u="none" strike="noStrike">
                          <a:solidFill>
                            <a:srgbClr val="000000"/>
                          </a:solidFill>
                          <a:effectLst/>
                        </a:rPr>
                        <a:t>2298</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0" u="none" strike="noStrike" dirty="0">
                          <a:solidFill>
                            <a:srgbClr val="000000"/>
                          </a:solidFill>
                          <a:effectLst/>
                        </a:rPr>
                        <a:t>1351</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3963987001"/>
                  </a:ext>
                </a:extLst>
              </a:tr>
              <a:tr h="250923">
                <a:tc>
                  <a:txBody>
                    <a:bodyPr/>
                    <a:lstStyle/>
                    <a:p>
                      <a:pPr algn="ctr" fontAlgn="b"/>
                      <a:r>
                        <a:rPr lang="en-US" sz="800" b="0" u="none" strike="noStrike">
                          <a:solidFill>
                            <a:srgbClr val="000000"/>
                          </a:solidFill>
                          <a:effectLst/>
                        </a:rPr>
                        <a:t>E-6</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0" u="none" strike="noStrike">
                          <a:solidFill>
                            <a:srgbClr val="000000"/>
                          </a:solidFill>
                          <a:effectLst/>
                        </a:rPr>
                        <a:t>855</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0" u="none" strike="noStrike">
                          <a:solidFill>
                            <a:srgbClr val="000000"/>
                          </a:solidFill>
                          <a:effectLst/>
                        </a:rPr>
                        <a:t>1550</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0" u="none" strike="noStrike" dirty="0">
                          <a:solidFill>
                            <a:srgbClr val="000000"/>
                          </a:solidFill>
                          <a:effectLst/>
                        </a:rPr>
                        <a:t>921</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3541319380"/>
                  </a:ext>
                </a:extLst>
              </a:tr>
              <a:tr h="250923">
                <a:tc>
                  <a:txBody>
                    <a:bodyPr/>
                    <a:lstStyle/>
                    <a:p>
                      <a:pPr algn="ctr" fontAlgn="b"/>
                      <a:r>
                        <a:rPr lang="en-US" sz="800" b="0" u="none" strike="noStrike">
                          <a:solidFill>
                            <a:srgbClr val="000000"/>
                          </a:solidFill>
                          <a:effectLst/>
                        </a:rPr>
                        <a:t>E-7</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0" u="none" strike="noStrike">
                          <a:solidFill>
                            <a:srgbClr val="000000"/>
                          </a:solidFill>
                          <a:effectLst/>
                        </a:rPr>
                        <a:t>929</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0" u="none" strike="noStrike">
                          <a:solidFill>
                            <a:srgbClr val="000000"/>
                          </a:solidFill>
                          <a:effectLst/>
                        </a:rPr>
                        <a:t>1677</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0" u="none" strike="noStrike" dirty="0">
                          <a:solidFill>
                            <a:srgbClr val="000000"/>
                          </a:solidFill>
                          <a:effectLst/>
                        </a:rPr>
                        <a:t>1014</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661187490"/>
                  </a:ext>
                </a:extLst>
              </a:tr>
              <a:tr h="250923">
                <a:tc>
                  <a:txBody>
                    <a:bodyPr/>
                    <a:lstStyle/>
                    <a:p>
                      <a:pPr algn="ctr" fontAlgn="b"/>
                      <a:r>
                        <a:rPr lang="en-US" sz="800" b="0" u="none" strike="noStrike">
                          <a:solidFill>
                            <a:srgbClr val="000000"/>
                          </a:solidFill>
                          <a:effectLst/>
                        </a:rPr>
                        <a:t>E-8</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0" u="none" strike="noStrike">
                          <a:solidFill>
                            <a:srgbClr val="000000"/>
                          </a:solidFill>
                          <a:effectLst/>
                        </a:rPr>
                        <a:t>290</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0" u="none" strike="noStrike">
                          <a:solidFill>
                            <a:srgbClr val="000000"/>
                          </a:solidFill>
                          <a:effectLst/>
                        </a:rPr>
                        <a:t>510</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0" u="none" strike="noStrike" dirty="0">
                          <a:solidFill>
                            <a:srgbClr val="000000"/>
                          </a:solidFill>
                          <a:effectLst/>
                        </a:rPr>
                        <a:t>330</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4312970"/>
                  </a:ext>
                </a:extLst>
              </a:tr>
              <a:tr h="250923">
                <a:tc>
                  <a:txBody>
                    <a:bodyPr/>
                    <a:lstStyle/>
                    <a:p>
                      <a:pPr algn="ctr" fontAlgn="b"/>
                      <a:r>
                        <a:rPr lang="en-US" sz="800" b="0" u="none" strike="noStrike">
                          <a:solidFill>
                            <a:srgbClr val="000000"/>
                          </a:solidFill>
                          <a:effectLst/>
                        </a:rPr>
                        <a:t>E-9</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0" u="none" strike="noStrike">
                          <a:solidFill>
                            <a:srgbClr val="000000"/>
                          </a:solidFill>
                          <a:effectLst/>
                        </a:rPr>
                        <a:t>135</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0" u="none" strike="noStrike">
                          <a:solidFill>
                            <a:srgbClr val="000000"/>
                          </a:solidFill>
                          <a:effectLst/>
                        </a:rPr>
                        <a:t>236</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0" u="none" strike="noStrike" dirty="0">
                          <a:solidFill>
                            <a:srgbClr val="000000"/>
                          </a:solidFill>
                          <a:effectLst/>
                        </a:rPr>
                        <a:t>182</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832545836"/>
                  </a:ext>
                </a:extLst>
              </a:tr>
              <a:tr h="250923">
                <a:tc>
                  <a:txBody>
                    <a:bodyPr/>
                    <a:lstStyle/>
                    <a:p>
                      <a:pPr algn="ctr" fontAlgn="b"/>
                      <a:r>
                        <a:rPr lang="en-US" sz="800" b="0" u="none" strike="noStrike">
                          <a:solidFill>
                            <a:srgbClr val="000000"/>
                          </a:solidFill>
                          <a:effectLst/>
                        </a:rPr>
                        <a:t>SGT</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0" u="none" strike="noStrike">
                          <a:solidFill>
                            <a:srgbClr val="000000"/>
                          </a:solidFill>
                          <a:effectLst/>
                        </a:rPr>
                        <a:t>10</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0" u="none" strike="noStrike">
                          <a:solidFill>
                            <a:srgbClr val="000000"/>
                          </a:solidFill>
                          <a:effectLst/>
                        </a:rPr>
                        <a:t>13</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0" u="none" strike="noStrike" dirty="0">
                          <a:solidFill>
                            <a:srgbClr val="000000"/>
                          </a:solidFill>
                          <a:effectLst/>
                        </a:rPr>
                        <a:t>9</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910016408"/>
                  </a:ext>
                </a:extLst>
              </a:tr>
              <a:tr h="250923">
                <a:tc>
                  <a:txBody>
                    <a:bodyPr/>
                    <a:lstStyle/>
                    <a:p>
                      <a:pPr algn="ctr" fontAlgn="b"/>
                      <a:r>
                        <a:rPr lang="en-US" sz="800" b="0" u="none" strike="noStrike">
                          <a:solidFill>
                            <a:srgbClr val="000000"/>
                          </a:solidFill>
                          <a:effectLst/>
                        </a:rPr>
                        <a:t>SP3</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0" u="none" strike="noStrike">
                          <a:solidFill>
                            <a:srgbClr val="000000"/>
                          </a:solidFill>
                          <a:effectLst/>
                        </a:rPr>
                        <a:t>3</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0" u="none" strike="noStrike">
                          <a:solidFill>
                            <a:srgbClr val="000000"/>
                          </a:solidFill>
                          <a:effectLst/>
                        </a:rPr>
                        <a:t>3</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0" u="none" strike="noStrike" dirty="0">
                          <a:solidFill>
                            <a:srgbClr val="000000"/>
                          </a:solidFill>
                          <a:effectLst/>
                        </a:rPr>
                        <a:t>2</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270954844"/>
                  </a:ext>
                </a:extLst>
              </a:tr>
              <a:tr h="250923">
                <a:tc>
                  <a:txBody>
                    <a:bodyPr/>
                    <a:lstStyle/>
                    <a:p>
                      <a:pPr algn="ctr" fontAlgn="b"/>
                      <a:r>
                        <a:rPr lang="en-US" sz="800" b="0" u="none" strike="noStrike">
                          <a:solidFill>
                            <a:srgbClr val="000000"/>
                          </a:solidFill>
                          <a:effectLst/>
                        </a:rPr>
                        <a:t>SP4</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0" u="none" strike="noStrike" dirty="0">
                          <a:solidFill>
                            <a:srgbClr val="000000"/>
                          </a:solidFill>
                          <a:effectLst/>
                        </a:rPr>
                        <a:t>9</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0" u="none" strike="noStrike">
                          <a:solidFill>
                            <a:srgbClr val="000000"/>
                          </a:solidFill>
                          <a:effectLst/>
                        </a:rPr>
                        <a:t>14</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0" u="none" strike="noStrike" dirty="0">
                          <a:solidFill>
                            <a:srgbClr val="000000"/>
                          </a:solidFill>
                          <a:effectLst/>
                        </a:rPr>
                        <a:t>6</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412808826"/>
                  </a:ext>
                </a:extLst>
              </a:tr>
            </a:tbl>
          </a:graphicData>
        </a:graphic>
      </p:graphicFrame>
      <p:graphicFrame>
        <p:nvGraphicFramePr>
          <p:cNvPr id="6" name="Table 5">
            <a:extLst>
              <a:ext uri="{FF2B5EF4-FFF2-40B4-BE49-F238E27FC236}">
                <a16:creationId xmlns:a16="http://schemas.microsoft.com/office/drawing/2014/main" id="{ED45CCE3-385C-4137-B0AB-05ED799E1B87}"/>
              </a:ext>
            </a:extLst>
          </p:cNvPr>
          <p:cNvGraphicFramePr>
            <a:graphicFrameLocks noGrp="1"/>
          </p:cNvGraphicFramePr>
          <p:nvPr>
            <p:extLst>
              <p:ext uri="{D42A27DB-BD31-4B8C-83A1-F6EECF244321}">
                <p14:modId xmlns:p14="http://schemas.microsoft.com/office/powerpoint/2010/main" val="4050441142"/>
              </p:ext>
            </p:extLst>
          </p:nvPr>
        </p:nvGraphicFramePr>
        <p:xfrm>
          <a:off x="5018656" y="2344896"/>
          <a:ext cx="3709219" cy="1090207"/>
        </p:xfrm>
        <a:graphic>
          <a:graphicData uri="http://schemas.openxmlformats.org/drawingml/2006/table">
            <a:tbl>
              <a:tblPr>
                <a:tableStyleId>{21E4AEA4-8DFA-4A89-87EB-49C32662AFE0}</a:tableStyleId>
              </a:tblPr>
              <a:tblGrid>
                <a:gridCol w="1334252">
                  <a:extLst>
                    <a:ext uri="{9D8B030D-6E8A-4147-A177-3AD203B41FA5}">
                      <a16:colId xmlns:a16="http://schemas.microsoft.com/office/drawing/2014/main" val="2346576317"/>
                    </a:ext>
                  </a:extLst>
                </a:gridCol>
                <a:gridCol w="600413">
                  <a:extLst>
                    <a:ext uri="{9D8B030D-6E8A-4147-A177-3AD203B41FA5}">
                      <a16:colId xmlns:a16="http://schemas.microsoft.com/office/drawing/2014/main" val="2382065243"/>
                    </a:ext>
                  </a:extLst>
                </a:gridCol>
                <a:gridCol w="600413">
                  <a:extLst>
                    <a:ext uri="{9D8B030D-6E8A-4147-A177-3AD203B41FA5}">
                      <a16:colId xmlns:a16="http://schemas.microsoft.com/office/drawing/2014/main" val="3062607912"/>
                    </a:ext>
                  </a:extLst>
                </a:gridCol>
                <a:gridCol w="597745">
                  <a:extLst>
                    <a:ext uri="{9D8B030D-6E8A-4147-A177-3AD203B41FA5}">
                      <a16:colId xmlns:a16="http://schemas.microsoft.com/office/drawing/2014/main" val="2400703468"/>
                    </a:ext>
                  </a:extLst>
                </a:gridCol>
                <a:gridCol w="576396">
                  <a:extLst>
                    <a:ext uri="{9D8B030D-6E8A-4147-A177-3AD203B41FA5}">
                      <a16:colId xmlns:a16="http://schemas.microsoft.com/office/drawing/2014/main" val="2148594939"/>
                    </a:ext>
                  </a:extLst>
                </a:gridCol>
              </a:tblGrid>
              <a:tr h="121444">
                <a:tc gridSpan="5">
                  <a:txBody>
                    <a:bodyPr/>
                    <a:lstStyle/>
                    <a:p>
                      <a:pPr algn="ctr" fontAlgn="b"/>
                      <a:r>
                        <a:rPr lang="en-US" sz="800" u="none" strike="noStrike">
                          <a:effectLst/>
                        </a:rPr>
                        <a:t>Annual Graduates</a:t>
                      </a:r>
                      <a:endParaRPr lang="en-US" sz="800" b="1" i="0" u="none" strike="noStrike">
                        <a:effectLst/>
                        <a:latin typeface="Arial" panose="020B0604020202020204" pitchFamily="34" charset="0"/>
                      </a:endParaRPr>
                    </a:p>
                  </a:txBody>
                  <a:tcPr marL="7144" marR="7144" marT="7144"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37158836"/>
                  </a:ext>
                </a:extLst>
              </a:tr>
              <a:tr h="315823">
                <a:tc>
                  <a:txBody>
                    <a:bodyPr/>
                    <a:lstStyle/>
                    <a:p>
                      <a:pPr algn="ctr" fontAlgn="b"/>
                      <a:r>
                        <a:rPr lang="en-US" sz="800" u="none" strike="noStrike" dirty="0">
                          <a:effectLst/>
                        </a:rPr>
                        <a:t>CCAF Certificate Program</a:t>
                      </a:r>
                      <a:endParaRPr lang="en-US" sz="800" b="1" i="0" u="none" strike="noStrike" dirty="0">
                        <a:effectLst/>
                        <a:latin typeface="Arial" panose="020B0604020202020204" pitchFamily="34" charset="0"/>
                      </a:endParaRPr>
                    </a:p>
                  </a:txBody>
                  <a:tcPr marL="7144" marR="7144" marT="7144" marB="0" anchor="ctr"/>
                </a:tc>
                <a:tc>
                  <a:txBody>
                    <a:bodyPr/>
                    <a:lstStyle/>
                    <a:p>
                      <a:pPr algn="ctr" fontAlgn="b"/>
                      <a:r>
                        <a:rPr lang="en-US" sz="800" u="none" strike="noStrike" dirty="0">
                          <a:effectLst/>
                        </a:rPr>
                        <a:t>2019 Annual Graduates</a:t>
                      </a:r>
                      <a:endParaRPr lang="en-US" sz="800" b="1" i="0" u="none" strike="noStrike" dirty="0">
                        <a:effectLst/>
                        <a:latin typeface="Arial" panose="020B0604020202020204" pitchFamily="34" charset="0"/>
                      </a:endParaRPr>
                    </a:p>
                  </a:txBody>
                  <a:tcPr marL="7144" marR="7144" marT="7144" marB="0" anchor="b"/>
                </a:tc>
                <a:tc>
                  <a:txBody>
                    <a:bodyPr/>
                    <a:lstStyle/>
                    <a:p>
                      <a:pPr algn="ctr" fontAlgn="b"/>
                      <a:r>
                        <a:rPr lang="en-US" sz="800" u="none" strike="noStrike" dirty="0">
                          <a:effectLst/>
                        </a:rPr>
                        <a:t>2020 Annual Graduates</a:t>
                      </a:r>
                      <a:endParaRPr lang="en-US" sz="800" b="1" i="0" u="none" strike="noStrike" dirty="0">
                        <a:effectLst/>
                        <a:latin typeface="Arial" panose="020B0604020202020204" pitchFamily="34" charset="0"/>
                      </a:endParaRPr>
                    </a:p>
                  </a:txBody>
                  <a:tcPr marL="7144" marR="7144" marT="7144" marB="0" anchor="b"/>
                </a:tc>
                <a:tc>
                  <a:txBody>
                    <a:bodyPr/>
                    <a:lstStyle/>
                    <a:p>
                      <a:pPr algn="ctr" fontAlgn="b"/>
                      <a:r>
                        <a:rPr lang="en-US" sz="800" u="none" strike="noStrike" dirty="0">
                          <a:effectLst/>
                        </a:rPr>
                        <a:t>2021 Annual Graduates</a:t>
                      </a:r>
                      <a:endParaRPr lang="en-US" sz="800" b="1" i="0" u="none" strike="noStrike" dirty="0">
                        <a:effectLst/>
                        <a:latin typeface="Arial" panose="020B0604020202020204" pitchFamily="34" charset="0"/>
                      </a:endParaRPr>
                    </a:p>
                  </a:txBody>
                  <a:tcPr marL="7144" marR="7144" marT="7144" marB="0" anchor="b"/>
                </a:tc>
                <a:tc>
                  <a:txBody>
                    <a:bodyPr/>
                    <a:lstStyle/>
                    <a:p>
                      <a:pPr algn="ctr" fontAlgn="b"/>
                      <a:r>
                        <a:rPr lang="en-US" sz="800" u="none" strike="noStrike" dirty="0">
                          <a:effectLst/>
                        </a:rPr>
                        <a:t>2022 Annual Graduates</a:t>
                      </a:r>
                      <a:endParaRPr lang="en-US" sz="800" b="1" i="0" u="none" strike="noStrike" dirty="0">
                        <a:effectLst/>
                        <a:latin typeface="Arial" panose="020B0604020202020204" pitchFamily="34" charset="0"/>
                      </a:endParaRPr>
                    </a:p>
                  </a:txBody>
                  <a:tcPr marL="7144" marR="7144" marT="7144" marB="0" anchor="b"/>
                </a:tc>
                <a:extLst>
                  <a:ext uri="{0D108BD9-81ED-4DB2-BD59-A6C34878D82A}">
                    <a16:rowId xmlns:a16="http://schemas.microsoft.com/office/drawing/2014/main" val="2133148137"/>
                  </a:ext>
                </a:extLst>
              </a:tr>
              <a:tr h="121444">
                <a:tc>
                  <a:txBody>
                    <a:bodyPr/>
                    <a:lstStyle/>
                    <a:p>
                      <a:pPr algn="l" fontAlgn="b"/>
                      <a:r>
                        <a:rPr lang="en-US" sz="800" u="none" strike="noStrike" dirty="0">
                          <a:effectLst/>
                        </a:rPr>
                        <a:t>FAA Airframe &amp; Powerplant*</a:t>
                      </a:r>
                      <a:endParaRPr lang="en-US" sz="800" b="0" i="0" u="none" strike="noStrike" dirty="0">
                        <a:effectLst/>
                        <a:latin typeface="Arial" panose="020B0604020202020204" pitchFamily="34" charset="0"/>
                      </a:endParaRPr>
                    </a:p>
                  </a:txBody>
                  <a:tcPr marL="7144" marR="7144" marT="7144" marB="0" anchor="b"/>
                </a:tc>
                <a:tc>
                  <a:txBody>
                    <a:bodyPr/>
                    <a:lstStyle/>
                    <a:p>
                      <a:pPr algn="r" fontAlgn="b"/>
                      <a:r>
                        <a:rPr lang="en-US" sz="800" b="0" u="none" strike="noStrike" dirty="0">
                          <a:effectLst/>
                        </a:rPr>
                        <a:t>395</a:t>
                      </a:r>
                      <a:endParaRPr lang="en-US" sz="800" b="0" i="0" u="none" strike="noStrike" dirty="0">
                        <a:effectLst/>
                        <a:latin typeface="Arial" panose="020B0604020202020204" pitchFamily="34" charset="0"/>
                      </a:endParaRPr>
                    </a:p>
                  </a:txBody>
                  <a:tcPr marL="7144" marR="7144" marT="7144" marB="0" anchor="b"/>
                </a:tc>
                <a:tc>
                  <a:txBody>
                    <a:bodyPr/>
                    <a:lstStyle/>
                    <a:p>
                      <a:pPr algn="r" fontAlgn="b"/>
                      <a:r>
                        <a:rPr lang="en-US" sz="800" b="0" u="none" strike="noStrike" dirty="0">
                          <a:effectLst/>
                        </a:rPr>
                        <a:t>466</a:t>
                      </a:r>
                      <a:endParaRPr lang="en-US" sz="800" b="0" i="0" u="none" strike="noStrike" dirty="0">
                        <a:effectLst/>
                        <a:latin typeface="Arial" panose="020B0604020202020204" pitchFamily="34" charset="0"/>
                      </a:endParaRPr>
                    </a:p>
                  </a:txBody>
                  <a:tcPr marL="7144" marR="7144" marT="7144" marB="0" anchor="b"/>
                </a:tc>
                <a:tc>
                  <a:txBody>
                    <a:bodyPr/>
                    <a:lstStyle/>
                    <a:p>
                      <a:pPr algn="r" fontAlgn="b"/>
                      <a:r>
                        <a:rPr lang="en-US" sz="800" u="none" strike="noStrike" dirty="0">
                          <a:effectLst/>
                        </a:rPr>
                        <a:t>391</a:t>
                      </a:r>
                      <a:endParaRPr lang="en-US" sz="800" b="0" i="0" u="none" strike="noStrike" dirty="0">
                        <a:effectLst/>
                        <a:latin typeface="Arial" panose="020B0604020202020204" pitchFamily="34" charset="0"/>
                      </a:endParaRPr>
                    </a:p>
                  </a:txBody>
                  <a:tcPr marL="7144" marR="7144" marT="7144" marB="0" anchor="b"/>
                </a:tc>
                <a:tc>
                  <a:txBody>
                    <a:bodyPr/>
                    <a:lstStyle/>
                    <a:p>
                      <a:pPr algn="r" fontAlgn="b"/>
                      <a:r>
                        <a:rPr lang="en-US" sz="800" u="none" strike="noStrike" dirty="0">
                          <a:effectLst/>
                        </a:rPr>
                        <a:t>294</a:t>
                      </a:r>
                      <a:endParaRPr lang="en-US" sz="800" b="0" i="0" u="none" strike="noStrike" dirty="0">
                        <a:effectLst/>
                        <a:latin typeface="Arial" panose="020B0604020202020204" pitchFamily="34" charset="0"/>
                      </a:endParaRPr>
                    </a:p>
                  </a:txBody>
                  <a:tcPr marL="7144" marR="7144" marT="7144" marB="0" anchor="b"/>
                </a:tc>
                <a:extLst>
                  <a:ext uri="{0D108BD9-81ED-4DB2-BD59-A6C34878D82A}">
                    <a16:rowId xmlns:a16="http://schemas.microsoft.com/office/drawing/2014/main" val="524756554"/>
                  </a:ext>
                </a:extLst>
              </a:tr>
              <a:tr h="121444">
                <a:tc>
                  <a:txBody>
                    <a:bodyPr/>
                    <a:lstStyle/>
                    <a:p>
                      <a:pPr algn="l" fontAlgn="b"/>
                      <a:r>
                        <a:rPr lang="en-US" sz="800" u="none" strike="noStrike" dirty="0">
                          <a:effectLst/>
                        </a:rPr>
                        <a:t>CCAF Instructor Certification-I</a:t>
                      </a:r>
                      <a:endParaRPr lang="en-US" sz="800" b="0" i="0" u="none" strike="noStrike" dirty="0">
                        <a:effectLst/>
                        <a:latin typeface="Arial" panose="020B0604020202020204" pitchFamily="34" charset="0"/>
                      </a:endParaRPr>
                    </a:p>
                  </a:txBody>
                  <a:tcPr marL="7144" marR="7144" marT="7144" marB="0" anchor="b"/>
                </a:tc>
                <a:tc>
                  <a:txBody>
                    <a:bodyPr/>
                    <a:lstStyle/>
                    <a:p>
                      <a:pPr algn="r" fontAlgn="b"/>
                      <a:r>
                        <a:rPr lang="en-US" sz="800" u="none" strike="noStrike" dirty="0">
                          <a:effectLst/>
                        </a:rPr>
                        <a:t>1,008</a:t>
                      </a:r>
                      <a:endParaRPr lang="en-US" sz="800" b="0" i="0" u="none" strike="noStrike" dirty="0">
                        <a:effectLst/>
                        <a:latin typeface="Arial" panose="020B0604020202020204" pitchFamily="34" charset="0"/>
                      </a:endParaRPr>
                    </a:p>
                  </a:txBody>
                  <a:tcPr marL="7144" marR="7144" marT="7144" marB="0" anchor="b"/>
                </a:tc>
                <a:tc>
                  <a:txBody>
                    <a:bodyPr/>
                    <a:lstStyle/>
                    <a:p>
                      <a:pPr algn="r" fontAlgn="b"/>
                      <a:r>
                        <a:rPr lang="en-US" sz="800" u="none" strike="noStrike">
                          <a:effectLst/>
                        </a:rPr>
                        <a:t>1411</a:t>
                      </a:r>
                      <a:endParaRPr lang="en-US" sz="800" b="0" i="0" u="none" strike="noStrike">
                        <a:effectLst/>
                        <a:latin typeface="Arial" panose="020B0604020202020204" pitchFamily="34" charset="0"/>
                      </a:endParaRPr>
                    </a:p>
                  </a:txBody>
                  <a:tcPr marL="7144" marR="7144" marT="7144" marB="0" anchor="b"/>
                </a:tc>
                <a:tc>
                  <a:txBody>
                    <a:bodyPr/>
                    <a:lstStyle/>
                    <a:p>
                      <a:pPr algn="r" fontAlgn="b"/>
                      <a:r>
                        <a:rPr lang="en-US" sz="800" u="none" strike="noStrike">
                          <a:effectLst/>
                        </a:rPr>
                        <a:t>1,280</a:t>
                      </a:r>
                      <a:endParaRPr lang="en-US" sz="800" b="0" i="0" u="none" strike="noStrike">
                        <a:effectLst/>
                        <a:latin typeface="Arial" panose="020B0604020202020204" pitchFamily="34" charset="0"/>
                      </a:endParaRPr>
                    </a:p>
                  </a:txBody>
                  <a:tcPr marL="7144" marR="7144" marT="7144" marB="0" anchor="b"/>
                </a:tc>
                <a:tc>
                  <a:txBody>
                    <a:bodyPr/>
                    <a:lstStyle/>
                    <a:p>
                      <a:pPr algn="r" fontAlgn="b"/>
                      <a:r>
                        <a:rPr lang="en-US" sz="800" u="none" strike="noStrike" dirty="0">
                          <a:effectLst/>
                        </a:rPr>
                        <a:t>1,222</a:t>
                      </a:r>
                      <a:endParaRPr lang="en-US" sz="800" b="0" i="0" u="none" strike="noStrike" dirty="0">
                        <a:effectLst/>
                        <a:latin typeface="Arial" panose="020B0604020202020204" pitchFamily="34" charset="0"/>
                      </a:endParaRPr>
                    </a:p>
                  </a:txBody>
                  <a:tcPr marL="7144" marR="7144" marT="7144" marB="0" anchor="b"/>
                </a:tc>
                <a:extLst>
                  <a:ext uri="{0D108BD9-81ED-4DB2-BD59-A6C34878D82A}">
                    <a16:rowId xmlns:a16="http://schemas.microsoft.com/office/drawing/2014/main" val="364948789"/>
                  </a:ext>
                </a:extLst>
              </a:tr>
              <a:tr h="121444">
                <a:tc>
                  <a:txBody>
                    <a:bodyPr/>
                    <a:lstStyle/>
                    <a:p>
                      <a:pPr algn="l" fontAlgn="b"/>
                      <a:r>
                        <a:rPr lang="en-US" sz="800" u="none" strike="noStrike" dirty="0">
                          <a:effectLst/>
                        </a:rPr>
                        <a:t>CCAF Instructor Certification-II</a:t>
                      </a:r>
                      <a:endParaRPr lang="en-US" sz="800" b="0" i="0" u="none" strike="noStrike" dirty="0">
                        <a:effectLst/>
                        <a:latin typeface="Arial" panose="020B0604020202020204" pitchFamily="34" charset="0"/>
                      </a:endParaRPr>
                    </a:p>
                  </a:txBody>
                  <a:tcPr marL="7144" marR="7144" marT="7144" marB="0" anchor="b"/>
                </a:tc>
                <a:tc>
                  <a:txBody>
                    <a:bodyPr/>
                    <a:lstStyle/>
                    <a:p>
                      <a:pPr algn="r" fontAlgn="b"/>
                      <a:r>
                        <a:rPr lang="en-US" sz="800" u="none" strike="noStrike">
                          <a:effectLst/>
                        </a:rPr>
                        <a:t>656</a:t>
                      </a:r>
                      <a:endParaRPr lang="en-US" sz="800" b="0" i="0" u="none" strike="noStrike">
                        <a:effectLst/>
                        <a:latin typeface="Arial" panose="020B0604020202020204" pitchFamily="34" charset="0"/>
                      </a:endParaRPr>
                    </a:p>
                  </a:txBody>
                  <a:tcPr marL="7144" marR="7144" marT="7144" marB="0" anchor="b"/>
                </a:tc>
                <a:tc>
                  <a:txBody>
                    <a:bodyPr/>
                    <a:lstStyle/>
                    <a:p>
                      <a:pPr algn="r" fontAlgn="b"/>
                      <a:r>
                        <a:rPr lang="en-US" sz="800" u="none" strike="noStrike">
                          <a:effectLst/>
                        </a:rPr>
                        <a:t>819</a:t>
                      </a:r>
                      <a:endParaRPr lang="en-US" sz="800" b="0" i="0" u="none" strike="noStrike">
                        <a:effectLst/>
                        <a:latin typeface="Arial" panose="020B0604020202020204" pitchFamily="34" charset="0"/>
                      </a:endParaRPr>
                    </a:p>
                  </a:txBody>
                  <a:tcPr marL="7144" marR="7144" marT="7144" marB="0" anchor="b"/>
                </a:tc>
                <a:tc>
                  <a:txBody>
                    <a:bodyPr/>
                    <a:lstStyle/>
                    <a:p>
                      <a:pPr algn="r" fontAlgn="b"/>
                      <a:r>
                        <a:rPr lang="en-US" sz="800" u="none" strike="noStrike">
                          <a:effectLst/>
                        </a:rPr>
                        <a:t>861</a:t>
                      </a:r>
                      <a:endParaRPr lang="en-US" sz="800" b="0" i="0" u="none" strike="noStrike">
                        <a:effectLst/>
                        <a:latin typeface="Arial" panose="020B0604020202020204" pitchFamily="34" charset="0"/>
                      </a:endParaRPr>
                    </a:p>
                  </a:txBody>
                  <a:tcPr marL="7144" marR="7144" marT="7144" marB="0" anchor="b"/>
                </a:tc>
                <a:tc>
                  <a:txBody>
                    <a:bodyPr/>
                    <a:lstStyle/>
                    <a:p>
                      <a:pPr algn="r" fontAlgn="b"/>
                      <a:r>
                        <a:rPr lang="en-US" sz="800" u="none" strike="noStrike" dirty="0">
                          <a:effectLst/>
                        </a:rPr>
                        <a:t>888</a:t>
                      </a:r>
                      <a:endParaRPr lang="en-US" sz="800" b="0" i="0" u="none" strike="noStrike" dirty="0">
                        <a:effectLst/>
                        <a:latin typeface="Arial" panose="020B0604020202020204" pitchFamily="34" charset="0"/>
                      </a:endParaRPr>
                    </a:p>
                  </a:txBody>
                  <a:tcPr marL="7144" marR="7144" marT="7144" marB="0" anchor="b"/>
                </a:tc>
                <a:extLst>
                  <a:ext uri="{0D108BD9-81ED-4DB2-BD59-A6C34878D82A}">
                    <a16:rowId xmlns:a16="http://schemas.microsoft.com/office/drawing/2014/main" val="2170749323"/>
                  </a:ext>
                </a:extLst>
              </a:tr>
              <a:tr h="121444">
                <a:tc>
                  <a:txBody>
                    <a:bodyPr/>
                    <a:lstStyle/>
                    <a:p>
                      <a:pPr algn="l" fontAlgn="b"/>
                      <a:r>
                        <a:rPr lang="en-US" sz="800" u="none" strike="noStrike" dirty="0">
                          <a:effectLst/>
                        </a:rPr>
                        <a:t>CCAF Instructor Certification-III</a:t>
                      </a:r>
                      <a:endParaRPr lang="en-US" sz="800" b="0" i="0" u="none" strike="noStrike" dirty="0">
                        <a:effectLst/>
                        <a:latin typeface="Arial" panose="020B0604020202020204" pitchFamily="34" charset="0"/>
                      </a:endParaRPr>
                    </a:p>
                  </a:txBody>
                  <a:tcPr marL="7144" marR="7144" marT="7144" marB="0" anchor="b"/>
                </a:tc>
                <a:tc>
                  <a:txBody>
                    <a:bodyPr/>
                    <a:lstStyle/>
                    <a:p>
                      <a:pPr algn="r" fontAlgn="b"/>
                      <a:r>
                        <a:rPr lang="en-US" sz="800" u="none" strike="noStrike">
                          <a:effectLst/>
                        </a:rPr>
                        <a:t>187</a:t>
                      </a:r>
                      <a:endParaRPr lang="en-US" sz="800" b="0" i="0" u="none" strike="noStrike">
                        <a:effectLst/>
                        <a:latin typeface="Arial" panose="020B0604020202020204" pitchFamily="34" charset="0"/>
                      </a:endParaRPr>
                    </a:p>
                  </a:txBody>
                  <a:tcPr marL="7144" marR="7144" marT="7144" marB="0" anchor="b"/>
                </a:tc>
                <a:tc>
                  <a:txBody>
                    <a:bodyPr/>
                    <a:lstStyle/>
                    <a:p>
                      <a:pPr algn="r" fontAlgn="b"/>
                      <a:r>
                        <a:rPr lang="en-US" sz="800" u="none" strike="noStrike">
                          <a:effectLst/>
                        </a:rPr>
                        <a:t>216</a:t>
                      </a:r>
                      <a:endParaRPr lang="en-US" sz="800" b="0" i="0" u="none" strike="noStrike">
                        <a:effectLst/>
                        <a:latin typeface="Arial" panose="020B0604020202020204" pitchFamily="34" charset="0"/>
                      </a:endParaRPr>
                    </a:p>
                  </a:txBody>
                  <a:tcPr marL="7144" marR="7144" marT="7144" marB="0" anchor="b"/>
                </a:tc>
                <a:tc>
                  <a:txBody>
                    <a:bodyPr/>
                    <a:lstStyle/>
                    <a:p>
                      <a:pPr algn="r" fontAlgn="b"/>
                      <a:r>
                        <a:rPr lang="en-US" sz="800" u="none" strike="noStrike">
                          <a:effectLst/>
                        </a:rPr>
                        <a:t>176</a:t>
                      </a:r>
                      <a:endParaRPr lang="en-US" sz="800" b="0" i="0" u="none" strike="noStrike">
                        <a:effectLst/>
                        <a:latin typeface="Arial" panose="020B0604020202020204" pitchFamily="34" charset="0"/>
                      </a:endParaRPr>
                    </a:p>
                  </a:txBody>
                  <a:tcPr marL="7144" marR="7144" marT="7144" marB="0" anchor="b"/>
                </a:tc>
                <a:tc>
                  <a:txBody>
                    <a:bodyPr/>
                    <a:lstStyle/>
                    <a:p>
                      <a:pPr algn="r" fontAlgn="b"/>
                      <a:r>
                        <a:rPr lang="en-US" sz="800" u="none" strike="noStrike">
                          <a:effectLst/>
                        </a:rPr>
                        <a:t>189</a:t>
                      </a:r>
                      <a:endParaRPr lang="en-US" sz="800" b="0" i="0" u="none" strike="noStrike">
                        <a:effectLst/>
                        <a:latin typeface="Arial" panose="020B0604020202020204" pitchFamily="34" charset="0"/>
                      </a:endParaRPr>
                    </a:p>
                  </a:txBody>
                  <a:tcPr marL="7144" marR="7144" marT="7144" marB="0" anchor="b"/>
                </a:tc>
                <a:extLst>
                  <a:ext uri="{0D108BD9-81ED-4DB2-BD59-A6C34878D82A}">
                    <a16:rowId xmlns:a16="http://schemas.microsoft.com/office/drawing/2014/main" val="600669554"/>
                  </a:ext>
                </a:extLst>
              </a:tr>
              <a:tr h="121444">
                <a:tc>
                  <a:txBody>
                    <a:bodyPr/>
                    <a:lstStyle/>
                    <a:p>
                      <a:pPr algn="l" fontAlgn="b"/>
                      <a:r>
                        <a:rPr lang="en-US" sz="800" u="none" strike="noStrike" dirty="0">
                          <a:effectLst/>
                        </a:rPr>
                        <a:t>Instructional System Design</a:t>
                      </a:r>
                      <a:endParaRPr lang="en-US" sz="800" b="0" i="0" u="none" strike="noStrike" dirty="0">
                        <a:effectLst/>
                        <a:latin typeface="Arial" panose="020B0604020202020204" pitchFamily="34" charset="0"/>
                      </a:endParaRPr>
                    </a:p>
                  </a:txBody>
                  <a:tcPr marL="7144" marR="7144" marT="7144" marB="0" anchor="b"/>
                </a:tc>
                <a:tc>
                  <a:txBody>
                    <a:bodyPr/>
                    <a:lstStyle/>
                    <a:p>
                      <a:pPr algn="r" fontAlgn="b"/>
                      <a:r>
                        <a:rPr lang="en-US" sz="800" u="none" strike="noStrike">
                          <a:effectLst/>
                        </a:rPr>
                        <a:t>33</a:t>
                      </a:r>
                      <a:endParaRPr lang="en-US" sz="800" b="0" i="0" u="none" strike="noStrike">
                        <a:effectLst/>
                        <a:latin typeface="Arial" panose="020B0604020202020204" pitchFamily="34" charset="0"/>
                      </a:endParaRPr>
                    </a:p>
                  </a:txBody>
                  <a:tcPr marL="7144" marR="7144" marT="7144" marB="0" anchor="b"/>
                </a:tc>
                <a:tc>
                  <a:txBody>
                    <a:bodyPr/>
                    <a:lstStyle/>
                    <a:p>
                      <a:pPr algn="r" fontAlgn="b"/>
                      <a:r>
                        <a:rPr lang="en-US" sz="800" u="none" strike="noStrike">
                          <a:effectLst/>
                        </a:rPr>
                        <a:t>100</a:t>
                      </a:r>
                      <a:endParaRPr lang="en-US" sz="800" b="0" i="0" u="none" strike="noStrike">
                        <a:effectLst/>
                        <a:latin typeface="Arial" panose="020B0604020202020204" pitchFamily="34" charset="0"/>
                      </a:endParaRPr>
                    </a:p>
                  </a:txBody>
                  <a:tcPr marL="7144" marR="7144" marT="7144" marB="0" anchor="b"/>
                </a:tc>
                <a:tc>
                  <a:txBody>
                    <a:bodyPr/>
                    <a:lstStyle/>
                    <a:p>
                      <a:pPr algn="r" fontAlgn="b"/>
                      <a:r>
                        <a:rPr lang="en-US" sz="800" u="none" strike="noStrike" dirty="0">
                          <a:effectLst/>
                        </a:rPr>
                        <a:t>96</a:t>
                      </a:r>
                      <a:endParaRPr lang="en-US" sz="800" b="0" i="0" u="none" strike="noStrike" dirty="0">
                        <a:effectLst/>
                        <a:latin typeface="Arial" panose="020B0604020202020204" pitchFamily="34" charset="0"/>
                      </a:endParaRPr>
                    </a:p>
                  </a:txBody>
                  <a:tcPr marL="7144" marR="7144" marT="7144" marB="0" anchor="b"/>
                </a:tc>
                <a:tc>
                  <a:txBody>
                    <a:bodyPr/>
                    <a:lstStyle/>
                    <a:p>
                      <a:pPr algn="r" fontAlgn="b"/>
                      <a:r>
                        <a:rPr lang="en-US" sz="800" u="none" strike="noStrike" dirty="0">
                          <a:effectLst/>
                        </a:rPr>
                        <a:t>97</a:t>
                      </a:r>
                      <a:endParaRPr lang="en-US" sz="800" b="0" i="0" u="none" strike="noStrike" dirty="0">
                        <a:effectLst/>
                        <a:latin typeface="Arial" panose="020B0604020202020204" pitchFamily="34" charset="0"/>
                      </a:endParaRPr>
                    </a:p>
                  </a:txBody>
                  <a:tcPr marL="7144" marR="7144" marT="7144" marB="0" anchor="b"/>
                </a:tc>
                <a:extLst>
                  <a:ext uri="{0D108BD9-81ED-4DB2-BD59-A6C34878D82A}">
                    <a16:rowId xmlns:a16="http://schemas.microsoft.com/office/drawing/2014/main" val="2093180211"/>
                  </a:ext>
                </a:extLst>
              </a:tr>
            </a:tbl>
          </a:graphicData>
        </a:graphic>
      </p:graphicFrame>
      <p:graphicFrame>
        <p:nvGraphicFramePr>
          <p:cNvPr id="7" name="Content Placeholder 6">
            <a:extLst>
              <a:ext uri="{FF2B5EF4-FFF2-40B4-BE49-F238E27FC236}">
                <a16:creationId xmlns:a16="http://schemas.microsoft.com/office/drawing/2014/main" id="{69D17E41-97CC-4334-BF95-9402470113EF}"/>
              </a:ext>
            </a:extLst>
          </p:cNvPr>
          <p:cNvGraphicFramePr>
            <a:graphicFrameLocks/>
          </p:cNvGraphicFramePr>
          <p:nvPr>
            <p:extLst>
              <p:ext uri="{D42A27DB-BD31-4B8C-83A1-F6EECF244321}">
                <p14:modId xmlns:p14="http://schemas.microsoft.com/office/powerpoint/2010/main" val="4155851599"/>
              </p:ext>
            </p:extLst>
          </p:nvPr>
        </p:nvGraphicFramePr>
        <p:xfrm>
          <a:off x="5029200" y="3486377"/>
          <a:ext cx="3709219" cy="1147288"/>
        </p:xfrm>
        <a:graphic>
          <a:graphicData uri="http://schemas.openxmlformats.org/drawingml/2006/table">
            <a:tbl>
              <a:tblPr>
                <a:tableStyleId>{21E4AEA4-8DFA-4A89-87EB-49C32662AFE0}</a:tableStyleId>
              </a:tblPr>
              <a:tblGrid>
                <a:gridCol w="1579736">
                  <a:extLst>
                    <a:ext uri="{9D8B030D-6E8A-4147-A177-3AD203B41FA5}">
                      <a16:colId xmlns:a16="http://schemas.microsoft.com/office/drawing/2014/main" val="2081816348"/>
                    </a:ext>
                  </a:extLst>
                </a:gridCol>
                <a:gridCol w="710881">
                  <a:extLst>
                    <a:ext uri="{9D8B030D-6E8A-4147-A177-3AD203B41FA5}">
                      <a16:colId xmlns:a16="http://schemas.microsoft.com/office/drawing/2014/main" val="3592191587"/>
                    </a:ext>
                  </a:extLst>
                </a:gridCol>
                <a:gridCol w="710881">
                  <a:extLst>
                    <a:ext uri="{9D8B030D-6E8A-4147-A177-3AD203B41FA5}">
                      <a16:colId xmlns:a16="http://schemas.microsoft.com/office/drawing/2014/main" val="1416524024"/>
                    </a:ext>
                  </a:extLst>
                </a:gridCol>
                <a:gridCol w="707721">
                  <a:extLst>
                    <a:ext uri="{9D8B030D-6E8A-4147-A177-3AD203B41FA5}">
                      <a16:colId xmlns:a16="http://schemas.microsoft.com/office/drawing/2014/main" val="2465873712"/>
                    </a:ext>
                  </a:extLst>
                </a:gridCol>
              </a:tblGrid>
              <a:tr h="121444">
                <a:tc gridSpan="4">
                  <a:txBody>
                    <a:bodyPr/>
                    <a:lstStyle/>
                    <a:p>
                      <a:pPr algn="ctr" fontAlgn="b"/>
                      <a:r>
                        <a:rPr lang="en-US" sz="800" u="none" strike="noStrike">
                          <a:effectLst/>
                        </a:rPr>
                        <a:t>Monthly Graduates</a:t>
                      </a:r>
                      <a:endParaRPr lang="en-US" sz="800" b="1" i="0" u="none" strike="noStrike">
                        <a:effectLst/>
                        <a:latin typeface="Arial" panose="020B0604020202020204" pitchFamily="34" charset="0"/>
                      </a:endParaRPr>
                    </a:p>
                  </a:txBody>
                  <a:tcPr marL="7144" marR="7144" marT="7144"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55486614"/>
                  </a:ext>
                </a:extLst>
              </a:tr>
              <a:tr h="350044">
                <a:tc>
                  <a:txBody>
                    <a:bodyPr/>
                    <a:lstStyle/>
                    <a:p>
                      <a:pPr algn="ctr" fontAlgn="b"/>
                      <a:r>
                        <a:rPr lang="en-US" sz="800" u="none" strike="noStrike" dirty="0">
                          <a:effectLst/>
                        </a:rPr>
                        <a:t>CCAF Certificate Program</a:t>
                      </a:r>
                      <a:endParaRPr lang="en-US" sz="800" b="1" i="0" u="none" strike="noStrike" dirty="0">
                        <a:effectLst/>
                        <a:latin typeface="Arial" panose="020B0604020202020204" pitchFamily="34" charset="0"/>
                      </a:endParaRPr>
                    </a:p>
                  </a:txBody>
                  <a:tcPr marL="7144" marR="7144" marT="7144" marB="0" anchor="ctr"/>
                </a:tc>
                <a:tc>
                  <a:txBody>
                    <a:bodyPr/>
                    <a:lstStyle/>
                    <a:p>
                      <a:pPr algn="ctr" fontAlgn="b"/>
                      <a:r>
                        <a:rPr lang="en-US" sz="800" u="none" strike="noStrike" dirty="0">
                          <a:effectLst/>
                        </a:rPr>
                        <a:t>July Monthly Graduates</a:t>
                      </a:r>
                      <a:endParaRPr lang="en-US" sz="800" b="1" i="0" u="none" strike="noStrike" dirty="0">
                        <a:effectLst/>
                        <a:latin typeface="Arial" panose="020B0604020202020204" pitchFamily="34" charset="0"/>
                      </a:endParaRPr>
                    </a:p>
                  </a:txBody>
                  <a:tcPr marL="7144" marR="7144" marT="7144" marB="0" anchor="b"/>
                </a:tc>
                <a:tc>
                  <a:txBody>
                    <a:bodyPr/>
                    <a:lstStyle/>
                    <a:p>
                      <a:pPr algn="ctr" fontAlgn="b"/>
                      <a:r>
                        <a:rPr lang="en-US" sz="800" u="none" strike="noStrike" dirty="0">
                          <a:effectLst/>
                        </a:rPr>
                        <a:t>August Monthly Graduates</a:t>
                      </a:r>
                      <a:endParaRPr lang="en-US" sz="800" b="1" i="0" u="none" strike="noStrike" dirty="0">
                        <a:effectLst/>
                        <a:latin typeface="Arial" panose="020B0604020202020204" pitchFamily="34" charset="0"/>
                      </a:endParaRPr>
                    </a:p>
                  </a:txBody>
                  <a:tcPr marL="7144" marR="7144" marT="7144" marB="0" anchor="b"/>
                </a:tc>
                <a:tc>
                  <a:txBody>
                    <a:bodyPr/>
                    <a:lstStyle/>
                    <a:p>
                      <a:pPr algn="ctr" fontAlgn="b"/>
                      <a:r>
                        <a:rPr lang="en-US" sz="800" u="none" strike="noStrike" dirty="0">
                          <a:effectLst/>
                        </a:rPr>
                        <a:t>September Monthly Graduates</a:t>
                      </a:r>
                      <a:endParaRPr lang="en-US" sz="800" b="1" i="0" u="none" strike="noStrike" dirty="0">
                        <a:effectLst/>
                        <a:latin typeface="Arial" panose="020B0604020202020204" pitchFamily="34" charset="0"/>
                      </a:endParaRPr>
                    </a:p>
                  </a:txBody>
                  <a:tcPr marL="7144" marR="7144" marT="7144" marB="0" anchor="b"/>
                </a:tc>
                <a:extLst>
                  <a:ext uri="{0D108BD9-81ED-4DB2-BD59-A6C34878D82A}">
                    <a16:rowId xmlns:a16="http://schemas.microsoft.com/office/drawing/2014/main" val="4016612327"/>
                  </a:ext>
                </a:extLst>
              </a:tr>
              <a:tr h="121444">
                <a:tc>
                  <a:txBody>
                    <a:bodyPr/>
                    <a:lstStyle/>
                    <a:p>
                      <a:pPr algn="l" fontAlgn="b"/>
                      <a:r>
                        <a:rPr lang="en-US" sz="800" u="none" strike="noStrike" dirty="0">
                          <a:effectLst/>
                        </a:rPr>
                        <a:t>FAA Airframe &amp; Powerplant*</a:t>
                      </a:r>
                      <a:endParaRPr lang="en-US" sz="800" b="0" i="0" u="none" strike="noStrike" dirty="0">
                        <a:effectLst/>
                        <a:latin typeface="Arial" panose="020B0604020202020204" pitchFamily="34" charset="0"/>
                      </a:endParaRPr>
                    </a:p>
                  </a:txBody>
                  <a:tcPr marL="7144" marR="7144" marT="7144" marB="0" anchor="b"/>
                </a:tc>
                <a:tc>
                  <a:txBody>
                    <a:bodyPr/>
                    <a:lstStyle/>
                    <a:p>
                      <a:pPr algn="r" fontAlgn="b"/>
                      <a:r>
                        <a:rPr lang="en-US" sz="800" b="0" u="none" strike="noStrike" dirty="0">
                          <a:effectLst/>
                        </a:rPr>
                        <a:t>18</a:t>
                      </a:r>
                      <a:endParaRPr lang="en-US" sz="800" b="0" i="0" u="none" strike="noStrike" dirty="0">
                        <a:effectLst/>
                        <a:latin typeface="Arial" panose="020B0604020202020204" pitchFamily="34" charset="0"/>
                      </a:endParaRPr>
                    </a:p>
                  </a:txBody>
                  <a:tcPr marL="7144" marR="7144" marT="7144" marB="0" anchor="b"/>
                </a:tc>
                <a:tc>
                  <a:txBody>
                    <a:bodyPr/>
                    <a:lstStyle/>
                    <a:p>
                      <a:pPr algn="r" fontAlgn="b"/>
                      <a:r>
                        <a:rPr lang="en-US" sz="800" u="none" strike="noStrike" dirty="0">
                          <a:effectLst/>
                        </a:rPr>
                        <a:t>45</a:t>
                      </a:r>
                      <a:endParaRPr lang="en-US" sz="800" b="0" i="0" u="none" strike="noStrike" dirty="0">
                        <a:effectLst/>
                        <a:latin typeface="Arial" panose="020B0604020202020204" pitchFamily="34" charset="0"/>
                      </a:endParaRPr>
                    </a:p>
                  </a:txBody>
                  <a:tcPr marL="7144" marR="7144" marT="7144" marB="0" anchor="b"/>
                </a:tc>
                <a:tc>
                  <a:txBody>
                    <a:bodyPr/>
                    <a:lstStyle/>
                    <a:p>
                      <a:pPr algn="r" fontAlgn="b"/>
                      <a:r>
                        <a:rPr lang="en-US" sz="800" u="none" strike="noStrike" dirty="0">
                          <a:effectLst/>
                        </a:rPr>
                        <a:t>22</a:t>
                      </a:r>
                      <a:endParaRPr lang="en-US" sz="800" b="0" i="0" u="none" strike="noStrike" dirty="0">
                        <a:effectLst/>
                        <a:latin typeface="Arial" panose="020B0604020202020204" pitchFamily="34" charset="0"/>
                      </a:endParaRPr>
                    </a:p>
                  </a:txBody>
                  <a:tcPr marL="7144" marR="7144" marT="7144" marB="0" anchor="b"/>
                </a:tc>
                <a:extLst>
                  <a:ext uri="{0D108BD9-81ED-4DB2-BD59-A6C34878D82A}">
                    <a16:rowId xmlns:a16="http://schemas.microsoft.com/office/drawing/2014/main" val="616235683"/>
                  </a:ext>
                </a:extLst>
              </a:tr>
              <a:tr h="121444">
                <a:tc>
                  <a:txBody>
                    <a:bodyPr/>
                    <a:lstStyle/>
                    <a:p>
                      <a:pPr algn="l" fontAlgn="b"/>
                      <a:r>
                        <a:rPr lang="en-US" sz="800" u="none" strike="noStrike" dirty="0">
                          <a:effectLst/>
                        </a:rPr>
                        <a:t>CCAF Instructor Certification-I</a:t>
                      </a:r>
                      <a:endParaRPr lang="en-US" sz="800" b="0" i="0" u="none" strike="noStrike" dirty="0">
                        <a:effectLst/>
                        <a:latin typeface="Arial" panose="020B0604020202020204" pitchFamily="34" charset="0"/>
                      </a:endParaRPr>
                    </a:p>
                  </a:txBody>
                  <a:tcPr marL="7144" marR="7144" marT="7144" marB="0" anchor="b"/>
                </a:tc>
                <a:tc>
                  <a:txBody>
                    <a:bodyPr/>
                    <a:lstStyle/>
                    <a:p>
                      <a:pPr algn="r" fontAlgn="b"/>
                      <a:r>
                        <a:rPr lang="en-US" sz="800" u="none" strike="noStrike">
                          <a:effectLst/>
                        </a:rPr>
                        <a:t>75</a:t>
                      </a:r>
                      <a:endParaRPr lang="en-US" sz="800" b="0" i="0" u="none" strike="noStrike">
                        <a:effectLst/>
                        <a:latin typeface="Arial" panose="020B0604020202020204" pitchFamily="34" charset="0"/>
                      </a:endParaRPr>
                    </a:p>
                  </a:txBody>
                  <a:tcPr marL="7144" marR="7144" marT="7144" marB="0" anchor="b"/>
                </a:tc>
                <a:tc>
                  <a:txBody>
                    <a:bodyPr/>
                    <a:lstStyle/>
                    <a:p>
                      <a:pPr algn="r" fontAlgn="b"/>
                      <a:r>
                        <a:rPr lang="en-US" sz="800" u="none" strike="noStrike">
                          <a:effectLst/>
                        </a:rPr>
                        <a:t>119</a:t>
                      </a:r>
                      <a:endParaRPr lang="en-US" sz="800" b="0" i="0" u="none" strike="noStrike">
                        <a:effectLst/>
                        <a:latin typeface="Arial" panose="020B0604020202020204" pitchFamily="34" charset="0"/>
                      </a:endParaRPr>
                    </a:p>
                  </a:txBody>
                  <a:tcPr marL="7144" marR="7144" marT="7144" marB="0" anchor="b"/>
                </a:tc>
                <a:tc>
                  <a:txBody>
                    <a:bodyPr/>
                    <a:lstStyle/>
                    <a:p>
                      <a:pPr algn="r" fontAlgn="b"/>
                      <a:r>
                        <a:rPr lang="en-US" sz="800" u="none" strike="noStrike" dirty="0">
                          <a:effectLst/>
                        </a:rPr>
                        <a:t>147</a:t>
                      </a:r>
                      <a:endParaRPr lang="en-US" sz="800" b="0" i="0" u="none" strike="noStrike" dirty="0">
                        <a:effectLst/>
                        <a:latin typeface="Arial" panose="020B0604020202020204" pitchFamily="34" charset="0"/>
                      </a:endParaRPr>
                    </a:p>
                  </a:txBody>
                  <a:tcPr marL="7144" marR="7144" marT="7144" marB="0" anchor="b"/>
                </a:tc>
                <a:extLst>
                  <a:ext uri="{0D108BD9-81ED-4DB2-BD59-A6C34878D82A}">
                    <a16:rowId xmlns:a16="http://schemas.microsoft.com/office/drawing/2014/main" val="3386057808"/>
                  </a:ext>
                </a:extLst>
              </a:tr>
              <a:tr h="121444">
                <a:tc>
                  <a:txBody>
                    <a:bodyPr/>
                    <a:lstStyle/>
                    <a:p>
                      <a:pPr algn="l" fontAlgn="b"/>
                      <a:r>
                        <a:rPr lang="en-US" sz="800" u="none" strike="noStrike" dirty="0">
                          <a:effectLst/>
                        </a:rPr>
                        <a:t>CCAF Instructor Certification-II</a:t>
                      </a:r>
                      <a:endParaRPr lang="en-US" sz="800" b="0" i="0" u="none" strike="noStrike" dirty="0">
                        <a:effectLst/>
                        <a:latin typeface="Arial" panose="020B0604020202020204" pitchFamily="34" charset="0"/>
                      </a:endParaRPr>
                    </a:p>
                  </a:txBody>
                  <a:tcPr marL="7144" marR="7144" marT="7144" marB="0" anchor="b"/>
                </a:tc>
                <a:tc>
                  <a:txBody>
                    <a:bodyPr/>
                    <a:lstStyle/>
                    <a:p>
                      <a:pPr algn="r" fontAlgn="b"/>
                      <a:r>
                        <a:rPr lang="en-US" sz="800" u="none" strike="noStrike">
                          <a:effectLst/>
                        </a:rPr>
                        <a:t>92</a:t>
                      </a:r>
                      <a:endParaRPr lang="en-US" sz="800" b="0" i="0" u="none" strike="noStrike">
                        <a:effectLst/>
                        <a:latin typeface="Arial" panose="020B0604020202020204" pitchFamily="34" charset="0"/>
                      </a:endParaRPr>
                    </a:p>
                  </a:txBody>
                  <a:tcPr marL="7144" marR="7144" marT="7144" marB="0" anchor="b"/>
                </a:tc>
                <a:tc>
                  <a:txBody>
                    <a:bodyPr/>
                    <a:lstStyle/>
                    <a:p>
                      <a:pPr algn="r" fontAlgn="b"/>
                      <a:r>
                        <a:rPr lang="en-US" sz="800" u="none" strike="noStrike">
                          <a:effectLst/>
                        </a:rPr>
                        <a:t>72</a:t>
                      </a:r>
                      <a:endParaRPr lang="en-US" sz="800" b="0" i="0" u="none" strike="noStrike">
                        <a:effectLst/>
                        <a:latin typeface="Arial" panose="020B0604020202020204" pitchFamily="34" charset="0"/>
                      </a:endParaRPr>
                    </a:p>
                  </a:txBody>
                  <a:tcPr marL="7144" marR="7144" marT="7144" marB="0" anchor="b"/>
                </a:tc>
                <a:tc>
                  <a:txBody>
                    <a:bodyPr/>
                    <a:lstStyle/>
                    <a:p>
                      <a:pPr algn="r" fontAlgn="b"/>
                      <a:r>
                        <a:rPr lang="en-US" sz="800" u="none" strike="noStrike">
                          <a:effectLst/>
                        </a:rPr>
                        <a:t>73</a:t>
                      </a:r>
                      <a:endParaRPr lang="en-US" sz="800" b="0" i="0" u="none" strike="noStrike">
                        <a:effectLst/>
                        <a:latin typeface="Arial" panose="020B0604020202020204" pitchFamily="34" charset="0"/>
                      </a:endParaRPr>
                    </a:p>
                  </a:txBody>
                  <a:tcPr marL="7144" marR="7144" marT="7144" marB="0" anchor="b"/>
                </a:tc>
                <a:extLst>
                  <a:ext uri="{0D108BD9-81ED-4DB2-BD59-A6C34878D82A}">
                    <a16:rowId xmlns:a16="http://schemas.microsoft.com/office/drawing/2014/main" val="3298052263"/>
                  </a:ext>
                </a:extLst>
              </a:tr>
              <a:tr h="121444">
                <a:tc>
                  <a:txBody>
                    <a:bodyPr/>
                    <a:lstStyle/>
                    <a:p>
                      <a:pPr algn="l" fontAlgn="b"/>
                      <a:r>
                        <a:rPr lang="en-US" sz="800" u="none" strike="noStrike" dirty="0">
                          <a:effectLst/>
                        </a:rPr>
                        <a:t>CCAF Instructor Certification-III</a:t>
                      </a:r>
                      <a:endParaRPr lang="en-US" sz="800" b="0" i="0" u="none" strike="noStrike" dirty="0">
                        <a:effectLst/>
                        <a:latin typeface="Arial" panose="020B0604020202020204" pitchFamily="34" charset="0"/>
                      </a:endParaRPr>
                    </a:p>
                  </a:txBody>
                  <a:tcPr marL="7144" marR="7144" marT="7144" marB="0" anchor="b"/>
                </a:tc>
                <a:tc>
                  <a:txBody>
                    <a:bodyPr/>
                    <a:lstStyle/>
                    <a:p>
                      <a:pPr algn="r" fontAlgn="b"/>
                      <a:r>
                        <a:rPr lang="en-US" sz="800" u="none" strike="noStrike">
                          <a:effectLst/>
                        </a:rPr>
                        <a:t>20</a:t>
                      </a:r>
                      <a:endParaRPr lang="en-US" sz="800" b="0" i="0" u="none" strike="noStrike">
                        <a:effectLst/>
                        <a:latin typeface="Arial" panose="020B0604020202020204" pitchFamily="34" charset="0"/>
                      </a:endParaRPr>
                    </a:p>
                  </a:txBody>
                  <a:tcPr marL="7144" marR="7144" marT="7144" marB="0" anchor="b"/>
                </a:tc>
                <a:tc>
                  <a:txBody>
                    <a:bodyPr/>
                    <a:lstStyle/>
                    <a:p>
                      <a:pPr algn="r" fontAlgn="b"/>
                      <a:r>
                        <a:rPr lang="en-US" sz="800" u="none" strike="noStrike">
                          <a:effectLst/>
                        </a:rPr>
                        <a:t>16</a:t>
                      </a:r>
                      <a:endParaRPr lang="en-US" sz="800" b="0" i="0" u="none" strike="noStrike">
                        <a:effectLst/>
                        <a:latin typeface="Arial" panose="020B0604020202020204" pitchFamily="34" charset="0"/>
                      </a:endParaRPr>
                    </a:p>
                  </a:txBody>
                  <a:tcPr marL="7144" marR="7144" marT="7144" marB="0" anchor="b"/>
                </a:tc>
                <a:tc>
                  <a:txBody>
                    <a:bodyPr/>
                    <a:lstStyle/>
                    <a:p>
                      <a:pPr algn="r" fontAlgn="b"/>
                      <a:r>
                        <a:rPr lang="en-US" sz="800" u="none" strike="noStrike">
                          <a:effectLst/>
                        </a:rPr>
                        <a:t>16</a:t>
                      </a:r>
                      <a:endParaRPr lang="en-US" sz="800" b="0" i="0" u="none" strike="noStrike">
                        <a:effectLst/>
                        <a:latin typeface="Arial" panose="020B0604020202020204" pitchFamily="34" charset="0"/>
                      </a:endParaRPr>
                    </a:p>
                  </a:txBody>
                  <a:tcPr marL="7144" marR="7144" marT="7144" marB="0" anchor="b"/>
                </a:tc>
                <a:extLst>
                  <a:ext uri="{0D108BD9-81ED-4DB2-BD59-A6C34878D82A}">
                    <a16:rowId xmlns:a16="http://schemas.microsoft.com/office/drawing/2014/main" val="1566788541"/>
                  </a:ext>
                </a:extLst>
              </a:tr>
              <a:tr h="121444">
                <a:tc>
                  <a:txBody>
                    <a:bodyPr/>
                    <a:lstStyle/>
                    <a:p>
                      <a:pPr algn="l" fontAlgn="b"/>
                      <a:r>
                        <a:rPr lang="en-US" sz="800" u="none" strike="noStrike" dirty="0">
                          <a:effectLst/>
                        </a:rPr>
                        <a:t>Instructional System Design</a:t>
                      </a:r>
                      <a:endParaRPr lang="en-US" sz="800" b="0" i="0" u="none" strike="noStrike" dirty="0">
                        <a:effectLst/>
                        <a:latin typeface="Arial" panose="020B0604020202020204" pitchFamily="34" charset="0"/>
                      </a:endParaRPr>
                    </a:p>
                  </a:txBody>
                  <a:tcPr marL="7144" marR="7144" marT="7144" marB="0" anchor="b"/>
                </a:tc>
                <a:tc>
                  <a:txBody>
                    <a:bodyPr/>
                    <a:lstStyle/>
                    <a:p>
                      <a:pPr algn="r" fontAlgn="b"/>
                      <a:r>
                        <a:rPr lang="en-US" sz="800" u="none" strike="noStrike">
                          <a:effectLst/>
                        </a:rPr>
                        <a:t>1</a:t>
                      </a:r>
                      <a:endParaRPr lang="en-US" sz="800" b="0" i="0" u="none" strike="noStrike">
                        <a:effectLst/>
                        <a:latin typeface="Arial" panose="020B0604020202020204" pitchFamily="34" charset="0"/>
                      </a:endParaRPr>
                    </a:p>
                  </a:txBody>
                  <a:tcPr marL="7144" marR="7144" marT="7144" marB="0" anchor="b"/>
                </a:tc>
                <a:tc>
                  <a:txBody>
                    <a:bodyPr/>
                    <a:lstStyle/>
                    <a:p>
                      <a:pPr algn="r" fontAlgn="b"/>
                      <a:r>
                        <a:rPr lang="en-US" sz="800" u="none" strike="noStrike">
                          <a:effectLst/>
                        </a:rPr>
                        <a:t>7</a:t>
                      </a:r>
                      <a:endParaRPr lang="en-US" sz="800" b="0" i="0" u="none" strike="noStrike">
                        <a:effectLst/>
                        <a:latin typeface="Arial" panose="020B0604020202020204" pitchFamily="34" charset="0"/>
                      </a:endParaRPr>
                    </a:p>
                  </a:txBody>
                  <a:tcPr marL="7144" marR="7144" marT="7144" marB="0" anchor="b"/>
                </a:tc>
                <a:tc>
                  <a:txBody>
                    <a:bodyPr/>
                    <a:lstStyle/>
                    <a:p>
                      <a:pPr algn="r" fontAlgn="b"/>
                      <a:r>
                        <a:rPr lang="en-US" sz="800" u="none" strike="noStrike" dirty="0">
                          <a:effectLst/>
                        </a:rPr>
                        <a:t>9</a:t>
                      </a:r>
                      <a:endParaRPr lang="en-US" sz="800" b="0" i="0" u="none" strike="noStrike" dirty="0">
                        <a:effectLst/>
                        <a:latin typeface="Arial" panose="020B0604020202020204" pitchFamily="34" charset="0"/>
                      </a:endParaRPr>
                    </a:p>
                  </a:txBody>
                  <a:tcPr marL="7144" marR="7144" marT="7144" marB="0" anchor="b"/>
                </a:tc>
                <a:extLst>
                  <a:ext uri="{0D108BD9-81ED-4DB2-BD59-A6C34878D82A}">
                    <a16:rowId xmlns:a16="http://schemas.microsoft.com/office/drawing/2014/main" val="2847420202"/>
                  </a:ext>
                </a:extLst>
              </a:tr>
            </a:tbl>
          </a:graphicData>
        </a:graphic>
      </p:graphicFrame>
      <p:graphicFrame>
        <p:nvGraphicFramePr>
          <p:cNvPr id="10" name="Table 9">
            <a:extLst>
              <a:ext uri="{FF2B5EF4-FFF2-40B4-BE49-F238E27FC236}">
                <a16:creationId xmlns:a16="http://schemas.microsoft.com/office/drawing/2014/main" id="{55448B6A-6AEA-4845-8A32-1D17003ACBFA}"/>
              </a:ext>
            </a:extLst>
          </p:cNvPr>
          <p:cNvGraphicFramePr>
            <a:graphicFrameLocks noGrp="1"/>
          </p:cNvGraphicFramePr>
          <p:nvPr>
            <p:extLst>
              <p:ext uri="{D42A27DB-BD31-4B8C-83A1-F6EECF244321}">
                <p14:modId xmlns:p14="http://schemas.microsoft.com/office/powerpoint/2010/main" val="2607228729"/>
              </p:ext>
            </p:extLst>
          </p:nvPr>
        </p:nvGraphicFramePr>
        <p:xfrm>
          <a:off x="5029200" y="1276350"/>
          <a:ext cx="3709219" cy="1017272"/>
        </p:xfrm>
        <a:graphic>
          <a:graphicData uri="http://schemas.openxmlformats.org/drawingml/2006/table">
            <a:tbl>
              <a:tblPr>
                <a:tableStyleId>{21E4AEA4-8DFA-4A89-87EB-49C32662AFE0}</a:tableStyleId>
              </a:tblPr>
              <a:tblGrid>
                <a:gridCol w="2558081">
                  <a:extLst>
                    <a:ext uri="{9D8B030D-6E8A-4147-A177-3AD203B41FA5}">
                      <a16:colId xmlns:a16="http://schemas.microsoft.com/office/drawing/2014/main" val="3378543998"/>
                    </a:ext>
                  </a:extLst>
                </a:gridCol>
                <a:gridCol w="1151138">
                  <a:extLst>
                    <a:ext uri="{9D8B030D-6E8A-4147-A177-3AD203B41FA5}">
                      <a16:colId xmlns:a16="http://schemas.microsoft.com/office/drawing/2014/main" val="146313999"/>
                    </a:ext>
                  </a:extLst>
                </a:gridCol>
              </a:tblGrid>
              <a:tr h="121444">
                <a:tc gridSpan="2">
                  <a:txBody>
                    <a:bodyPr/>
                    <a:lstStyle/>
                    <a:p>
                      <a:pPr algn="ctr" fontAlgn="b"/>
                      <a:r>
                        <a:rPr lang="en-US" sz="800" u="none" strike="noStrike" dirty="0">
                          <a:effectLst/>
                        </a:rPr>
                        <a:t>Total Graduates</a:t>
                      </a:r>
                      <a:endParaRPr lang="en-US" sz="800" b="1" i="0" u="none" strike="noStrike" dirty="0">
                        <a:effectLst/>
                        <a:latin typeface="Arial" panose="020B0604020202020204" pitchFamily="34" charset="0"/>
                      </a:endParaRPr>
                    </a:p>
                  </a:txBody>
                  <a:tcPr marL="7144" marR="7144" marT="7144" marB="0" anchor="b"/>
                </a:tc>
                <a:tc hMerge="1">
                  <a:txBody>
                    <a:bodyPr/>
                    <a:lstStyle/>
                    <a:p>
                      <a:endParaRPr lang="en-US"/>
                    </a:p>
                  </a:txBody>
                  <a:tcPr/>
                </a:tc>
                <a:extLst>
                  <a:ext uri="{0D108BD9-81ED-4DB2-BD59-A6C34878D82A}">
                    <a16:rowId xmlns:a16="http://schemas.microsoft.com/office/drawing/2014/main" val="2784031355"/>
                  </a:ext>
                </a:extLst>
              </a:tr>
              <a:tr h="242888">
                <a:tc>
                  <a:txBody>
                    <a:bodyPr/>
                    <a:lstStyle/>
                    <a:p>
                      <a:pPr algn="ctr" fontAlgn="b"/>
                      <a:r>
                        <a:rPr lang="en-US" sz="800" u="none" strike="noStrike" dirty="0">
                          <a:effectLst/>
                        </a:rPr>
                        <a:t>CCAF Certificate Program</a:t>
                      </a:r>
                      <a:endParaRPr lang="en-US" sz="800" b="1" i="0" u="none" strike="noStrike" dirty="0">
                        <a:effectLst/>
                        <a:latin typeface="Arial" panose="020B0604020202020204" pitchFamily="34" charset="0"/>
                      </a:endParaRPr>
                    </a:p>
                  </a:txBody>
                  <a:tcPr marL="7144" marR="7144" marT="7144" marB="0" anchor="ctr"/>
                </a:tc>
                <a:tc>
                  <a:txBody>
                    <a:bodyPr/>
                    <a:lstStyle/>
                    <a:p>
                      <a:pPr algn="l" fontAlgn="b"/>
                      <a:r>
                        <a:rPr lang="en-US" sz="800" u="none" strike="noStrike" dirty="0">
                          <a:effectLst/>
                        </a:rPr>
                        <a:t>Graduates</a:t>
                      </a:r>
                      <a:endParaRPr lang="en-US" sz="800" b="1" i="0" u="none" strike="noStrike" dirty="0">
                        <a:effectLst/>
                        <a:latin typeface="Arial" panose="020B0604020202020204" pitchFamily="34" charset="0"/>
                      </a:endParaRPr>
                    </a:p>
                  </a:txBody>
                  <a:tcPr marL="7144" marR="7144" marT="7144" marB="0" anchor="ctr"/>
                </a:tc>
                <a:extLst>
                  <a:ext uri="{0D108BD9-81ED-4DB2-BD59-A6C34878D82A}">
                    <a16:rowId xmlns:a16="http://schemas.microsoft.com/office/drawing/2014/main" val="4090937241"/>
                  </a:ext>
                </a:extLst>
              </a:tr>
              <a:tr h="121444">
                <a:tc>
                  <a:txBody>
                    <a:bodyPr/>
                    <a:lstStyle/>
                    <a:p>
                      <a:pPr algn="l" fontAlgn="b"/>
                      <a:r>
                        <a:rPr lang="en-US" sz="800" u="none" strike="noStrike" dirty="0">
                          <a:effectLst/>
                        </a:rPr>
                        <a:t>FAA Airframe &amp; Powerplant*</a:t>
                      </a:r>
                      <a:endParaRPr lang="en-US" sz="800" b="0" i="0" u="none" strike="noStrike" dirty="0">
                        <a:effectLst/>
                        <a:latin typeface="Arial" panose="020B0604020202020204" pitchFamily="34" charset="0"/>
                      </a:endParaRPr>
                    </a:p>
                  </a:txBody>
                  <a:tcPr marL="7144" marR="7144" marT="7144" marB="0" anchor="b"/>
                </a:tc>
                <a:tc>
                  <a:txBody>
                    <a:bodyPr/>
                    <a:lstStyle/>
                    <a:p>
                      <a:pPr algn="r" fontAlgn="b"/>
                      <a:r>
                        <a:rPr lang="en-US" sz="800" u="none" strike="noStrike" dirty="0">
                          <a:effectLst/>
                        </a:rPr>
                        <a:t>2,387</a:t>
                      </a:r>
                      <a:endParaRPr lang="en-US" sz="800" b="0" i="0" u="none" strike="noStrike" dirty="0">
                        <a:effectLst/>
                        <a:latin typeface="Arial" panose="020B0604020202020204" pitchFamily="34" charset="0"/>
                      </a:endParaRPr>
                    </a:p>
                  </a:txBody>
                  <a:tcPr marL="7144" marR="7144" marT="7144" marB="0" anchor="b"/>
                </a:tc>
                <a:extLst>
                  <a:ext uri="{0D108BD9-81ED-4DB2-BD59-A6C34878D82A}">
                    <a16:rowId xmlns:a16="http://schemas.microsoft.com/office/drawing/2014/main" val="968948213"/>
                  </a:ext>
                </a:extLst>
              </a:tr>
              <a:tr h="121444">
                <a:tc>
                  <a:txBody>
                    <a:bodyPr/>
                    <a:lstStyle/>
                    <a:p>
                      <a:pPr algn="l" fontAlgn="b"/>
                      <a:r>
                        <a:rPr lang="en-US" sz="800" u="none" strike="noStrike" dirty="0">
                          <a:effectLst/>
                        </a:rPr>
                        <a:t>CCAF Instructor Certification-I</a:t>
                      </a:r>
                      <a:endParaRPr lang="en-US" sz="800" b="0" i="0" u="none" strike="noStrike" dirty="0">
                        <a:effectLst/>
                        <a:latin typeface="Arial" panose="020B0604020202020204" pitchFamily="34" charset="0"/>
                      </a:endParaRPr>
                    </a:p>
                  </a:txBody>
                  <a:tcPr marL="7144" marR="7144" marT="7144" marB="0" anchor="b"/>
                </a:tc>
                <a:tc>
                  <a:txBody>
                    <a:bodyPr/>
                    <a:lstStyle/>
                    <a:p>
                      <a:pPr algn="r" fontAlgn="b"/>
                      <a:r>
                        <a:rPr lang="en-US" sz="800" u="none" strike="noStrike" dirty="0">
                          <a:effectLst/>
                        </a:rPr>
                        <a:t>16,941</a:t>
                      </a:r>
                      <a:endParaRPr lang="en-US" sz="800" b="0" i="0" u="none" strike="noStrike" dirty="0">
                        <a:effectLst/>
                        <a:latin typeface="Arial" panose="020B0604020202020204" pitchFamily="34" charset="0"/>
                      </a:endParaRPr>
                    </a:p>
                  </a:txBody>
                  <a:tcPr marL="7144" marR="7144" marT="7144" marB="0" anchor="b"/>
                </a:tc>
                <a:extLst>
                  <a:ext uri="{0D108BD9-81ED-4DB2-BD59-A6C34878D82A}">
                    <a16:rowId xmlns:a16="http://schemas.microsoft.com/office/drawing/2014/main" val="2904015114"/>
                  </a:ext>
                </a:extLst>
              </a:tr>
              <a:tr h="121444">
                <a:tc>
                  <a:txBody>
                    <a:bodyPr/>
                    <a:lstStyle/>
                    <a:p>
                      <a:pPr algn="l" fontAlgn="b"/>
                      <a:r>
                        <a:rPr lang="en-US" sz="800" u="none" strike="noStrike" dirty="0">
                          <a:effectLst/>
                        </a:rPr>
                        <a:t>CCAF Instructor Certification-II</a:t>
                      </a:r>
                      <a:endParaRPr lang="en-US" sz="800" b="0" i="0" u="none" strike="noStrike" dirty="0">
                        <a:effectLst/>
                        <a:latin typeface="Arial" panose="020B0604020202020204" pitchFamily="34" charset="0"/>
                      </a:endParaRPr>
                    </a:p>
                  </a:txBody>
                  <a:tcPr marL="7144" marR="7144" marT="7144" marB="0" anchor="b"/>
                </a:tc>
                <a:tc>
                  <a:txBody>
                    <a:bodyPr/>
                    <a:lstStyle/>
                    <a:p>
                      <a:pPr algn="r" fontAlgn="b"/>
                      <a:r>
                        <a:rPr lang="en-US" sz="800" u="none" strike="noStrike">
                          <a:effectLst/>
                        </a:rPr>
                        <a:t>11,317</a:t>
                      </a:r>
                      <a:endParaRPr lang="en-US" sz="800" b="0" i="0" u="none" strike="noStrike">
                        <a:effectLst/>
                        <a:latin typeface="Arial" panose="020B0604020202020204" pitchFamily="34" charset="0"/>
                      </a:endParaRPr>
                    </a:p>
                  </a:txBody>
                  <a:tcPr marL="7144" marR="7144" marT="7144" marB="0" anchor="b"/>
                </a:tc>
                <a:extLst>
                  <a:ext uri="{0D108BD9-81ED-4DB2-BD59-A6C34878D82A}">
                    <a16:rowId xmlns:a16="http://schemas.microsoft.com/office/drawing/2014/main" val="3250130138"/>
                  </a:ext>
                </a:extLst>
              </a:tr>
              <a:tr h="121444">
                <a:tc>
                  <a:txBody>
                    <a:bodyPr/>
                    <a:lstStyle/>
                    <a:p>
                      <a:pPr algn="l" fontAlgn="b"/>
                      <a:r>
                        <a:rPr lang="en-US" sz="800" u="none" strike="noStrike" dirty="0">
                          <a:effectLst/>
                        </a:rPr>
                        <a:t>CCAF Instructor Certification-III</a:t>
                      </a:r>
                      <a:endParaRPr lang="en-US" sz="800" b="0" i="0" u="none" strike="noStrike" dirty="0">
                        <a:effectLst/>
                        <a:latin typeface="Arial" panose="020B0604020202020204" pitchFamily="34" charset="0"/>
                      </a:endParaRPr>
                    </a:p>
                  </a:txBody>
                  <a:tcPr marL="7144" marR="7144" marT="7144" marB="0" anchor="b"/>
                </a:tc>
                <a:tc>
                  <a:txBody>
                    <a:bodyPr/>
                    <a:lstStyle/>
                    <a:p>
                      <a:pPr algn="r" fontAlgn="b"/>
                      <a:r>
                        <a:rPr lang="en-US" sz="800" u="none" strike="noStrike">
                          <a:effectLst/>
                        </a:rPr>
                        <a:t>2,175</a:t>
                      </a:r>
                      <a:endParaRPr lang="en-US" sz="800" b="0" i="0" u="none" strike="noStrike">
                        <a:effectLst/>
                        <a:latin typeface="Arial" panose="020B0604020202020204" pitchFamily="34" charset="0"/>
                      </a:endParaRPr>
                    </a:p>
                  </a:txBody>
                  <a:tcPr marL="7144" marR="7144" marT="7144" marB="0" anchor="b"/>
                </a:tc>
                <a:extLst>
                  <a:ext uri="{0D108BD9-81ED-4DB2-BD59-A6C34878D82A}">
                    <a16:rowId xmlns:a16="http://schemas.microsoft.com/office/drawing/2014/main" val="1123506392"/>
                  </a:ext>
                </a:extLst>
              </a:tr>
              <a:tr h="121444">
                <a:tc>
                  <a:txBody>
                    <a:bodyPr/>
                    <a:lstStyle/>
                    <a:p>
                      <a:pPr algn="l" fontAlgn="b"/>
                      <a:r>
                        <a:rPr lang="en-US" sz="800" u="none" strike="noStrike" dirty="0">
                          <a:effectLst/>
                        </a:rPr>
                        <a:t>Instructional System Design</a:t>
                      </a:r>
                      <a:endParaRPr lang="en-US" sz="800" b="0" i="0" u="none" strike="noStrike" dirty="0">
                        <a:effectLst/>
                        <a:latin typeface="Arial" panose="020B0604020202020204" pitchFamily="34" charset="0"/>
                      </a:endParaRPr>
                    </a:p>
                  </a:txBody>
                  <a:tcPr marL="7144" marR="7144" marT="7144" marB="0" anchor="b"/>
                </a:tc>
                <a:tc>
                  <a:txBody>
                    <a:bodyPr/>
                    <a:lstStyle/>
                    <a:p>
                      <a:pPr algn="r" fontAlgn="b"/>
                      <a:r>
                        <a:rPr lang="en-US" sz="800" u="none" strike="noStrike" dirty="0">
                          <a:effectLst/>
                        </a:rPr>
                        <a:t>1,060</a:t>
                      </a:r>
                      <a:endParaRPr lang="en-US" sz="800" b="0" i="0" u="none" strike="noStrike" dirty="0">
                        <a:effectLst/>
                        <a:latin typeface="Arial" panose="020B0604020202020204" pitchFamily="34" charset="0"/>
                      </a:endParaRPr>
                    </a:p>
                  </a:txBody>
                  <a:tcPr marL="7144" marR="7144" marT="7144" marB="0" anchor="b"/>
                </a:tc>
                <a:extLst>
                  <a:ext uri="{0D108BD9-81ED-4DB2-BD59-A6C34878D82A}">
                    <a16:rowId xmlns:a16="http://schemas.microsoft.com/office/drawing/2014/main" val="3531423700"/>
                  </a:ext>
                </a:extLst>
              </a:tr>
            </a:tbl>
          </a:graphicData>
        </a:graphic>
      </p:graphicFrame>
      <p:sp>
        <p:nvSpPr>
          <p:cNvPr id="11" name="TextBox 10">
            <a:extLst>
              <a:ext uri="{FF2B5EF4-FFF2-40B4-BE49-F238E27FC236}">
                <a16:creationId xmlns:a16="http://schemas.microsoft.com/office/drawing/2014/main" id="{01B88996-C176-4D8E-B8AC-72B644A46295}"/>
              </a:ext>
            </a:extLst>
          </p:cNvPr>
          <p:cNvSpPr txBox="1"/>
          <p:nvPr/>
        </p:nvSpPr>
        <p:spPr>
          <a:xfrm>
            <a:off x="5190459" y="4646364"/>
            <a:ext cx="3547960" cy="213585"/>
          </a:xfrm>
          <a:prstGeom prst="rect">
            <a:avLst/>
          </a:prstGeom>
          <a:noFill/>
        </p:spPr>
        <p:txBody>
          <a:bodyPr wrap="square" rtlCol="0">
            <a:spAutoFit/>
          </a:bodyPr>
          <a:lstStyle/>
          <a:p>
            <a:pPr defTabSz="685800"/>
            <a:r>
              <a:rPr lang="en-US" sz="788" dirty="0">
                <a:solidFill>
                  <a:srgbClr val="000000"/>
                </a:solidFill>
                <a:latin typeface="Arial"/>
              </a:rPr>
              <a:t>*Combined Airframe, Powerplant, and Airframe &amp; Powerplant numbers</a:t>
            </a:r>
          </a:p>
        </p:txBody>
      </p:sp>
      <p:sp>
        <p:nvSpPr>
          <p:cNvPr id="9" name="TextBox 8">
            <a:extLst>
              <a:ext uri="{FF2B5EF4-FFF2-40B4-BE49-F238E27FC236}">
                <a16:creationId xmlns:a16="http://schemas.microsoft.com/office/drawing/2014/main" id="{049C355B-2A70-4E35-AD7E-DA6A7B859B83}"/>
              </a:ext>
            </a:extLst>
          </p:cNvPr>
          <p:cNvSpPr txBox="1"/>
          <p:nvPr/>
        </p:nvSpPr>
        <p:spPr>
          <a:xfrm>
            <a:off x="1371600" y="981953"/>
            <a:ext cx="1311193" cy="338554"/>
          </a:xfrm>
          <a:prstGeom prst="rect">
            <a:avLst/>
          </a:prstGeom>
          <a:noFill/>
        </p:spPr>
        <p:txBody>
          <a:bodyPr wrap="none" rtlCol="0">
            <a:spAutoFit/>
          </a:bodyPr>
          <a:lstStyle/>
          <a:p>
            <a:r>
              <a:rPr lang="en-US" sz="1600" dirty="0"/>
              <a:t>AFCOOL FY22</a:t>
            </a:r>
          </a:p>
        </p:txBody>
      </p:sp>
      <p:sp>
        <p:nvSpPr>
          <p:cNvPr id="12" name="TextBox 11">
            <a:extLst>
              <a:ext uri="{FF2B5EF4-FFF2-40B4-BE49-F238E27FC236}">
                <a16:creationId xmlns:a16="http://schemas.microsoft.com/office/drawing/2014/main" id="{6A163B0F-7632-46BD-BB47-F992C8A010DD}"/>
              </a:ext>
            </a:extLst>
          </p:cNvPr>
          <p:cNvSpPr txBox="1"/>
          <p:nvPr/>
        </p:nvSpPr>
        <p:spPr>
          <a:xfrm>
            <a:off x="6318973" y="981953"/>
            <a:ext cx="1290931" cy="338554"/>
          </a:xfrm>
          <a:prstGeom prst="rect">
            <a:avLst/>
          </a:prstGeom>
          <a:noFill/>
        </p:spPr>
        <p:txBody>
          <a:bodyPr wrap="none" rtlCol="0">
            <a:spAutoFit/>
          </a:bodyPr>
          <a:lstStyle/>
          <a:p>
            <a:r>
              <a:rPr lang="en-US" sz="1600" dirty="0"/>
              <a:t>Credentialing</a:t>
            </a:r>
          </a:p>
        </p:txBody>
      </p:sp>
    </p:spTree>
    <p:extLst>
      <p:ext uri="{BB962C8B-B14F-4D97-AF65-F5344CB8AC3E}">
        <p14:creationId xmlns:p14="http://schemas.microsoft.com/office/powerpoint/2010/main" val="10543414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AC1BA-672F-46D0-B65D-8ACD8226896E}"/>
              </a:ext>
            </a:extLst>
          </p:cNvPr>
          <p:cNvSpPr>
            <a:spLocks noGrp="1"/>
          </p:cNvSpPr>
          <p:nvPr>
            <p:ph type="title"/>
          </p:nvPr>
        </p:nvSpPr>
        <p:spPr/>
        <p:txBody>
          <a:bodyPr/>
          <a:lstStyle/>
          <a:p>
            <a:r>
              <a:rPr lang="en-US" sz="2400" dirty="0"/>
              <a:t>AU-ABC/General Education Partners</a:t>
            </a:r>
          </a:p>
        </p:txBody>
      </p:sp>
      <p:graphicFrame>
        <p:nvGraphicFramePr>
          <p:cNvPr id="4" name="Content Placeholder 3">
            <a:extLst>
              <a:ext uri="{FF2B5EF4-FFF2-40B4-BE49-F238E27FC236}">
                <a16:creationId xmlns:a16="http://schemas.microsoft.com/office/drawing/2014/main" id="{09329772-7BBB-49D5-B278-28FCA4522155}"/>
              </a:ext>
            </a:extLst>
          </p:cNvPr>
          <p:cNvGraphicFramePr>
            <a:graphicFrameLocks noGrp="1"/>
          </p:cNvGraphicFramePr>
          <p:nvPr>
            <p:ph idx="1"/>
            <p:extLst>
              <p:ext uri="{D42A27DB-BD31-4B8C-83A1-F6EECF244321}">
                <p14:modId xmlns:p14="http://schemas.microsoft.com/office/powerpoint/2010/main" val="3244178474"/>
              </p:ext>
            </p:extLst>
          </p:nvPr>
        </p:nvGraphicFramePr>
        <p:xfrm>
          <a:off x="381001" y="1628359"/>
          <a:ext cx="8351042" cy="1481963"/>
        </p:xfrm>
        <a:graphic>
          <a:graphicData uri="http://schemas.openxmlformats.org/drawingml/2006/table">
            <a:tbl>
              <a:tblPr firstRow="1" firstCol="1" bandRow="1">
                <a:tableStyleId>{21E4AEA4-8DFA-4A89-87EB-49C32662AFE0}</a:tableStyleId>
              </a:tblPr>
              <a:tblGrid>
                <a:gridCol w="2783085">
                  <a:extLst>
                    <a:ext uri="{9D8B030D-6E8A-4147-A177-3AD203B41FA5}">
                      <a16:colId xmlns:a16="http://schemas.microsoft.com/office/drawing/2014/main" val="1501956346"/>
                    </a:ext>
                  </a:extLst>
                </a:gridCol>
                <a:gridCol w="2783085">
                  <a:extLst>
                    <a:ext uri="{9D8B030D-6E8A-4147-A177-3AD203B41FA5}">
                      <a16:colId xmlns:a16="http://schemas.microsoft.com/office/drawing/2014/main" val="1248098509"/>
                    </a:ext>
                  </a:extLst>
                </a:gridCol>
                <a:gridCol w="2784872">
                  <a:extLst>
                    <a:ext uri="{9D8B030D-6E8A-4147-A177-3AD203B41FA5}">
                      <a16:colId xmlns:a16="http://schemas.microsoft.com/office/drawing/2014/main" val="1660755893"/>
                    </a:ext>
                  </a:extLst>
                </a:gridCol>
              </a:tblGrid>
              <a:tr h="368141">
                <a:tc>
                  <a:txBody>
                    <a:bodyPr/>
                    <a:lstStyle/>
                    <a:p>
                      <a:pPr marL="0" marR="0" algn="ctr">
                        <a:lnSpc>
                          <a:spcPct val="105000"/>
                        </a:lnSpc>
                        <a:spcBef>
                          <a:spcPts val="0"/>
                        </a:spcBef>
                        <a:spcAft>
                          <a:spcPts val="0"/>
                        </a:spcAft>
                      </a:pPr>
                      <a:r>
                        <a:rPr lang="en-US" sz="1200" b="1" dirty="0">
                          <a:effectLst/>
                          <a:latin typeface="Calibri" panose="020F0502020204030204" pitchFamily="34" charset="0"/>
                          <a:ea typeface="Calibri" panose="020F0502020204030204" pitchFamily="34" charset="0"/>
                        </a:rPr>
                        <a:t>AU-ABC</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200" b="1">
                          <a:effectLst/>
                          <a:latin typeface="Calibri" panose="020F0502020204030204" pitchFamily="34" charset="0"/>
                          <a:ea typeface="Calibri" panose="020F0502020204030204" pitchFamily="34" charset="0"/>
                        </a:rPr>
                        <a:t>January 2023 Data</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200" b="1" dirty="0">
                          <a:effectLst/>
                          <a:latin typeface="Calibri" panose="020F0502020204030204" pitchFamily="34" charset="0"/>
                          <a:ea typeface="Calibri" panose="020F0502020204030204" pitchFamily="34" charset="0"/>
                        </a:rPr>
                        <a:t>Since Program Inception</a:t>
                      </a:r>
                      <a:endParaRPr lang="en-US" sz="1100" dirty="0">
                        <a:effectLst/>
                        <a:latin typeface="Calibri" panose="020F0502020204030204" pitchFamily="34" charset="0"/>
                        <a:ea typeface="Calibri" panose="020F0502020204030204" pitchFamily="34" charset="0"/>
                      </a:endParaRPr>
                    </a:p>
                    <a:p>
                      <a:pPr marL="0" marR="0" algn="ctr">
                        <a:lnSpc>
                          <a:spcPct val="105000"/>
                        </a:lnSpc>
                        <a:spcBef>
                          <a:spcPts val="0"/>
                        </a:spcBef>
                        <a:spcAft>
                          <a:spcPts val="0"/>
                        </a:spcAft>
                      </a:pPr>
                      <a:r>
                        <a:rPr lang="en-US" sz="1200" b="1" dirty="0">
                          <a:effectLst/>
                          <a:latin typeface="Calibri" panose="020F0502020204030204" pitchFamily="34" charset="0"/>
                          <a:ea typeface="Calibri" panose="020F0502020204030204" pitchFamily="34" charset="0"/>
                        </a:rPr>
                        <a:t>(2007) Data</a:t>
                      </a:r>
                      <a:endParaRPr lang="en-US"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40503219"/>
                  </a:ext>
                </a:extLst>
              </a:tr>
              <a:tr h="167640">
                <a:tc>
                  <a:txBody>
                    <a:bodyPr/>
                    <a:lstStyle/>
                    <a:p>
                      <a:pPr marL="0" marR="0" algn="ctr">
                        <a:lnSpc>
                          <a:spcPct val="105000"/>
                        </a:lnSpc>
                        <a:spcBef>
                          <a:spcPts val="0"/>
                        </a:spcBef>
                        <a:spcAft>
                          <a:spcPts val="0"/>
                        </a:spcAft>
                      </a:pPr>
                      <a:r>
                        <a:rPr lang="en-US" sz="1200" dirty="0">
                          <a:effectLst/>
                          <a:latin typeface="Calibri" panose="020F0502020204030204" pitchFamily="34" charset="0"/>
                          <a:ea typeface="Calibri" panose="020F0502020204030204" pitchFamily="34" charset="0"/>
                        </a:rPr>
                        <a:t>Partner Schools</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200" dirty="0">
                          <a:effectLst/>
                          <a:latin typeface="Calibri" panose="020F0502020204030204" pitchFamily="34" charset="0"/>
                          <a:ea typeface="Calibri" panose="020F0502020204030204" pitchFamily="34" charset="0"/>
                        </a:rPr>
                        <a:t>+0</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200">
                          <a:effectLst/>
                          <a:latin typeface="Calibri" panose="020F0502020204030204" pitchFamily="34" charset="0"/>
                          <a:ea typeface="Calibri" panose="020F0502020204030204" pitchFamily="34" charset="0"/>
                        </a:rPr>
                        <a:t>100</a:t>
                      </a:r>
                      <a:endParaRPr lang="en-US"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095342922"/>
                  </a:ext>
                </a:extLst>
              </a:tr>
              <a:tr h="161925">
                <a:tc>
                  <a:txBody>
                    <a:bodyPr/>
                    <a:lstStyle/>
                    <a:p>
                      <a:pPr marL="0" marR="0" algn="ctr">
                        <a:lnSpc>
                          <a:spcPct val="105000"/>
                        </a:lnSpc>
                        <a:spcBef>
                          <a:spcPts val="0"/>
                        </a:spcBef>
                        <a:spcAft>
                          <a:spcPts val="0"/>
                        </a:spcAft>
                      </a:pPr>
                      <a:r>
                        <a:rPr lang="en-US" sz="1200">
                          <a:effectLst/>
                          <a:latin typeface="Calibri" panose="020F0502020204030204" pitchFamily="34" charset="0"/>
                          <a:ea typeface="Calibri" panose="020F0502020204030204" pitchFamily="34" charset="0"/>
                        </a:rPr>
                        <a:t>Degree Programs</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200" dirty="0">
                          <a:effectLst/>
                          <a:latin typeface="Calibri" panose="020F0502020204030204" pitchFamily="34" charset="0"/>
                          <a:ea typeface="Calibri" panose="020F0502020204030204" pitchFamily="34" charset="0"/>
                        </a:rPr>
                        <a:t>+0</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200">
                          <a:effectLst/>
                          <a:latin typeface="Calibri" panose="020F0502020204030204" pitchFamily="34" charset="0"/>
                          <a:ea typeface="Calibri" panose="020F0502020204030204" pitchFamily="34" charset="0"/>
                        </a:rPr>
                        <a:t>375</a:t>
                      </a:r>
                      <a:endParaRPr lang="en-US"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064794563"/>
                  </a:ext>
                </a:extLst>
              </a:tr>
              <a:tr h="167640">
                <a:tc>
                  <a:txBody>
                    <a:bodyPr/>
                    <a:lstStyle/>
                    <a:p>
                      <a:pPr marL="0" marR="0" algn="ctr">
                        <a:lnSpc>
                          <a:spcPct val="105000"/>
                        </a:lnSpc>
                        <a:spcBef>
                          <a:spcPts val="0"/>
                        </a:spcBef>
                        <a:spcAft>
                          <a:spcPts val="0"/>
                        </a:spcAft>
                      </a:pPr>
                      <a:r>
                        <a:rPr lang="en-US" sz="1200">
                          <a:effectLst/>
                          <a:latin typeface="Calibri" panose="020F0502020204030204" pitchFamily="34" charset="0"/>
                          <a:ea typeface="Calibri" panose="020F0502020204030204" pitchFamily="34" charset="0"/>
                        </a:rPr>
                        <a:t>Enrolled Students</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200">
                          <a:effectLst/>
                          <a:latin typeface="Calibri" panose="020F0502020204030204" pitchFamily="34" charset="0"/>
                          <a:ea typeface="Calibri" panose="020F0502020204030204" pitchFamily="34" charset="0"/>
                        </a:rPr>
                        <a:t>2,490</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200">
                          <a:effectLst/>
                          <a:latin typeface="Calibri" panose="020F0502020204030204" pitchFamily="34" charset="0"/>
                          <a:ea typeface="Calibri" panose="020F0502020204030204" pitchFamily="34" charset="0"/>
                        </a:rPr>
                        <a:t>240,117</a:t>
                      </a:r>
                      <a:endParaRPr lang="en-US"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416459743"/>
                  </a:ext>
                </a:extLst>
              </a:tr>
              <a:tr h="161925">
                <a:tc>
                  <a:txBody>
                    <a:bodyPr/>
                    <a:lstStyle/>
                    <a:p>
                      <a:pPr marL="0" marR="0" algn="ctr">
                        <a:lnSpc>
                          <a:spcPct val="105000"/>
                        </a:lnSpc>
                        <a:spcBef>
                          <a:spcPts val="0"/>
                        </a:spcBef>
                        <a:spcAft>
                          <a:spcPts val="0"/>
                        </a:spcAft>
                      </a:pPr>
                      <a:r>
                        <a:rPr lang="en-US" sz="1200">
                          <a:effectLst/>
                          <a:latin typeface="Calibri" panose="020F0502020204030204" pitchFamily="34" charset="0"/>
                          <a:ea typeface="Calibri" panose="020F0502020204030204" pitchFamily="34" charset="0"/>
                        </a:rPr>
                        <a:t>Course Enrollments</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200">
                          <a:effectLst/>
                          <a:latin typeface="Calibri" panose="020F0502020204030204" pitchFamily="34" charset="0"/>
                          <a:ea typeface="Calibri" panose="020F0502020204030204" pitchFamily="34" charset="0"/>
                        </a:rPr>
                        <a:t>3,292</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200">
                          <a:effectLst/>
                          <a:latin typeface="Calibri" panose="020F0502020204030204" pitchFamily="34" charset="0"/>
                          <a:ea typeface="Calibri" panose="020F0502020204030204" pitchFamily="34" charset="0"/>
                        </a:rPr>
                        <a:t>371,396</a:t>
                      </a:r>
                      <a:endParaRPr lang="en-US"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454421345"/>
                  </a:ext>
                </a:extLst>
              </a:tr>
              <a:tr h="161925">
                <a:tc>
                  <a:txBody>
                    <a:bodyPr/>
                    <a:lstStyle/>
                    <a:p>
                      <a:pPr marL="0" marR="0" algn="ctr">
                        <a:lnSpc>
                          <a:spcPct val="105000"/>
                        </a:lnSpc>
                        <a:spcBef>
                          <a:spcPts val="0"/>
                        </a:spcBef>
                        <a:spcAft>
                          <a:spcPts val="0"/>
                        </a:spcAft>
                      </a:pPr>
                      <a:r>
                        <a:rPr lang="en-US" sz="1200">
                          <a:effectLst/>
                          <a:latin typeface="Calibri" panose="020F0502020204030204" pitchFamily="34" charset="0"/>
                          <a:ea typeface="Calibri" panose="020F0502020204030204" pitchFamily="34" charset="0"/>
                        </a:rPr>
                        <a:t>Graduates</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200">
                          <a:effectLst/>
                          <a:latin typeface="Calibri" panose="020F0502020204030204" pitchFamily="34" charset="0"/>
                          <a:ea typeface="Calibri" panose="020F0502020204030204" pitchFamily="34" charset="0"/>
                        </a:rPr>
                        <a:t>189</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200">
                          <a:effectLst/>
                          <a:latin typeface="Calibri" panose="020F0502020204030204" pitchFamily="34" charset="0"/>
                          <a:ea typeface="Calibri" panose="020F0502020204030204" pitchFamily="34" charset="0"/>
                        </a:rPr>
                        <a:t>13,935</a:t>
                      </a:r>
                      <a:endParaRPr lang="en-US"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891102424"/>
                  </a:ext>
                </a:extLst>
              </a:tr>
              <a:tr h="167640">
                <a:tc>
                  <a:txBody>
                    <a:bodyPr/>
                    <a:lstStyle/>
                    <a:p>
                      <a:pPr marL="0" marR="0" algn="ctr">
                        <a:lnSpc>
                          <a:spcPct val="105000"/>
                        </a:lnSpc>
                        <a:spcBef>
                          <a:spcPts val="0"/>
                        </a:spcBef>
                        <a:spcAft>
                          <a:spcPts val="0"/>
                        </a:spcAft>
                      </a:pPr>
                      <a:r>
                        <a:rPr lang="en-US" sz="1200">
                          <a:effectLst/>
                          <a:latin typeface="Calibri" panose="020F0502020204030204" pitchFamily="34" charset="0"/>
                          <a:ea typeface="Calibri" panose="020F0502020204030204" pitchFamily="34" charset="0"/>
                        </a:rPr>
                        <a:t>Commissioned Graduates</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200">
                          <a:effectLst/>
                          <a:latin typeface="Calibri" panose="020F0502020204030204" pitchFamily="34" charset="0"/>
                          <a:ea typeface="Calibri" panose="020F0502020204030204" pitchFamily="34" charset="0"/>
                        </a:rPr>
                        <a:t>13</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200" dirty="0">
                          <a:effectLst/>
                          <a:latin typeface="Calibri" panose="020F0502020204030204" pitchFamily="34" charset="0"/>
                          <a:ea typeface="Calibri" panose="020F0502020204030204" pitchFamily="34" charset="0"/>
                        </a:rPr>
                        <a:t>582</a:t>
                      </a:r>
                      <a:endParaRPr lang="en-US"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772752937"/>
                  </a:ext>
                </a:extLst>
              </a:tr>
            </a:tbl>
          </a:graphicData>
        </a:graphic>
      </p:graphicFrame>
      <p:sp>
        <p:nvSpPr>
          <p:cNvPr id="12" name="TextBox 11">
            <a:extLst>
              <a:ext uri="{FF2B5EF4-FFF2-40B4-BE49-F238E27FC236}">
                <a16:creationId xmlns:a16="http://schemas.microsoft.com/office/drawing/2014/main" id="{24BA1926-3E1A-4E1C-AC90-6853DA84EB45}"/>
              </a:ext>
            </a:extLst>
          </p:cNvPr>
          <p:cNvSpPr txBox="1"/>
          <p:nvPr/>
        </p:nvSpPr>
        <p:spPr>
          <a:xfrm>
            <a:off x="381000" y="1200150"/>
            <a:ext cx="5161935" cy="300082"/>
          </a:xfrm>
          <a:prstGeom prst="rect">
            <a:avLst/>
          </a:prstGeom>
          <a:noFill/>
        </p:spPr>
        <p:txBody>
          <a:bodyPr wrap="square" rtlCol="0">
            <a:spAutoFit/>
          </a:bodyPr>
          <a:lstStyle/>
          <a:p>
            <a:pPr defTabSz="685800"/>
            <a:r>
              <a:rPr lang="en-US" sz="1350" dirty="0">
                <a:solidFill>
                  <a:srgbClr val="000000"/>
                </a:solidFill>
                <a:latin typeface="Arial"/>
              </a:rPr>
              <a:t>Air University- Associates to Bachelors (AU-ABC) Program</a:t>
            </a:r>
          </a:p>
        </p:txBody>
      </p:sp>
      <p:sp>
        <p:nvSpPr>
          <p:cNvPr id="13" name="TextBox 12">
            <a:extLst>
              <a:ext uri="{FF2B5EF4-FFF2-40B4-BE49-F238E27FC236}">
                <a16:creationId xmlns:a16="http://schemas.microsoft.com/office/drawing/2014/main" id="{3DD836C0-1326-4517-B477-1CF662AA41E9}"/>
              </a:ext>
            </a:extLst>
          </p:cNvPr>
          <p:cNvSpPr txBox="1"/>
          <p:nvPr/>
        </p:nvSpPr>
        <p:spPr>
          <a:xfrm>
            <a:off x="325695" y="3136403"/>
            <a:ext cx="5630197" cy="300082"/>
          </a:xfrm>
          <a:prstGeom prst="rect">
            <a:avLst/>
          </a:prstGeom>
          <a:noFill/>
        </p:spPr>
        <p:txBody>
          <a:bodyPr wrap="square" rtlCol="0">
            <a:spAutoFit/>
          </a:bodyPr>
          <a:lstStyle/>
          <a:p>
            <a:pPr defTabSz="685800"/>
            <a:r>
              <a:rPr lang="en-US" sz="1350" dirty="0">
                <a:solidFill>
                  <a:srgbClr val="000000"/>
                </a:solidFill>
                <a:latin typeface="Arial"/>
              </a:rPr>
              <a:t>General Education Mobile (GEM) – CCAF General Education Partners</a:t>
            </a:r>
          </a:p>
        </p:txBody>
      </p:sp>
      <p:graphicFrame>
        <p:nvGraphicFramePr>
          <p:cNvPr id="9" name="Table 8">
            <a:extLst>
              <a:ext uri="{FF2B5EF4-FFF2-40B4-BE49-F238E27FC236}">
                <a16:creationId xmlns:a16="http://schemas.microsoft.com/office/drawing/2014/main" id="{191FAE22-407C-40DD-A47A-C28C0B2138D3}"/>
              </a:ext>
            </a:extLst>
          </p:cNvPr>
          <p:cNvGraphicFramePr>
            <a:graphicFrameLocks noGrp="1"/>
          </p:cNvGraphicFramePr>
          <p:nvPr>
            <p:extLst>
              <p:ext uri="{D42A27DB-BD31-4B8C-83A1-F6EECF244321}">
                <p14:modId xmlns:p14="http://schemas.microsoft.com/office/powerpoint/2010/main" val="3809704963"/>
              </p:ext>
            </p:extLst>
          </p:nvPr>
        </p:nvGraphicFramePr>
        <p:xfrm>
          <a:off x="396479" y="3462566"/>
          <a:ext cx="8351041" cy="1113409"/>
        </p:xfrm>
        <a:graphic>
          <a:graphicData uri="http://schemas.openxmlformats.org/drawingml/2006/table">
            <a:tbl>
              <a:tblPr firstRow="1" firstCol="1" bandRow="1">
                <a:tableStyleId>{21E4AEA4-8DFA-4A89-87EB-49C32662AFE0}</a:tableStyleId>
              </a:tblPr>
              <a:tblGrid>
                <a:gridCol w="2783085">
                  <a:extLst>
                    <a:ext uri="{9D8B030D-6E8A-4147-A177-3AD203B41FA5}">
                      <a16:colId xmlns:a16="http://schemas.microsoft.com/office/drawing/2014/main" val="2660730004"/>
                    </a:ext>
                  </a:extLst>
                </a:gridCol>
                <a:gridCol w="2783978">
                  <a:extLst>
                    <a:ext uri="{9D8B030D-6E8A-4147-A177-3AD203B41FA5}">
                      <a16:colId xmlns:a16="http://schemas.microsoft.com/office/drawing/2014/main" val="1791961763"/>
                    </a:ext>
                  </a:extLst>
                </a:gridCol>
                <a:gridCol w="2783978">
                  <a:extLst>
                    <a:ext uri="{9D8B030D-6E8A-4147-A177-3AD203B41FA5}">
                      <a16:colId xmlns:a16="http://schemas.microsoft.com/office/drawing/2014/main" val="476398302"/>
                    </a:ext>
                  </a:extLst>
                </a:gridCol>
              </a:tblGrid>
              <a:tr h="285749">
                <a:tc>
                  <a:txBody>
                    <a:bodyPr/>
                    <a:lstStyle/>
                    <a:p>
                      <a:pPr marL="0" marR="0" algn="ctr">
                        <a:lnSpc>
                          <a:spcPct val="105000"/>
                        </a:lnSpc>
                        <a:spcBef>
                          <a:spcPts val="0"/>
                        </a:spcBef>
                        <a:spcAft>
                          <a:spcPts val="0"/>
                        </a:spcAft>
                      </a:pPr>
                      <a:r>
                        <a:rPr lang="en-US" sz="1200">
                          <a:effectLst/>
                        </a:rPr>
                        <a:t>GEM</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200">
                          <a:effectLst/>
                        </a:rPr>
                        <a:t>January 2023 Data</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200">
                          <a:effectLst/>
                        </a:rPr>
                        <a:t>Since Program Inception</a:t>
                      </a:r>
                      <a:endParaRPr lang="en-US" sz="1100">
                        <a:effectLst/>
                      </a:endParaRPr>
                    </a:p>
                    <a:p>
                      <a:pPr marL="0" marR="0" algn="ctr">
                        <a:lnSpc>
                          <a:spcPct val="105000"/>
                        </a:lnSpc>
                        <a:spcBef>
                          <a:spcPts val="0"/>
                        </a:spcBef>
                        <a:spcAft>
                          <a:spcPts val="0"/>
                        </a:spcAft>
                      </a:pPr>
                      <a:r>
                        <a:rPr lang="en-US" sz="1200">
                          <a:effectLst/>
                        </a:rPr>
                        <a:t>(2009) Data</a:t>
                      </a:r>
                      <a:endParaRPr lang="en-US"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411264714"/>
                  </a:ext>
                </a:extLst>
              </a:tr>
              <a:tr h="139933">
                <a:tc>
                  <a:txBody>
                    <a:bodyPr/>
                    <a:lstStyle/>
                    <a:p>
                      <a:pPr marL="0" marR="0" algn="ctr">
                        <a:lnSpc>
                          <a:spcPct val="105000"/>
                        </a:lnSpc>
                        <a:spcBef>
                          <a:spcPts val="0"/>
                        </a:spcBef>
                        <a:spcAft>
                          <a:spcPts val="0"/>
                        </a:spcAft>
                      </a:pPr>
                      <a:r>
                        <a:rPr lang="en-US" sz="1200">
                          <a:effectLst/>
                        </a:rPr>
                        <a:t>Partner Schools</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200" dirty="0">
                          <a:effectLst/>
                        </a:rPr>
                        <a:t>+1</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200">
                          <a:effectLst/>
                        </a:rPr>
                        <a:t>145</a:t>
                      </a:r>
                      <a:endParaRPr lang="en-US"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299259782"/>
                  </a:ext>
                </a:extLst>
              </a:tr>
              <a:tr h="139933">
                <a:tc>
                  <a:txBody>
                    <a:bodyPr/>
                    <a:lstStyle/>
                    <a:p>
                      <a:pPr marL="0" marR="0" algn="ctr">
                        <a:lnSpc>
                          <a:spcPct val="105000"/>
                        </a:lnSpc>
                        <a:spcBef>
                          <a:spcPts val="0"/>
                        </a:spcBef>
                        <a:spcAft>
                          <a:spcPts val="0"/>
                        </a:spcAft>
                      </a:pPr>
                      <a:r>
                        <a:rPr lang="en-US" sz="1200">
                          <a:effectLst/>
                        </a:rPr>
                        <a:t>Approved Courses</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200">
                          <a:effectLst/>
                        </a:rPr>
                        <a:t>+20</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200">
                          <a:effectLst/>
                        </a:rPr>
                        <a:t>2,703</a:t>
                      </a:r>
                      <a:endParaRPr lang="en-US"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053430765"/>
                  </a:ext>
                </a:extLst>
              </a:tr>
              <a:tr h="139933">
                <a:tc>
                  <a:txBody>
                    <a:bodyPr/>
                    <a:lstStyle/>
                    <a:p>
                      <a:pPr marL="0" marR="0" algn="ctr">
                        <a:lnSpc>
                          <a:spcPct val="105000"/>
                        </a:lnSpc>
                        <a:spcBef>
                          <a:spcPts val="0"/>
                        </a:spcBef>
                        <a:spcAft>
                          <a:spcPts val="0"/>
                        </a:spcAft>
                      </a:pPr>
                      <a:r>
                        <a:rPr lang="en-US" sz="1200">
                          <a:effectLst/>
                        </a:rPr>
                        <a:t>Enrolled Students</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200">
                          <a:effectLst/>
                        </a:rPr>
                        <a:t>1,864</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200">
                          <a:effectLst/>
                        </a:rPr>
                        <a:t>170,689</a:t>
                      </a:r>
                      <a:endParaRPr lang="en-US"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232066687"/>
                  </a:ext>
                </a:extLst>
              </a:tr>
              <a:tr h="139933">
                <a:tc>
                  <a:txBody>
                    <a:bodyPr/>
                    <a:lstStyle/>
                    <a:p>
                      <a:pPr marL="0" marR="0" algn="ctr">
                        <a:lnSpc>
                          <a:spcPct val="105000"/>
                        </a:lnSpc>
                        <a:spcBef>
                          <a:spcPts val="0"/>
                        </a:spcBef>
                        <a:spcAft>
                          <a:spcPts val="0"/>
                        </a:spcAft>
                      </a:pPr>
                      <a:r>
                        <a:rPr lang="en-US" sz="1200">
                          <a:effectLst/>
                        </a:rPr>
                        <a:t>Course Enrollments</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200">
                          <a:effectLst/>
                        </a:rPr>
                        <a:t>2,149</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5000"/>
                        </a:lnSpc>
                        <a:spcBef>
                          <a:spcPts val="0"/>
                        </a:spcBef>
                        <a:spcAft>
                          <a:spcPts val="0"/>
                        </a:spcAft>
                      </a:pPr>
                      <a:r>
                        <a:rPr lang="en-US" sz="1200" dirty="0">
                          <a:effectLst/>
                        </a:rPr>
                        <a:t>198,941</a:t>
                      </a:r>
                      <a:endParaRPr lang="en-US"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3675971"/>
                  </a:ext>
                </a:extLst>
              </a:tr>
            </a:tbl>
          </a:graphicData>
        </a:graphic>
      </p:graphicFrame>
    </p:spTree>
    <p:extLst>
      <p:ext uri="{BB962C8B-B14F-4D97-AF65-F5344CB8AC3E}">
        <p14:creationId xmlns:p14="http://schemas.microsoft.com/office/powerpoint/2010/main" val="10507997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820D16-8B39-4ADA-94BC-A5537C037C1B}"/>
              </a:ext>
            </a:extLst>
          </p:cNvPr>
          <p:cNvSpPr>
            <a:spLocks noGrp="1"/>
          </p:cNvSpPr>
          <p:nvPr>
            <p:ph type="body" sz="quarter" idx="13"/>
          </p:nvPr>
        </p:nvSpPr>
        <p:spPr/>
        <p:txBody>
          <a:bodyPr>
            <a:normAutofit/>
          </a:bodyPr>
          <a:lstStyle/>
          <a:p>
            <a:r>
              <a:rPr lang="en-US" sz="3300" dirty="0"/>
              <a:t>CCAF Achievements</a:t>
            </a:r>
          </a:p>
        </p:txBody>
      </p:sp>
      <p:pic>
        <p:nvPicPr>
          <p:cNvPr id="7" name="Content Placeholder 6">
            <a:extLst>
              <a:ext uri="{FF2B5EF4-FFF2-40B4-BE49-F238E27FC236}">
                <a16:creationId xmlns:a16="http://schemas.microsoft.com/office/drawing/2014/main" id="{967281C8-41DA-4CA8-AF08-DF1A0EA181CE}"/>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04800" y="1200150"/>
            <a:ext cx="2655540" cy="3540720"/>
          </a:xfrm>
        </p:spPr>
      </p:pic>
      <p:pic>
        <p:nvPicPr>
          <p:cNvPr id="11" name="Picture 10">
            <a:extLst>
              <a:ext uri="{FF2B5EF4-FFF2-40B4-BE49-F238E27FC236}">
                <a16:creationId xmlns:a16="http://schemas.microsoft.com/office/drawing/2014/main" id="{7EC6DB07-017A-453B-BF20-518A004E45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0600" y="2590800"/>
            <a:ext cx="2921000" cy="2190750"/>
          </a:xfrm>
          <a:prstGeom prst="rect">
            <a:avLst/>
          </a:prstGeom>
        </p:spPr>
      </p:pic>
      <p:pic>
        <p:nvPicPr>
          <p:cNvPr id="15" name="Picture 14" descr="A picture containing curtain, furniture&#10;&#10;Description automatically generated">
            <a:extLst>
              <a:ext uri="{FF2B5EF4-FFF2-40B4-BE49-F238E27FC236}">
                <a16:creationId xmlns:a16="http://schemas.microsoft.com/office/drawing/2014/main" id="{CDC8BB28-8734-45FF-8CAF-DFA62DF4E1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0" y="1123950"/>
            <a:ext cx="4334326" cy="1378545"/>
          </a:xfrm>
          <a:prstGeom prst="rect">
            <a:avLst/>
          </a:prstGeom>
        </p:spPr>
      </p:pic>
      <p:pic>
        <p:nvPicPr>
          <p:cNvPr id="4" name="Picture 3">
            <a:extLst>
              <a:ext uri="{FF2B5EF4-FFF2-40B4-BE49-F238E27FC236}">
                <a16:creationId xmlns:a16="http://schemas.microsoft.com/office/drawing/2014/main" id="{3574220D-BBD7-435B-9C63-1928F3E6C0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0" y="2762250"/>
            <a:ext cx="3048000" cy="1714500"/>
          </a:xfrm>
          <a:prstGeom prst="rect">
            <a:avLst/>
          </a:prstGeom>
        </p:spPr>
      </p:pic>
    </p:spTree>
    <p:extLst>
      <p:ext uri="{BB962C8B-B14F-4D97-AF65-F5344CB8AC3E}">
        <p14:creationId xmlns:p14="http://schemas.microsoft.com/office/powerpoint/2010/main" val="186678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p:nvPr/>
        </p:nvSpPr>
        <p:spPr>
          <a:xfrm>
            <a:off x="3143251" y="229449"/>
            <a:ext cx="3514154" cy="333425"/>
          </a:xfrm>
          <a:prstGeom prst="rect">
            <a:avLst/>
          </a:prstGeom>
        </p:spPr>
        <p:txBody>
          <a:bodyPr vert="horz" wrap="square" lIns="0" tIns="0" rIns="0" bIns="0" rtlCol="0">
            <a:spAutoFit/>
          </a:bodyPr>
          <a:lstStyle/>
          <a:p>
            <a:pPr marL="9525" defTabSz="685800">
              <a:lnSpc>
                <a:spcPts val="2588"/>
              </a:lnSpc>
            </a:pPr>
            <a:r>
              <a:rPr sz="2700" b="1" i="1" spc="4" dirty="0">
                <a:solidFill>
                  <a:srgbClr val="2D2DB9">
                    <a:lumMod val="50000"/>
                  </a:srgbClr>
                </a:solidFill>
                <a:latin typeface="Arial"/>
                <a:cs typeface="Arial"/>
              </a:rPr>
              <a:t>37</a:t>
            </a:r>
            <a:r>
              <a:rPr sz="2700" b="1" i="1" spc="-4" dirty="0">
                <a:solidFill>
                  <a:srgbClr val="2D2DB9">
                    <a:lumMod val="50000"/>
                  </a:srgbClr>
                </a:solidFill>
                <a:latin typeface="Arial"/>
                <a:cs typeface="Arial"/>
              </a:rPr>
              <a:t>t</a:t>
            </a:r>
            <a:r>
              <a:rPr sz="2700" b="1" i="1" dirty="0">
                <a:solidFill>
                  <a:srgbClr val="2D2DB9">
                    <a:lumMod val="50000"/>
                  </a:srgbClr>
                </a:solidFill>
                <a:latin typeface="Arial"/>
                <a:cs typeface="Arial"/>
              </a:rPr>
              <a:t>h</a:t>
            </a:r>
            <a:r>
              <a:rPr sz="2700" b="1" i="1" spc="4" dirty="0">
                <a:solidFill>
                  <a:srgbClr val="2D2DB9">
                    <a:lumMod val="50000"/>
                  </a:srgbClr>
                </a:solidFill>
                <a:latin typeface="Arial"/>
                <a:cs typeface="Arial"/>
              </a:rPr>
              <a:t> </a:t>
            </a:r>
            <a:r>
              <a:rPr sz="2700" b="1" i="1" spc="-326" dirty="0">
                <a:solidFill>
                  <a:srgbClr val="2D2DB9">
                    <a:lumMod val="50000"/>
                  </a:srgbClr>
                </a:solidFill>
                <a:latin typeface="Arial"/>
                <a:cs typeface="Arial"/>
              </a:rPr>
              <a:t>T</a:t>
            </a:r>
            <a:r>
              <a:rPr sz="2700" b="1" i="1" dirty="0">
                <a:solidFill>
                  <a:srgbClr val="2D2DB9">
                    <a:lumMod val="50000"/>
                  </a:srgbClr>
                </a:solidFill>
                <a:latin typeface="Arial"/>
                <a:cs typeface="Arial"/>
              </a:rPr>
              <a:t>r</a:t>
            </a:r>
            <a:r>
              <a:rPr sz="2700" b="1" i="1" spc="4" dirty="0">
                <a:solidFill>
                  <a:srgbClr val="2D2DB9">
                    <a:lumMod val="50000"/>
                  </a:srgbClr>
                </a:solidFill>
                <a:latin typeface="Arial"/>
                <a:cs typeface="Arial"/>
              </a:rPr>
              <a:t>a</a:t>
            </a:r>
            <a:r>
              <a:rPr sz="2700" b="1" i="1" dirty="0">
                <a:solidFill>
                  <a:srgbClr val="2D2DB9">
                    <a:lumMod val="50000"/>
                  </a:srgbClr>
                </a:solidFill>
                <a:latin typeface="Arial"/>
                <a:cs typeface="Arial"/>
              </a:rPr>
              <a:t>in</a:t>
            </a:r>
            <a:r>
              <a:rPr sz="2700" b="1" i="1" spc="4" dirty="0">
                <a:solidFill>
                  <a:srgbClr val="2D2DB9">
                    <a:lumMod val="50000"/>
                  </a:srgbClr>
                </a:solidFill>
                <a:latin typeface="Arial"/>
                <a:cs typeface="Arial"/>
              </a:rPr>
              <a:t>i</a:t>
            </a:r>
            <a:r>
              <a:rPr sz="2700" b="1" i="1" dirty="0">
                <a:solidFill>
                  <a:srgbClr val="2D2DB9">
                    <a:lumMod val="50000"/>
                  </a:srgbClr>
                </a:solidFill>
                <a:latin typeface="Arial"/>
                <a:cs typeface="Arial"/>
              </a:rPr>
              <a:t>ng </a:t>
            </a:r>
            <a:r>
              <a:rPr sz="2700" b="1" i="1" spc="-49" dirty="0">
                <a:solidFill>
                  <a:srgbClr val="2D2DB9">
                    <a:lumMod val="50000"/>
                  </a:srgbClr>
                </a:solidFill>
                <a:latin typeface="Arial"/>
                <a:cs typeface="Arial"/>
              </a:rPr>
              <a:t>W</a:t>
            </a:r>
            <a:r>
              <a:rPr sz="2700" b="1" i="1" dirty="0">
                <a:solidFill>
                  <a:srgbClr val="2D2DB9">
                    <a:lumMod val="50000"/>
                  </a:srgbClr>
                </a:solidFill>
                <a:latin typeface="Arial"/>
                <a:cs typeface="Arial"/>
              </a:rPr>
              <a:t>ing</a:t>
            </a:r>
          </a:p>
        </p:txBody>
      </p:sp>
      <p:grpSp>
        <p:nvGrpSpPr>
          <p:cNvPr id="2" name="Group 1"/>
          <p:cNvGrpSpPr/>
          <p:nvPr/>
        </p:nvGrpSpPr>
        <p:grpSpPr>
          <a:xfrm>
            <a:off x="1205864" y="1675887"/>
            <a:ext cx="2486025" cy="2418587"/>
            <a:chOff x="83819" y="1923288"/>
            <a:chExt cx="3314700" cy="3224783"/>
          </a:xfrm>
        </p:grpSpPr>
        <p:sp>
          <p:nvSpPr>
            <p:cNvPr id="9" name="object 9"/>
            <p:cNvSpPr/>
            <p:nvPr/>
          </p:nvSpPr>
          <p:spPr>
            <a:xfrm>
              <a:off x="83819" y="1923288"/>
              <a:ext cx="3314700" cy="3224783"/>
            </a:xfrm>
            <a:prstGeom prst="rect">
              <a:avLst/>
            </a:prstGeom>
            <a:blipFill>
              <a:blip r:embed="rId3" cstate="print"/>
              <a:stretch>
                <a:fillRect/>
              </a:stretch>
            </a:blipFill>
          </p:spPr>
          <p:txBody>
            <a:bodyPr wrap="square" lIns="0" tIns="0" rIns="0" bIns="0" rtlCol="0"/>
            <a:lstStyle/>
            <a:p>
              <a:pPr defTabSz="685800"/>
              <a:endParaRPr sz="1350">
                <a:solidFill>
                  <a:srgbClr val="000000"/>
                </a:solidFill>
                <a:latin typeface="Arial"/>
              </a:endParaRPr>
            </a:p>
          </p:txBody>
        </p:sp>
        <p:sp>
          <p:nvSpPr>
            <p:cNvPr id="14" name="object 14"/>
            <p:cNvSpPr/>
            <p:nvPr/>
          </p:nvSpPr>
          <p:spPr>
            <a:xfrm>
              <a:off x="237743" y="2026920"/>
              <a:ext cx="3006852" cy="2916935"/>
            </a:xfrm>
            <a:prstGeom prst="rect">
              <a:avLst/>
            </a:prstGeom>
            <a:blipFill>
              <a:blip r:embed="rId4" cstate="print"/>
              <a:stretch>
                <a:fillRect/>
              </a:stretch>
            </a:blipFill>
          </p:spPr>
          <p:txBody>
            <a:bodyPr wrap="square" lIns="0" tIns="0" rIns="0" bIns="0" rtlCol="0"/>
            <a:lstStyle/>
            <a:p>
              <a:pPr defTabSz="685800"/>
              <a:endParaRPr sz="1350">
                <a:solidFill>
                  <a:srgbClr val="000000"/>
                </a:solidFill>
                <a:latin typeface="Arial"/>
              </a:endParaRPr>
            </a:p>
          </p:txBody>
        </p:sp>
      </p:grpSp>
      <p:sp>
        <p:nvSpPr>
          <p:cNvPr id="15" name="Rectangle 3"/>
          <p:cNvSpPr>
            <a:spLocks noChangeArrowheads="1"/>
          </p:cNvSpPr>
          <p:nvPr/>
        </p:nvSpPr>
        <p:spPr bwMode="auto">
          <a:xfrm>
            <a:off x="2943700" y="1612765"/>
            <a:ext cx="4672013" cy="414908"/>
          </a:xfrm>
          <a:prstGeom prst="rect">
            <a:avLst/>
          </a:prstGeom>
          <a:noFill/>
          <a:ln w="9525">
            <a:noFill/>
            <a:miter lim="800000"/>
            <a:headEnd/>
            <a:tailEnd/>
          </a:ln>
        </p:spPr>
        <p:txBody>
          <a:bodyPr anchor="t"/>
          <a:lstStyle/>
          <a:p>
            <a:pPr algn="r" defTabSz="685800" eaLnBrk="0" hangingPunct="0"/>
            <a:r>
              <a:rPr lang="en-US" sz="3300" b="1" dirty="0">
                <a:solidFill>
                  <a:srgbClr val="002060"/>
                </a:solidFill>
                <a:latin typeface="Times New Roman" pitchFamily="18" charset="0"/>
              </a:rPr>
              <a:t>CFETP to Curriculum Process</a:t>
            </a:r>
          </a:p>
        </p:txBody>
      </p:sp>
      <p:sp>
        <p:nvSpPr>
          <p:cNvPr id="17" name="object 12"/>
          <p:cNvSpPr txBox="1"/>
          <p:nvPr/>
        </p:nvSpPr>
        <p:spPr>
          <a:xfrm>
            <a:off x="3657600" y="4639791"/>
            <a:ext cx="2400300" cy="184794"/>
          </a:xfrm>
          <a:prstGeom prst="rect">
            <a:avLst/>
          </a:prstGeom>
        </p:spPr>
        <p:txBody>
          <a:bodyPr vert="horz" wrap="square" lIns="0" tIns="0" rIns="0" bIns="0" rtlCol="0">
            <a:spAutoFit/>
          </a:bodyPr>
          <a:lstStyle/>
          <a:p>
            <a:pPr marL="110966" marR="3810" indent="-101918" defTabSz="683895">
              <a:lnSpc>
                <a:spcPct val="116700"/>
              </a:lnSpc>
            </a:pPr>
            <a:r>
              <a:rPr sz="1125" spc="-4" dirty="0">
                <a:solidFill>
                  <a:srgbClr val="000000"/>
                </a:solidFill>
                <a:latin typeface="Arial"/>
                <a:cs typeface="Arial"/>
              </a:rPr>
              <a:t>T</a:t>
            </a:r>
            <a:r>
              <a:rPr sz="1125" dirty="0">
                <a:solidFill>
                  <a:srgbClr val="000000"/>
                </a:solidFill>
                <a:latin typeface="Arial"/>
                <a:cs typeface="Arial"/>
              </a:rPr>
              <a:t>his</a:t>
            </a:r>
            <a:r>
              <a:rPr sz="1125" spc="-11" dirty="0">
                <a:solidFill>
                  <a:srgbClr val="000000"/>
                </a:solidFill>
                <a:latin typeface="Arial"/>
                <a:cs typeface="Arial"/>
              </a:rPr>
              <a:t> </a:t>
            </a:r>
            <a:r>
              <a:rPr sz="1125" spc="-4" dirty="0">
                <a:solidFill>
                  <a:srgbClr val="000000"/>
                </a:solidFill>
                <a:latin typeface="Arial"/>
                <a:cs typeface="Arial"/>
              </a:rPr>
              <a:t>B</a:t>
            </a:r>
            <a:r>
              <a:rPr sz="1125" dirty="0">
                <a:solidFill>
                  <a:srgbClr val="000000"/>
                </a:solidFill>
                <a:latin typeface="Arial"/>
                <a:cs typeface="Arial"/>
              </a:rPr>
              <a:t>riefing</a:t>
            </a:r>
            <a:r>
              <a:rPr sz="1125" spc="-19" dirty="0">
                <a:solidFill>
                  <a:srgbClr val="000000"/>
                </a:solidFill>
                <a:latin typeface="Arial"/>
                <a:cs typeface="Arial"/>
              </a:rPr>
              <a:t> </a:t>
            </a:r>
            <a:r>
              <a:rPr sz="1125" dirty="0">
                <a:solidFill>
                  <a:srgbClr val="000000"/>
                </a:solidFill>
                <a:latin typeface="Arial"/>
                <a:cs typeface="Arial"/>
              </a:rPr>
              <a:t>i</a:t>
            </a:r>
            <a:r>
              <a:rPr sz="1125" spc="4" dirty="0">
                <a:solidFill>
                  <a:srgbClr val="000000"/>
                </a:solidFill>
                <a:latin typeface="Arial"/>
                <a:cs typeface="Arial"/>
              </a:rPr>
              <a:t>s</a:t>
            </a:r>
            <a:r>
              <a:rPr sz="1125" dirty="0">
                <a:solidFill>
                  <a:srgbClr val="000000"/>
                </a:solidFill>
                <a:latin typeface="Arial"/>
                <a:cs typeface="Arial"/>
              </a:rPr>
              <a:t>: </a:t>
            </a:r>
            <a:r>
              <a:rPr sz="1125" spc="-4" dirty="0">
                <a:solidFill>
                  <a:srgbClr val="008000"/>
                </a:solidFill>
                <a:latin typeface="Arial"/>
                <a:cs typeface="Arial"/>
              </a:rPr>
              <a:t>U</a:t>
            </a:r>
            <a:r>
              <a:rPr sz="1125" spc="4" dirty="0">
                <a:solidFill>
                  <a:srgbClr val="008000"/>
                </a:solidFill>
                <a:latin typeface="Arial"/>
                <a:cs typeface="Arial"/>
              </a:rPr>
              <a:t>nc</a:t>
            </a:r>
            <a:r>
              <a:rPr sz="1125" dirty="0">
                <a:solidFill>
                  <a:srgbClr val="008000"/>
                </a:solidFill>
                <a:latin typeface="Arial"/>
                <a:cs typeface="Arial"/>
              </a:rPr>
              <a:t>l</a:t>
            </a:r>
            <a:r>
              <a:rPr sz="1125" spc="4" dirty="0">
                <a:solidFill>
                  <a:srgbClr val="008000"/>
                </a:solidFill>
                <a:latin typeface="Arial"/>
                <a:cs typeface="Arial"/>
              </a:rPr>
              <a:t>a</a:t>
            </a:r>
            <a:r>
              <a:rPr sz="1125" dirty="0">
                <a:solidFill>
                  <a:srgbClr val="008000"/>
                </a:solidFill>
                <a:latin typeface="Arial"/>
                <a:cs typeface="Arial"/>
              </a:rPr>
              <a:t>ssif</a:t>
            </a:r>
            <a:r>
              <a:rPr sz="1125" spc="4" dirty="0">
                <a:solidFill>
                  <a:srgbClr val="008000"/>
                </a:solidFill>
                <a:latin typeface="Arial"/>
                <a:cs typeface="Arial"/>
              </a:rPr>
              <a:t>ie</a:t>
            </a:r>
            <a:r>
              <a:rPr sz="1125" dirty="0">
                <a:solidFill>
                  <a:srgbClr val="008000"/>
                </a:solidFill>
                <a:latin typeface="Arial"/>
                <a:cs typeface="Arial"/>
              </a:rPr>
              <a:t>d</a:t>
            </a:r>
            <a:endParaRPr sz="1125" dirty="0">
              <a:solidFill>
                <a:srgbClr val="000000"/>
              </a:solidFill>
              <a:latin typeface="Arial"/>
              <a:cs typeface="Arial"/>
            </a:endParaRPr>
          </a:p>
        </p:txBody>
      </p:sp>
      <p:sp>
        <p:nvSpPr>
          <p:cNvPr id="18" name="Rectangle 4"/>
          <p:cNvSpPr>
            <a:spLocks noChangeArrowheads="1"/>
          </p:cNvSpPr>
          <p:nvPr/>
        </p:nvSpPr>
        <p:spPr bwMode="auto">
          <a:xfrm>
            <a:off x="4052888" y="3711180"/>
            <a:ext cx="3734991" cy="102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defTabSz="685800"/>
            <a:r>
              <a:rPr lang="en-US" altLang="en-US" sz="1500" b="1" dirty="0" err="1">
                <a:solidFill>
                  <a:srgbClr val="000000"/>
                </a:solidFill>
              </a:rPr>
              <a:t>Mr</a:t>
            </a:r>
            <a:r>
              <a:rPr lang="en-US" altLang="en-US" sz="1500" b="1" dirty="0">
                <a:solidFill>
                  <a:srgbClr val="000000"/>
                </a:solidFill>
              </a:rPr>
              <a:t> Timothy Ori</a:t>
            </a:r>
          </a:p>
          <a:p>
            <a:pPr algn="r" defTabSz="685800"/>
            <a:r>
              <a:rPr lang="en-US" altLang="en-US" sz="1500" b="1" dirty="0">
                <a:solidFill>
                  <a:srgbClr val="000000"/>
                </a:solidFill>
              </a:rPr>
              <a:t>37 TRG/TA</a:t>
            </a:r>
          </a:p>
          <a:p>
            <a:pPr algn="r" defTabSz="685800"/>
            <a:r>
              <a:rPr lang="en-US" altLang="en-US" sz="1500" b="1" dirty="0">
                <a:solidFill>
                  <a:srgbClr val="000000"/>
                </a:solidFill>
              </a:rPr>
              <a:t>14 Feb 23</a:t>
            </a:r>
          </a:p>
          <a:p>
            <a:pPr algn="r" defTabSz="685800"/>
            <a:endParaRPr lang="en-US" altLang="en-US" sz="1500" dirty="0">
              <a:solidFill>
                <a:srgbClr val="000000"/>
              </a:solidFill>
            </a:endParaRPr>
          </a:p>
        </p:txBody>
      </p:sp>
    </p:spTree>
    <p:extLst>
      <p:ext uri="{BB962C8B-B14F-4D97-AF65-F5344CB8AC3E}">
        <p14:creationId xmlns:p14="http://schemas.microsoft.com/office/powerpoint/2010/main" val="28633950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E71E8-E824-F73F-2BB2-EF7E020F77BF}"/>
              </a:ext>
            </a:extLst>
          </p:cNvPr>
          <p:cNvSpPr>
            <a:spLocks noGrp="1"/>
          </p:cNvSpPr>
          <p:nvPr>
            <p:ph type="title"/>
          </p:nvPr>
        </p:nvSpPr>
        <p:spPr/>
        <p:txBody>
          <a:bodyPr/>
          <a:lstStyle/>
          <a:p>
            <a:r>
              <a:rPr lang="en-US" sz="2100" dirty="0"/>
              <a:t>CFETP PURPOSE</a:t>
            </a:r>
          </a:p>
        </p:txBody>
      </p:sp>
      <p:sp>
        <p:nvSpPr>
          <p:cNvPr id="3" name="Content Placeholder 2">
            <a:extLst>
              <a:ext uri="{FF2B5EF4-FFF2-40B4-BE49-F238E27FC236}">
                <a16:creationId xmlns:a16="http://schemas.microsoft.com/office/drawing/2014/main" id="{AEB02666-1FAC-A634-70ED-8AD4A509E7F1}"/>
              </a:ext>
            </a:extLst>
          </p:cNvPr>
          <p:cNvSpPr>
            <a:spLocks noGrp="1"/>
          </p:cNvSpPr>
          <p:nvPr>
            <p:ph idx="1"/>
          </p:nvPr>
        </p:nvSpPr>
        <p:spPr/>
        <p:txBody>
          <a:bodyPr/>
          <a:lstStyle/>
          <a:p>
            <a:r>
              <a:rPr lang="en-US" sz="1800" dirty="0">
                <a:latin typeface="Times New Roman" panose="02020603050405020304" pitchFamily="18" charset="0"/>
                <a:cs typeface="Times New Roman" panose="02020603050405020304" pitchFamily="18" charset="0"/>
              </a:rPr>
              <a:t>Career Field Enlisted Training Plan</a:t>
            </a:r>
          </a:p>
          <a:p>
            <a:pPr marL="0" indent="0">
              <a:buNone/>
            </a:pPr>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Lists Career Field Progression Requirements:</a:t>
            </a:r>
          </a:p>
          <a:p>
            <a:pPr lvl="1"/>
            <a:r>
              <a:rPr lang="en-US" sz="1800" dirty="0">
                <a:latin typeface="Times New Roman" panose="02020603050405020304" pitchFamily="18" charset="0"/>
                <a:cs typeface="Times New Roman" panose="02020603050405020304" pitchFamily="18" charset="0"/>
              </a:rPr>
              <a:t>3-9 Level</a:t>
            </a:r>
          </a:p>
          <a:p>
            <a:pPr lvl="2"/>
            <a:r>
              <a:rPr lang="en-US" sz="1800" dirty="0">
                <a:latin typeface="Times New Roman" panose="02020603050405020304" pitchFamily="18" charset="0"/>
                <a:cs typeface="Times New Roman" panose="02020603050405020304" pitchFamily="18" charset="0"/>
              </a:rPr>
              <a:t>3 Level Technical Training awards Air Force Specialty Code (AFSC) upon graduation from training</a:t>
            </a:r>
          </a:p>
          <a:p>
            <a:pPr lvl="2"/>
            <a:r>
              <a:rPr lang="en-US" sz="1800" dirty="0">
                <a:latin typeface="Times New Roman" panose="02020603050405020304" pitchFamily="18" charset="0"/>
                <a:cs typeface="Times New Roman" panose="02020603050405020304" pitchFamily="18" charset="0"/>
              </a:rPr>
              <a:t>5 Level training normally upgrade or career development courses </a:t>
            </a:r>
          </a:p>
          <a:p>
            <a:pPr lvl="2"/>
            <a:r>
              <a:rPr lang="en-US" sz="1800" dirty="0">
                <a:latin typeface="Times New Roman" panose="02020603050405020304" pitchFamily="18" charset="0"/>
                <a:cs typeface="Times New Roman" panose="02020603050405020304" pitchFamily="18" charset="0"/>
              </a:rPr>
              <a:t>7 Level training advanced/supplemental training commensurate with grade/rank</a:t>
            </a:r>
          </a:p>
          <a:p>
            <a:pPr lvl="2"/>
            <a:r>
              <a:rPr lang="en-US" sz="1800" dirty="0">
                <a:latin typeface="Times New Roman" panose="02020603050405020304" pitchFamily="18" charset="0"/>
                <a:cs typeface="Times New Roman" panose="02020603050405020304" pitchFamily="18" charset="0"/>
              </a:rPr>
              <a:t>9 Level training SNCO training focused on leadership and management within AFSC</a:t>
            </a:r>
          </a:p>
        </p:txBody>
      </p:sp>
    </p:spTree>
    <p:extLst>
      <p:ext uri="{BB962C8B-B14F-4D97-AF65-F5344CB8AC3E}">
        <p14:creationId xmlns:p14="http://schemas.microsoft.com/office/powerpoint/2010/main" val="25298230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5AF8B-6799-FB9E-4655-CF4EFF15E8A2}"/>
              </a:ext>
            </a:extLst>
          </p:cNvPr>
          <p:cNvSpPr>
            <a:spLocks noGrp="1"/>
          </p:cNvSpPr>
          <p:nvPr>
            <p:ph type="title"/>
          </p:nvPr>
        </p:nvSpPr>
        <p:spPr/>
        <p:txBody>
          <a:bodyPr/>
          <a:lstStyle/>
          <a:p>
            <a:r>
              <a:rPr lang="en-US" dirty="0"/>
              <a:t>CFETP PROCESS</a:t>
            </a:r>
          </a:p>
        </p:txBody>
      </p:sp>
      <p:sp>
        <p:nvSpPr>
          <p:cNvPr id="3" name="Content Placeholder 2">
            <a:extLst>
              <a:ext uri="{FF2B5EF4-FFF2-40B4-BE49-F238E27FC236}">
                <a16:creationId xmlns:a16="http://schemas.microsoft.com/office/drawing/2014/main" id="{208288E0-1122-B0EF-6F1C-6DAD04AE4F78}"/>
              </a:ext>
            </a:extLst>
          </p:cNvPr>
          <p:cNvSpPr>
            <a:spLocks noGrp="1"/>
          </p:cNvSpPr>
          <p:nvPr>
            <p:ph idx="1"/>
          </p:nvPr>
        </p:nvSpPr>
        <p:spPr/>
        <p:txBody>
          <a:bodyPr/>
          <a:lstStyle/>
          <a:p>
            <a:r>
              <a:rPr lang="en-US" dirty="0"/>
              <a:t>Career Field Managers (CFMs) determine what needs to be taught/trained at each level within their career field</a:t>
            </a:r>
          </a:p>
          <a:p>
            <a:r>
              <a:rPr lang="en-US" dirty="0"/>
              <a:t>Specialty Training Requirements Team:</a:t>
            </a:r>
          </a:p>
          <a:p>
            <a:pPr lvl="1"/>
            <a:r>
              <a:rPr lang="en-US" dirty="0"/>
              <a:t> CFM</a:t>
            </a:r>
          </a:p>
          <a:p>
            <a:pPr lvl="1"/>
            <a:r>
              <a:rPr lang="en-US" dirty="0"/>
              <a:t> MAJCOM </a:t>
            </a:r>
            <a:r>
              <a:rPr lang="en-US" dirty="0" err="1"/>
              <a:t>CMSgts</a:t>
            </a:r>
            <a:endParaRPr lang="en-US" dirty="0"/>
          </a:p>
          <a:p>
            <a:pPr lvl="1"/>
            <a:r>
              <a:rPr lang="en-US" dirty="0"/>
              <a:t> 2AF Training Pipeline Manager PM, </a:t>
            </a:r>
          </a:p>
          <a:p>
            <a:pPr lvl="1"/>
            <a:r>
              <a:rPr lang="en-US" dirty="0"/>
              <a:t>Schoolhouse Training Manager (TM) and Training Development Chief (TDE)		</a:t>
            </a:r>
          </a:p>
          <a:p>
            <a:r>
              <a:rPr lang="en-US" dirty="0"/>
              <a:t>Determine training line items and proficiency levels for each level</a:t>
            </a:r>
          </a:p>
          <a:p>
            <a:r>
              <a:rPr lang="en-US" dirty="0"/>
              <a:t>Training Managers work with TDE Chief and Course Managers to develop training that meets the CFMs vision</a:t>
            </a:r>
          </a:p>
          <a:p>
            <a:pPr lvl="1"/>
            <a:endParaRPr lang="en-US" dirty="0"/>
          </a:p>
        </p:txBody>
      </p:sp>
    </p:spTree>
    <p:extLst>
      <p:ext uri="{BB962C8B-B14F-4D97-AF65-F5344CB8AC3E}">
        <p14:creationId xmlns:p14="http://schemas.microsoft.com/office/powerpoint/2010/main" val="1655490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7CF2B-20F4-26F3-24E4-3CFBB9C0AEF4}"/>
              </a:ext>
            </a:extLst>
          </p:cNvPr>
          <p:cNvSpPr>
            <a:spLocks noGrp="1"/>
          </p:cNvSpPr>
          <p:nvPr>
            <p:ph type="title"/>
          </p:nvPr>
        </p:nvSpPr>
        <p:spPr/>
        <p:txBody>
          <a:bodyPr/>
          <a:lstStyle/>
          <a:p>
            <a:r>
              <a:rPr lang="en-US" dirty="0"/>
              <a:t>CFETP EXAMPLE </a:t>
            </a:r>
          </a:p>
        </p:txBody>
      </p:sp>
      <p:sp>
        <p:nvSpPr>
          <p:cNvPr id="3" name="Content Placeholder 2">
            <a:extLst>
              <a:ext uri="{FF2B5EF4-FFF2-40B4-BE49-F238E27FC236}">
                <a16:creationId xmlns:a16="http://schemas.microsoft.com/office/drawing/2014/main" id="{774C238F-E8C7-411C-9DFE-CE8712D7C408}"/>
              </a:ext>
            </a:extLst>
          </p:cNvPr>
          <p:cNvSpPr>
            <a:spLocks noGrp="1"/>
          </p:cNvSpPr>
          <p:nvPr>
            <p:ph idx="1"/>
          </p:nvPr>
        </p:nvSpPr>
        <p:spPr/>
        <p:txBody>
          <a:bodyPr/>
          <a:lstStyle/>
          <a:p>
            <a:r>
              <a:rPr lang="en-US" dirty="0"/>
              <a:t>Security Forces CFETP</a:t>
            </a:r>
          </a:p>
          <a:p>
            <a:pPr marL="0" indent="0">
              <a:buNone/>
            </a:pPr>
            <a:endParaRPr lang="en-US" dirty="0"/>
          </a:p>
        </p:txBody>
      </p:sp>
      <p:graphicFrame>
        <p:nvGraphicFramePr>
          <p:cNvPr id="10" name="Object 9">
            <a:extLst>
              <a:ext uri="{FF2B5EF4-FFF2-40B4-BE49-F238E27FC236}">
                <a16:creationId xmlns:a16="http://schemas.microsoft.com/office/drawing/2014/main" id="{D6C7D96D-A7E5-E2EC-67B8-A969A39D7B36}"/>
              </a:ext>
            </a:extLst>
          </p:cNvPr>
          <p:cNvGraphicFramePr>
            <a:graphicFrameLocks noChangeAspect="1"/>
          </p:cNvGraphicFramePr>
          <p:nvPr/>
        </p:nvGraphicFramePr>
        <p:xfrm>
          <a:off x="3617119" y="852487"/>
          <a:ext cx="3070622" cy="4035029"/>
        </p:xfrm>
        <a:graphic>
          <a:graphicData uri="http://schemas.openxmlformats.org/presentationml/2006/ole">
            <mc:AlternateContent xmlns:mc="http://schemas.openxmlformats.org/markup-compatibility/2006">
              <mc:Choice xmlns:v="urn:schemas-microsoft-com:vml" Requires="v">
                <p:oleObj name="Document" r:id="rId3" imgW="6737551" imgH="8871817" progId="Word.Document.12">
                  <p:embed/>
                </p:oleObj>
              </mc:Choice>
              <mc:Fallback>
                <p:oleObj name="Document" r:id="rId3" imgW="6737551" imgH="8871817" progId="Word.Document.12">
                  <p:embed/>
                  <p:pic>
                    <p:nvPicPr>
                      <p:cNvPr id="10" name="Object 9">
                        <a:extLst>
                          <a:ext uri="{FF2B5EF4-FFF2-40B4-BE49-F238E27FC236}">
                            <a16:creationId xmlns:a16="http://schemas.microsoft.com/office/drawing/2014/main" id="{D6C7D96D-A7E5-E2EC-67B8-A969A39D7B36}"/>
                          </a:ext>
                        </a:extLst>
                      </p:cNvPr>
                      <p:cNvPicPr/>
                      <p:nvPr/>
                    </p:nvPicPr>
                    <p:blipFill>
                      <a:blip r:embed="rId4"/>
                      <a:stretch>
                        <a:fillRect/>
                      </a:stretch>
                    </p:blipFill>
                    <p:spPr>
                      <a:xfrm>
                        <a:off x="3617119" y="852487"/>
                        <a:ext cx="3070622" cy="4035029"/>
                      </a:xfrm>
                      <a:prstGeom prst="rect">
                        <a:avLst/>
                      </a:prstGeom>
                    </p:spPr>
                  </p:pic>
                </p:oleObj>
              </mc:Fallback>
            </mc:AlternateContent>
          </a:graphicData>
        </a:graphic>
      </p:graphicFrame>
    </p:spTree>
    <p:extLst>
      <p:ext uri="{BB962C8B-B14F-4D97-AF65-F5344CB8AC3E}">
        <p14:creationId xmlns:p14="http://schemas.microsoft.com/office/powerpoint/2010/main" val="23528396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6D520-1100-617A-057E-F7AF2482201F}"/>
              </a:ext>
            </a:extLst>
          </p:cNvPr>
          <p:cNvSpPr>
            <a:spLocks noGrp="1"/>
          </p:cNvSpPr>
          <p:nvPr>
            <p:ph type="title"/>
          </p:nvPr>
        </p:nvSpPr>
        <p:spPr/>
        <p:txBody>
          <a:bodyPr/>
          <a:lstStyle/>
          <a:p>
            <a:r>
              <a:rPr lang="en-US" dirty="0"/>
              <a:t>CFETP PROFICIENCY CODE KEY</a:t>
            </a:r>
          </a:p>
        </p:txBody>
      </p:sp>
      <p:sp>
        <p:nvSpPr>
          <p:cNvPr id="3" name="Content Placeholder 2">
            <a:extLst>
              <a:ext uri="{FF2B5EF4-FFF2-40B4-BE49-F238E27FC236}">
                <a16:creationId xmlns:a16="http://schemas.microsoft.com/office/drawing/2014/main" id="{09FBA2DF-3780-288C-F048-CD423A62AE7E}"/>
              </a:ext>
            </a:extLst>
          </p:cNvPr>
          <p:cNvSpPr>
            <a:spLocks noGrp="1"/>
          </p:cNvSpPr>
          <p:nvPr>
            <p:ph idx="1"/>
          </p:nvPr>
        </p:nvSpPr>
        <p:spPr>
          <a:xfrm>
            <a:off x="150608" y="974241"/>
            <a:ext cx="8229600" cy="3834428"/>
          </a:xfrm>
        </p:spPr>
        <p:txBody>
          <a:bodyPr/>
          <a:lstStyle/>
          <a:p>
            <a:pPr marL="326442" lvl="1" indent="0">
              <a:buNone/>
            </a:pPr>
            <a:r>
              <a:rPr lang="en-US" sz="1200" dirty="0">
                <a:latin typeface="Times New Roman" panose="02020603050405020304" pitchFamily="18" charset="0"/>
                <a:cs typeface="Times New Roman" panose="02020603050405020304" pitchFamily="18" charset="0"/>
              </a:rPr>
              <a:t>Subject Knowledge:</a:t>
            </a:r>
          </a:p>
          <a:p>
            <a:pPr lvl="2"/>
            <a:r>
              <a:rPr lang="en-US" sz="1200" dirty="0">
                <a:latin typeface="Times New Roman" panose="02020603050405020304" pitchFamily="18" charset="0"/>
                <a:cs typeface="Times New Roman" panose="02020603050405020304" pitchFamily="18" charset="0"/>
              </a:rPr>
              <a:t>A: Can identify basic facts and terms about the subject. (Facts) Facts think nomenclature</a:t>
            </a:r>
          </a:p>
          <a:p>
            <a:pPr lvl="2"/>
            <a:r>
              <a:rPr lang="en-US" sz="1200" dirty="0">
                <a:latin typeface="Times New Roman" panose="02020603050405020304" pitchFamily="18" charset="0"/>
                <a:cs typeface="Times New Roman" panose="02020603050405020304" pitchFamily="18" charset="0"/>
              </a:rPr>
              <a:t>B: Can identify relationship of basic facts and state general principles about the subject. (Principles)</a:t>
            </a:r>
          </a:p>
          <a:p>
            <a:pPr lvl="2"/>
            <a:r>
              <a:rPr lang="en-US" sz="1200" dirty="0">
                <a:latin typeface="Times New Roman" panose="02020603050405020304" pitchFamily="18" charset="0"/>
                <a:cs typeface="Times New Roman" panose="02020603050405020304" pitchFamily="18" charset="0"/>
              </a:rPr>
              <a:t>C: Can analyze facts and principles and draw conclusions about the subject. (Analysis)</a:t>
            </a:r>
          </a:p>
          <a:p>
            <a:pPr lvl="2"/>
            <a:r>
              <a:rPr lang="en-US" sz="1200" dirty="0">
                <a:latin typeface="Times New Roman" panose="02020603050405020304" pitchFamily="18" charset="0"/>
                <a:cs typeface="Times New Roman" panose="02020603050405020304" pitchFamily="18" charset="0"/>
              </a:rPr>
              <a:t>D: Can evaluate conditions and make proper decisions about the subject. (Evaluation)</a:t>
            </a:r>
          </a:p>
          <a:p>
            <a:pPr marL="326442" lvl="1" indent="0">
              <a:buNone/>
            </a:pPr>
            <a:endParaRPr lang="en-US" sz="1200" dirty="0">
              <a:latin typeface="Times New Roman" panose="02020603050405020304" pitchFamily="18" charset="0"/>
              <a:cs typeface="Times New Roman" panose="02020603050405020304" pitchFamily="18" charset="0"/>
            </a:endParaRPr>
          </a:p>
          <a:p>
            <a:pPr marL="326442" lvl="1" indent="0">
              <a:buNone/>
            </a:pPr>
            <a:r>
              <a:rPr lang="en-US" sz="1200" dirty="0">
                <a:latin typeface="Times New Roman" panose="02020603050405020304" pitchFamily="18" charset="0"/>
                <a:cs typeface="Times New Roman" panose="02020603050405020304" pitchFamily="18" charset="0"/>
              </a:rPr>
              <a:t>Task Knowledge:  </a:t>
            </a:r>
          </a:p>
          <a:p>
            <a:pPr lvl="2"/>
            <a:r>
              <a:rPr lang="en-US" sz="1200" dirty="0">
                <a:latin typeface="Times New Roman" panose="02020603050405020304" pitchFamily="18" charset="0"/>
                <a:cs typeface="Times New Roman" panose="02020603050405020304" pitchFamily="18" charset="0"/>
              </a:rPr>
              <a:t>a: Can name parts, tools, and simple facts about the task. (Nomenclature)</a:t>
            </a:r>
          </a:p>
          <a:p>
            <a:pPr lvl="2"/>
            <a:r>
              <a:rPr lang="en-US" sz="1200" dirty="0">
                <a:latin typeface="Times New Roman" panose="02020603050405020304" pitchFamily="18" charset="0"/>
                <a:cs typeface="Times New Roman" panose="02020603050405020304" pitchFamily="18" charset="0"/>
              </a:rPr>
              <a:t>b: Can determine step by step procedures for doing the task. (Procedures)</a:t>
            </a:r>
          </a:p>
          <a:p>
            <a:pPr lvl="2"/>
            <a:r>
              <a:rPr lang="en-US" sz="1200" dirty="0">
                <a:latin typeface="Times New Roman" panose="02020603050405020304" pitchFamily="18" charset="0"/>
                <a:cs typeface="Times New Roman" panose="02020603050405020304" pitchFamily="18" charset="0"/>
              </a:rPr>
              <a:t>c: Can identify why and when the task must be done and why each step is needed. (Operating Principles)</a:t>
            </a:r>
          </a:p>
          <a:p>
            <a:pPr lvl="2"/>
            <a:r>
              <a:rPr lang="en-US" sz="1200" dirty="0">
                <a:latin typeface="Times New Roman" panose="02020603050405020304" pitchFamily="18" charset="0"/>
                <a:cs typeface="Times New Roman" panose="02020603050405020304" pitchFamily="18" charset="0"/>
              </a:rPr>
              <a:t>d: </a:t>
            </a:r>
            <a:r>
              <a:rPr lang="en-US" sz="1200" dirty="0">
                <a:latin typeface="Times New Roman" panose="02020603050405020304" pitchFamily="18" charset="0"/>
              </a:rPr>
              <a:t>Can predict, isolate, and resolve problems about the task. (Advanced Theory)</a:t>
            </a:r>
            <a:endParaRPr lang="en-US" sz="1200" dirty="0">
              <a:latin typeface="Times New Roman" panose="02020603050405020304" pitchFamily="18" charset="0"/>
              <a:cs typeface="Times New Roman" panose="02020603050405020304" pitchFamily="18" charset="0"/>
            </a:endParaRPr>
          </a:p>
          <a:p>
            <a:pPr marL="326442" lvl="1" indent="0">
              <a:buNone/>
            </a:pPr>
            <a:endParaRPr lang="en-US" sz="1200" dirty="0">
              <a:latin typeface="Times New Roman" panose="02020603050405020304" pitchFamily="18" charset="0"/>
              <a:cs typeface="Times New Roman" panose="02020603050405020304" pitchFamily="18" charset="0"/>
            </a:endParaRPr>
          </a:p>
          <a:p>
            <a:pPr marL="326442" lvl="1" indent="0">
              <a:buNone/>
            </a:pPr>
            <a:r>
              <a:rPr lang="en-US" sz="1200" dirty="0">
                <a:latin typeface="Times New Roman" panose="02020603050405020304" pitchFamily="18" charset="0"/>
                <a:cs typeface="Times New Roman" panose="02020603050405020304" pitchFamily="18" charset="0"/>
              </a:rPr>
              <a:t>Performance Level:  </a:t>
            </a:r>
          </a:p>
          <a:p>
            <a:pPr lvl="2"/>
            <a:r>
              <a:rPr lang="en-US" sz="1200" dirty="0">
                <a:latin typeface="Times New Roman" panose="02020603050405020304" pitchFamily="18" charset="0"/>
                <a:cs typeface="Times New Roman" panose="02020603050405020304" pitchFamily="18" charset="0"/>
              </a:rPr>
              <a:t>1: Can do simple parts of the task. Needs to be told or shown how to do most of the task. (Extremely Limited)</a:t>
            </a:r>
          </a:p>
          <a:p>
            <a:pPr lvl="2"/>
            <a:r>
              <a:rPr lang="en-US" sz="1200" dirty="0">
                <a:latin typeface="Times New Roman" panose="02020603050405020304" pitchFamily="18" charset="0"/>
                <a:cs typeface="Times New Roman" panose="02020603050405020304" pitchFamily="18" charset="0"/>
              </a:rPr>
              <a:t>2 Can do most parts of the task. Needs only help on hardest parts. (Partially Proficient)</a:t>
            </a:r>
          </a:p>
          <a:p>
            <a:pPr lvl="2"/>
            <a:r>
              <a:rPr lang="en-US" sz="1200" dirty="0">
                <a:latin typeface="Times New Roman" panose="02020603050405020304" pitchFamily="18" charset="0"/>
                <a:cs typeface="Times New Roman" panose="02020603050405020304" pitchFamily="18" charset="0"/>
              </a:rPr>
              <a:t>3 Can do all parts of the task. Needs only a spot check of completed work. (Competent)</a:t>
            </a:r>
          </a:p>
          <a:p>
            <a:pPr lvl="2"/>
            <a:r>
              <a:rPr lang="en-US" sz="1200" dirty="0">
                <a:latin typeface="Times New Roman" panose="02020603050405020304" pitchFamily="18" charset="0"/>
                <a:cs typeface="Times New Roman" panose="02020603050405020304" pitchFamily="18" charset="0"/>
              </a:rPr>
              <a:t>4: Can do the complete task quickly and accurately. Can tell or show others how to do the task. (Highly Proficient)</a:t>
            </a:r>
          </a:p>
          <a:p>
            <a:pPr marL="652914" lvl="2" indent="0">
              <a:buNone/>
            </a:pPr>
            <a:endParaRPr lang="en-US" sz="1200" dirty="0">
              <a:latin typeface="Times New Roman" panose="02020603050405020304" pitchFamily="18" charset="0"/>
              <a:cs typeface="Times New Roman" panose="02020603050405020304" pitchFamily="18" charset="0"/>
            </a:endParaRPr>
          </a:p>
          <a:p>
            <a:pPr lvl="2"/>
            <a:endParaRPr lang="en-US" sz="1200" dirty="0">
              <a:latin typeface="Times New Roman" panose="02020603050405020304" pitchFamily="18" charset="0"/>
              <a:cs typeface="Times New Roman" panose="02020603050405020304" pitchFamily="18" charset="0"/>
            </a:endParaRPr>
          </a:p>
          <a:p>
            <a:pPr lvl="2"/>
            <a:endParaRPr lang="en-US" sz="1200" dirty="0">
              <a:latin typeface="Times New Roman" panose="02020603050405020304" pitchFamily="18" charset="0"/>
              <a:cs typeface="Times New Roman" panose="02020603050405020304" pitchFamily="18" charset="0"/>
            </a:endParaRPr>
          </a:p>
          <a:p>
            <a:pPr marL="326442" lvl="1" indent="0">
              <a:buNone/>
            </a:pPr>
            <a:endParaRPr lang="en-US" dirty="0">
              <a:latin typeface="Times New Roman" panose="02020603050405020304" pitchFamily="18" charset="0"/>
              <a:cs typeface="Times New Roman" panose="02020603050405020304" pitchFamily="18" charset="0"/>
            </a:endParaRPr>
          </a:p>
          <a:p>
            <a:pPr marL="326442" lvl="1" indent="0">
              <a:buNone/>
            </a:pPr>
            <a:endParaRPr lang="en-US" dirty="0"/>
          </a:p>
        </p:txBody>
      </p:sp>
    </p:spTree>
    <p:extLst>
      <p:ext uri="{BB962C8B-B14F-4D97-AF65-F5344CB8AC3E}">
        <p14:creationId xmlns:p14="http://schemas.microsoft.com/office/powerpoint/2010/main" val="3509620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hite 3D wave design">
            <a:extLst>
              <a:ext uri="{FF2B5EF4-FFF2-40B4-BE49-F238E27FC236}">
                <a16:creationId xmlns:a16="http://schemas.microsoft.com/office/drawing/2014/main" id="{0ACCDB00-0242-4D76-8BA7-3F7D509205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28382"/>
            <a:ext cx="9144000" cy="3829368"/>
          </a:xfrm>
          <a:prstGeom prst="rect">
            <a:avLst/>
          </a:prstGeom>
        </p:spPr>
      </p:pic>
      <p:sp>
        <p:nvSpPr>
          <p:cNvPr id="6" name="Text Placeholder 20"/>
          <p:cNvSpPr txBox="1">
            <a:spLocks/>
          </p:cNvSpPr>
          <p:nvPr/>
        </p:nvSpPr>
        <p:spPr>
          <a:xfrm>
            <a:off x="1143912" y="1551030"/>
            <a:ext cx="6856176" cy="980820"/>
          </a:xfrm>
          <a:prstGeom prst="rect">
            <a:avLst/>
          </a:prstGeom>
        </p:spPr>
        <p:txBody>
          <a:bodyPr vert="horz" anchor="ctr">
            <a:noAutofit/>
          </a:bodyPr>
          <a:lstStyle>
            <a:lvl1pPr marL="342900" indent="-342900" algn="ctr" defTabSz="457200" rtl="0" eaLnBrk="1" latinLnBrk="0" hangingPunct="1">
              <a:spcBef>
                <a:spcPct val="20000"/>
              </a:spcBef>
              <a:buFont typeface="Arial"/>
              <a:buNone/>
              <a:defRPr sz="2000" kern="1200">
                <a:solidFill>
                  <a:schemeClr val="tx1"/>
                </a:solidFill>
                <a:latin typeface="Mongolian Baiti"/>
                <a:ea typeface="+mn-ea"/>
                <a:cs typeface="Mongolian Baiti"/>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892" indent="-342892" defTabSz="457189">
              <a:spcBef>
                <a:spcPts val="300"/>
              </a:spcBef>
              <a:defRPr/>
            </a:pPr>
            <a:endParaRPr lang="en-US" sz="2700" dirty="0">
              <a:solidFill>
                <a:prstClr val="black"/>
              </a:solidFill>
            </a:endParaRPr>
          </a:p>
        </p:txBody>
      </p:sp>
      <p:sp>
        <p:nvSpPr>
          <p:cNvPr id="7" name="Text Placeholder 20"/>
          <p:cNvSpPr txBox="1">
            <a:spLocks/>
          </p:cNvSpPr>
          <p:nvPr/>
        </p:nvSpPr>
        <p:spPr>
          <a:xfrm>
            <a:off x="381000" y="1200150"/>
            <a:ext cx="8229600" cy="2914968"/>
          </a:xfrm>
          <a:prstGeom prst="rect">
            <a:avLst/>
          </a:prstGeom>
        </p:spPr>
        <p:txBody>
          <a:bodyPr vert="horz" anchor="ctr">
            <a:noAutofit/>
          </a:bodyPr>
          <a:lstStyle>
            <a:lvl1pPr marL="342900" indent="-342900" algn="ctr" defTabSz="457200" rtl="0" eaLnBrk="1" latinLnBrk="0" hangingPunct="1">
              <a:spcBef>
                <a:spcPct val="20000"/>
              </a:spcBef>
              <a:buFont typeface="Arial"/>
              <a:buNone/>
              <a:defRPr sz="2000" kern="1200">
                <a:solidFill>
                  <a:schemeClr val="tx1"/>
                </a:solidFill>
                <a:latin typeface="Mongolian Baiti"/>
                <a:ea typeface="+mn-ea"/>
                <a:cs typeface="Mongolian Baiti"/>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892" indent="-342892" defTabSz="457189">
              <a:spcBef>
                <a:spcPts val="300"/>
              </a:spcBef>
              <a:spcAft>
                <a:spcPts val="675"/>
              </a:spcAft>
              <a:defRPr/>
            </a:pPr>
            <a:r>
              <a:rPr lang="en-US" sz="2400" b="1" dirty="0"/>
              <a:t>Dr. Ruben M. “Mike” Flores, Chair, CCAF Subcommittee</a:t>
            </a:r>
          </a:p>
          <a:p>
            <a:pPr marL="342892" indent="-342892" defTabSz="457189">
              <a:spcBef>
                <a:spcPts val="300"/>
              </a:spcBef>
              <a:spcAft>
                <a:spcPts val="675"/>
              </a:spcAft>
              <a:defRPr/>
            </a:pPr>
            <a:r>
              <a:rPr lang="en-US" sz="2400" b="1" dirty="0"/>
              <a:t>Col (Ret) Michael D. </a:t>
            </a:r>
            <a:r>
              <a:rPr lang="en-US" sz="2400" b="1" dirty="0" err="1"/>
              <a:t>Cartney</a:t>
            </a:r>
            <a:r>
              <a:rPr lang="en-US" sz="2400" b="1" dirty="0"/>
              <a:t>, USAF</a:t>
            </a:r>
          </a:p>
          <a:p>
            <a:pPr marL="342892" indent="-342892" defTabSz="457189">
              <a:spcBef>
                <a:spcPts val="300"/>
              </a:spcBef>
              <a:spcAft>
                <a:spcPts val="675"/>
              </a:spcAft>
              <a:defRPr/>
            </a:pPr>
            <a:r>
              <a:rPr lang="en-US" sz="2400" b="1" dirty="0"/>
              <a:t>Ms. </a:t>
            </a:r>
            <a:r>
              <a:rPr lang="en-US" sz="2400" b="1" dirty="0" err="1"/>
              <a:t>DeeJay</a:t>
            </a:r>
            <a:r>
              <a:rPr lang="en-US" sz="2400" b="1" dirty="0"/>
              <a:t> J. Mailer</a:t>
            </a:r>
          </a:p>
          <a:p>
            <a:pPr marL="342892" indent="-342892" defTabSz="457189">
              <a:spcBef>
                <a:spcPts val="300"/>
              </a:spcBef>
              <a:spcAft>
                <a:spcPts val="675"/>
              </a:spcAft>
              <a:defRPr/>
            </a:pPr>
            <a:r>
              <a:rPr lang="en-US" sz="2400" b="1" dirty="0"/>
              <a:t>Dr. Mary A.Y. Okada</a:t>
            </a:r>
          </a:p>
          <a:p>
            <a:pPr marL="342892" indent="-342892" defTabSz="457189">
              <a:spcBef>
                <a:spcPts val="300"/>
              </a:spcBef>
              <a:spcAft>
                <a:spcPts val="675"/>
              </a:spcAft>
              <a:defRPr/>
            </a:pPr>
            <a:r>
              <a:rPr lang="en-US" sz="2400" b="1" dirty="0"/>
              <a:t>Dr. </a:t>
            </a:r>
            <a:r>
              <a:rPr lang="en-US" sz="2400" b="1" dirty="0" err="1"/>
              <a:t>Elane</a:t>
            </a:r>
            <a:r>
              <a:rPr lang="en-US" sz="2400" b="1" dirty="0"/>
              <a:t> </a:t>
            </a:r>
            <a:r>
              <a:rPr lang="en-US" sz="2400" b="1" dirty="0" err="1"/>
              <a:t>Seebo</a:t>
            </a:r>
            <a:endParaRPr lang="en-US" sz="2400" b="1" dirty="0"/>
          </a:p>
        </p:txBody>
      </p:sp>
      <p:sp>
        <p:nvSpPr>
          <p:cNvPr id="2" name="Title 1">
            <a:extLst>
              <a:ext uri="{FF2B5EF4-FFF2-40B4-BE49-F238E27FC236}">
                <a16:creationId xmlns:a16="http://schemas.microsoft.com/office/drawing/2014/main" id="{A7B7FC30-7BA0-9F8A-FCD0-A5DB507BB635}"/>
              </a:ext>
            </a:extLst>
          </p:cNvPr>
          <p:cNvSpPr>
            <a:spLocks noGrp="1"/>
          </p:cNvSpPr>
          <p:nvPr>
            <p:ph type="title"/>
          </p:nvPr>
        </p:nvSpPr>
        <p:spPr/>
        <p:txBody>
          <a:bodyPr>
            <a:normAutofit fontScale="90000"/>
          </a:bodyPr>
          <a:lstStyle/>
          <a:p>
            <a:r>
              <a:rPr lang="en-US" sz="4400" b="1" dirty="0"/>
              <a:t>Welcome!</a:t>
            </a:r>
            <a:endParaRPr lang="en-US" dirty="0"/>
          </a:p>
        </p:txBody>
      </p:sp>
    </p:spTree>
    <p:extLst>
      <p:ext uri="{BB962C8B-B14F-4D97-AF65-F5344CB8AC3E}">
        <p14:creationId xmlns:p14="http://schemas.microsoft.com/office/powerpoint/2010/main" val="7746834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E596E-7CCA-F162-EEAD-99181E710B08}"/>
              </a:ext>
            </a:extLst>
          </p:cNvPr>
          <p:cNvSpPr>
            <a:spLocks noGrp="1"/>
          </p:cNvSpPr>
          <p:nvPr>
            <p:ph type="title"/>
          </p:nvPr>
        </p:nvSpPr>
        <p:spPr/>
        <p:txBody>
          <a:bodyPr/>
          <a:lstStyle/>
          <a:p>
            <a:r>
              <a:rPr lang="en-US" dirty="0"/>
              <a:t>COURSE DEVELOPMENT</a:t>
            </a:r>
          </a:p>
        </p:txBody>
      </p:sp>
      <p:sp>
        <p:nvSpPr>
          <p:cNvPr id="3" name="Content Placeholder 2">
            <a:extLst>
              <a:ext uri="{FF2B5EF4-FFF2-40B4-BE49-F238E27FC236}">
                <a16:creationId xmlns:a16="http://schemas.microsoft.com/office/drawing/2014/main" id="{2E879627-3ED6-F65B-4C20-E5A2CA3791BC}"/>
              </a:ext>
            </a:extLst>
          </p:cNvPr>
          <p:cNvSpPr>
            <a:spLocks noGrp="1"/>
          </p:cNvSpPr>
          <p:nvPr>
            <p:ph idx="1"/>
          </p:nvPr>
        </p:nvSpPr>
        <p:spPr/>
        <p:txBody>
          <a:bodyPr/>
          <a:lstStyle/>
          <a:p>
            <a:r>
              <a:rPr lang="en-US" dirty="0"/>
              <a:t>ADDIE Instructional System Development Methodology</a:t>
            </a:r>
          </a:p>
          <a:p>
            <a:pPr lvl="1"/>
            <a:r>
              <a:rPr lang="en-US" dirty="0"/>
              <a:t>Analysis:  Done by CFM at STRT and CFETP creation</a:t>
            </a:r>
          </a:p>
          <a:p>
            <a:pPr lvl="1"/>
            <a:r>
              <a:rPr lang="en-US" dirty="0"/>
              <a:t>Design: Accomplished by TDE personnel</a:t>
            </a:r>
          </a:p>
          <a:p>
            <a:pPr lvl="1"/>
            <a:r>
              <a:rPr lang="en-US" dirty="0"/>
              <a:t>Develop: Accomplished by TDE personnel</a:t>
            </a:r>
          </a:p>
          <a:p>
            <a:pPr lvl="1"/>
            <a:r>
              <a:rPr lang="en-US" dirty="0"/>
              <a:t>Implement: Accomplished by Instructor Cadre</a:t>
            </a:r>
          </a:p>
          <a:p>
            <a:pPr lvl="1"/>
            <a:r>
              <a:rPr lang="en-US" dirty="0"/>
              <a:t>Evaluate:  Accomplished thru internal and external feedback  processes</a:t>
            </a:r>
          </a:p>
          <a:p>
            <a:pPr lvl="2"/>
            <a:r>
              <a:rPr lang="en-US" dirty="0"/>
              <a:t>Most important piece of the ADDIE mode</a:t>
            </a:r>
          </a:p>
          <a:p>
            <a:pPr lvl="2"/>
            <a:r>
              <a:rPr lang="en-US" dirty="0"/>
              <a:t>Provides feedback from students to instructors and TDE while students are in the course</a:t>
            </a:r>
          </a:p>
          <a:p>
            <a:pPr lvl="2"/>
            <a:r>
              <a:rPr lang="en-US" dirty="0"/>
              <a:t>External feedback provides feedback from students/supervisors at 6 months on the job</a:t>
            </a:r>
          </a:p>
          <a:p>
            <a:pPr lvl="2"/>
            <a:endParaRPr lang="en-US" dirty="0"/>
          </a:p>
        </p:txBody>
      </p:sp>
    </p:spTree>
    <p:extLst>
      <p:ext uri="{BB962C8B-B14F-4D97-AF65-F5344CB8AC3E}">
        <p14:creationId xmlns:p14="http://schemas.microsoft.com/office/powerpoint/2010/main" val="154540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41A8E-44C1-8183-C6D5-37A5A7F73DA0}"/>
              </a:ext>
            </a:extLst>
          </p:cNvPr>
          <p:cNvSpPr>
            <a:spLocks noGrp="1"/>
          </p:cNvSpPr>
          <p:nvPr>
            <p:ph type="title"/>
          </p:nvPr>
        </p:nvSpPr>
        <p:spPr/>
        <p:txBody>
          <a:bodyPr/>
          <a:lstStyle/>
          <a:p>
            <a:r>
              <a:rPr lang="en-US" dirty="0"/>
              <a:t>COURSE ENTERS CCAF PROCESS</a:t>
            </a:r>
          </a:p>
        </p:txBody>
      </p:sp>
      <p:sp>
        <p:nvSpPr>
          <p:cNvPr id="3" name="Content Placeholder 2">
            <a:extLst>
              <a:ext uri="{FF2B5EF4-FFF2-40B4-BE49-F238E27FC236}">
                <a16:creationId xmlns:a16="http://schemas.microsoft.com/office/drawing/2014/main" id="{769DEEE5-623E-A3CD-57D5-923F77F281D8}"/>
              </a:ext>
            </a:extLst>
          </p:cNvPr>
          <p:cNvSpPr>
            <a:spLocks noGrp="1"/>
          </p:cNvSpPr>
          <p:nvPr>
            <p:ph idx="1"/>
          </p:nvPr>
        </p:nvSpPr>
        <p:spPr/>
        <p:txBody>
          <a:bodyPr/>
          <a:lstStyle/>
          <a:p>
            <a:r>
              <a:rPr lang="en-US" dirty="0"/>
              <a:t>When the course is completed the course is sent to CCAF to determine the amount of credits a student will earn upon successful completion</a:t>
            </a:r>
          </a:p>
          <a:p>
            <a:r>
              <a:rPr lang="en-US" dirty="0"/>
              <a:t>After students graduate from the class the schoolhouse notifies CCAF</a:t>
            </a:r>
          </a:p>
          <a:p>
            <a:pPr marL="0" indent="0">
              <a:buNone/>
            </a:pPr>
            <a:r>
              <a:rPr lang="en-US" dirty="0"/>
              <a:t>    the student graduated; CCAF updates transcript entry for that student      </a:t>
            </a:r>
          </a:p>
          <a:p>
            <a:pPr marL="0" indent="0">
              <a:buNone/>
            </a:pPr>
            <a:r>
              <a:rPr lang="en-US" dirty="0"/>
              <a:t>    and awards credit</a:t>
            </a:r>
          </a:p>
          <a:p>
            <a:r>
              <a:rPr lang="en-US" dirty="0"/>
              <a:t>As student progresses thru their career CCAF captures students information and tracks it to completion of their AAS degree</a:t>
            </a:r>
          </a:p>
          <a:p>
            <a:pPr marL="0" indent="0">
              <a:buNone/>
            </a:pPr>
            <a:endParaRPr lang="en-US" dirty="0"/>
          </a:p>
          <a:p>
            <a:pPr marL="0" indent="0">
              <a:buNone/>
            </a:pPr>
            <a:r>
              <a:rPr lang="en-US" dirty="0"/>
              <a:t>RELATIONSHIP BETWEEN SCHOOLHOUSE AND CCAF CRITICAL FOR STUDENT DEGREE COMPLETION </a:t>
            </a:r>
          </a:p>
          <a:p>
            <a:pPr marL="0" indent="0">
              <a:buNone/>
            </a:pPr>
            <a:endParaRPr lang="en-US" dirty="0"/>
          </a:p>
        </p:txBody>
      </p:sp>
    </p:spTree>
    <p:extLst>
      <p:ext uri="{BB962C8B-B14F-4D97-AF65-F5344CB8AC3E}">
        <p14:creationId xmlns:p14="http://schemas.microsoft.com/office/powerpoint/2010/main" val="32240580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ings Background.jpg"/>
          <p:cNvPicPr>
            <a:picLocks noChangeAspect="1"/>
          </p:cNvPicPr>
          <p:nvPr/>
        </p:nvPicPr>
        <p:blipFill>
          <a:blip r:embed="rId3" cstate="print">
            <a:duotone>
              <a:schemeClr val="bg2">
                <a:shade val="45000"/>
                <a:satMod val="135000"/>
              </a:schemeClr>
              <a:prstClr val="white"/>
            </a:duotone>
          </a:blip>
          <a:stretch>
            <a:fillRect/>
          </a:stretch>
        </p:blipFill>
        <p:spPr>
          <a:xfrm>
            <a:off x="2228850" y="891296"/>
            <a:ext cx="4171950" cy="3550596"/>
          </a:xfrm>
          <a:prstGeom prst="rect">
            <a:avLst/>
          </a:prstGeom>
        </p:spPr>
      </p:pic>
      <p:sp>
        <p:nvSpPr>
          <p:cNvPr id="4" name="Content Placeholder 2"/>
          <p:cNvSpPr txBox="1">
            <a:spLocks/>
          </p:cNvSpPr>
          <p:nvPr/>
        </p:nvSpPr>
        <p:spPr bwMode="auto">
          <a:xfrm>
            <a:off x="1360721" y="1446610"/>
            <a:ext cx="6331025" cy="2426197"/>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214313" indent="-214313" algn="l" rtl="0" eaLnBrk="0" fontAlgn="base" hangingPunct="0">
              <a:spcBef>
                <a:spcPct val="50000"/>
              </a:spcBef>
              <a:spcAft>
                <a:spcPct val="0"/>
              </a:spcAft>
              <a:buClr>
                <a:srgbClr val="151C77"/>
              </a:buClr>
              <a:buSzPct val="80000"/>
              <a:buFont typeface="Wingdings" pitchFamily="2" charset="2"/>
              <a:buChar char="n"/>
              <a:defRPr sz="1500" b="1">
                <a:solidFill>
                  <a:schemeClr val="tx1"/>
                </a:solidFill>
                <a:latin typeface="+mn-lt"/>
                <a:ea typeface="+mn-ea"/>
                <a:cs typeface="+mn-cs"/>
              </a:defRPr>
            </a:lvl1pPr>
            <a:lvl2pPr marL="516731" indent="-211931" algn="l" rtl="0" eaLnBrk="0" fontAlgn="base" hangingPunct="0">
              <a:spcBef>
                <a:spcPct val="25000"/>
              </a:spcBef>
              <a:spcAft>
                <a:spcPct val="0"/>
              </a:spcAft>
              <a:buClr>
                <a:srgbClr val="151C77"/>
              </a:buClr>
              <a:buSzPct val="80000"/>
              <a:buFont typeface="Wingdings" pitchFamily="2" charset="2"/>
              <a:buChar char="n"/>
              <a:defRPr sz="1500" b="1">
                <a:solidFill>
                  <a:schemeClr val="tx1"/>
                </a:solidFill>
                <a:latin typeface="+mn-lt"/>
              </a:defRPr>
            </a:lvl2pPr>
            <a:lvl3pPr marL="770335" indent="-167879" algn="l" rtl="0" eaLnBrk="0" fontAlgn="base" hangingPunct="0">
              <a:spcBef>
                <a:spcPct val="25000"/>
              </a:spcBef>
              <a:spcAft>
                <a:spcPct val="0"/>
              </a:spcAft>
              <a:buClr>
                <a:srgbClr val="151C77"/>
              </a:buClr>
              <a:buSzPct val="80000"/>
              <a:buFont typeface="Wingdings" pitchFamily="2" charset="2"/>
              <a:buChar char="n"/>
              <a:defRPr sz="1500" b="1">
                <a:solidFill>
                  <a:schemeClr val="tx1"/>
                </a:solidFill>
                <a:latin typeface="+mn-lt"/>
              </a:defRPr>
            </a:lvl3pPr>
            <a:lvl4pPr marL="1200150" indent="-171450" algn="l" rtl="0" eaLnBrk="0" fontAlgn="base" hangingPunct="0">
              <a:spcBef>
                <a:spcPct val="25000"/>
              </a:spcBef>
              <a:spcAft>
                <a:spcPct val="0"/>
              </a:spcAft>
              <a:buClr>
                <a:srgbClr val="151C77"/>
              </a:buClr>
              <a:buSzPct val="80000"/>
              <a:buFont typeface="Wingdings" pitchFamily="2" charset="2"/>
              <a:buChar char="n"/>
              <a:defRPr sz="1500" b="1">
                <a:solidFill>
                  <a:schemeClr val="tx1"/>
                </a:solidFill>
                <a:latin typeface="+mn-lt"/>
              </a:defRPr>
            </a:lvl4pPr>
            <a:lvl5pPr marL="1543050" indent="-1714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5pPr>
            <a:lvl6pPr marL="1885950" indent="-1714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6pPr>
            <a:lvl7pPr marL="2228850" indent="-1714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7pPr>
            <a:lvl8pPr marL="2571750" indent="-1714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8pPr>
            <a:lvl9pPr marL="2914650" indent="-171450" algn="l" rtl="0" eaLnBrk="0" fontAlgn="base" hangingPunct="0">
              <a:spcBef>
                <a:spcPct val="20000"/>
              </a:spcBef>
              <a:spcAft>
                <a:spcPct val="0"/>
              </a:spcAft>
              <a:buClr>
                <a:srgbClr val="003399"/>
              </a:buClr>
              <a:buSzPct val="80000"/>
              <a:buFont typeface="Wingdings" pitchFamily="2" charset="2"/>
              <a:buChar char="n"/>
              <a:defRPr sz="1500">
                <a:solidFill>
                  <a:schemeClr val="tx1"/>
                </a:solidFill>
                <a:latin typeface="+mn-lt"/>
              </a:defRPr>
            </a:lvl9pPr>
          </a:lstStyle>
          <a:p>
            <a:pPr marL="9049" marR="3810" indent="0" algn="ctr" defTabSz="685800">
              <a:buNone/>
            </a:pPr>
            <a:r>
              <a:rPr lang="en-US" sz="3300" i="1" dirty="0">
                <a:solidFill>
                  <a:srgbClr val="151C77"/>
                </a:solidFill>
                <a:latin typeface="Arial"/>
                <a:cs typeface="Arial" panose="020B0604020202020204" pitchFamily="34" charset="0"/>
              </a:rPr>
              <a:t>Commander’s </a:t>
            </a:r>
          </a:p>
          <a:p>
            <a:pPr marL="9049" marR="3810" indent="0" algn="ctr" defTabSz="685800">
              <a:buNone/>
            </a:pPr>
            <a:r>
              <a:rPr lang="en-US" sz="3300" i="1" dirty="0">
                <a:solidFill>
                  <a:srgbClr val="151C77"/>
                </a:solidFill>
                <a:latin typeface="Arial"/>
                <a:cs typeface="Arial" panose="020B0604020202020204" pitchFamily="34" charset="0"/>
              </a:rPr>
              <a:t>Comments</a:t>
            </a:r>
          </a:p>
        </p:txBody>
      </p:sp>
    </p:spTree>
    <p:extLst>
      <p:ext uri="{BB962C8B-B14F-4D97-AF65-F5344CB8AC3E}">
        <p14:creationId xmlns:p14="http://schemas.microsoft.com/office/powerpoint/2010/main" val="898245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F93A62D9-B057-4935-A52B-FA14C63B2ECF}"/>
              </a:ext>
            </a:extLst>
          </p:cNvPr>
          <p:cNvPicPr>
            <a:picLocks noChangeAspect="1"/>
          </p:cNvPicPr>
          <p:nvPr/>
        </p:nvPicPr>
        <p:blipFill>
          <a:blip r:embed="rId2"/>
          <a:stretch>
            <a:fillRect/>
          </a:stretch>
        </p:blipFill>
        <p:spPr>
          <a:xfrm>
            <a:off x="6629400" y="1139914"/>
            <a:ext cx="1558456" cy="3554233"/>
          </a:xfrm>
          <a:prstGeom prst="rect">
            <a:avLst/>
          </a:prstGeom>
        </p:spPr>
      </p:pic>
      <p:sp>
        <p:nvSpPr>
          <p:cNvPr id="3" name="Title 2">
            <a:extLst>
              <a:ext uri="{FF2B5EF4-FFF2-40B4-BE49-F238E27FC236}">
                <a16:creationId xmlns:a16="http://schemas.microsoft.com/office/drawing/2014/main" id="{9713C772-AD3F-C1A8-3F01-21EE67DD8221}"/>
              </a:ext>
            </a:extLst>
          </p:cNvPr>
          <p:cNvSpPr>
            <a:spLocks noGrp="1"/>
          </p:cNvSpPr>
          <p:nvPr>
            <p:ph type="title"/>
          </p:nvPr>
        </p:nvSpPr>
        <p:spPr/>
        <p:txBody>
          <a:bodyPr>
            <a:normAutofit fontScale="90000"/>
          </a:bodyPr>
          <a:lstStyle/>
          <a:p>
            <a:r>
              <a:rPr lang="en-US" sz="4400" dirty="0"/>
              <a:t>Agenda</a:t>
            </a:r>
            <a:endParaRPr lang="en-US" dirty="0"/>
          </a:p>
        </p:txBody>
      </p:sp>
      <p:sp>
        <p:nvSpPr>
          <p:cNvPr id="2" name="Content Placeholder 1">
            <a:extLst>
              <a:ext uri="{FF2B5EF4-FFF2-40B4-BE49-F238E27FC236}">
                <a16:creationId xmlns:a16="http://schemas.microsoft.com/office/drawing/2014/main" id="{5F0E80DB-6A1F-4020-9E71-D2CD3284EE58}"/>
              </a:ext>
            </a:extLst>
          </p:cNvPr>
          <p:cNvSpPr>
            <a:spLocks noGrp="1"/>
          </p:cNvSpPr>
          <p:nvPr>
            <p:ph idx="4294967295"/>
          </p:nvPr>
        </p:nvSpPr>
        <p:spPr>
          <a:xfrm>
            <a:off x="461169" y="1200150"/>
            <a:ext cx="8221662" cy="3433763"/>
          </a:xfrm>
          <a:prstGeom prst="rect">
            <a:avLst/>
          </a:prstGeom>
        </p:spPr>
        <p:txBody>
          <a:bodyPr/>
          <a:lstStyle/>
          <a:p>
            <a:pPr marL="0" indent="0" defTabSz="914400">
              <a:buNone/>
            </a:pPr>
            <a:r>
              <a:rPr lang="en-US" sz="2800" b="1" dirty="0">
                <a:latin typeface="Mongolian Baiti" panose="03000500000000000000" pitchFamily="66" charset="0"/>
                <a:cs typeface="Mongolian Baiti" panose="03000500000000000000" pitchFamily="66" charset="0"/>
              </a:rPr>
              <a:t>    The CCAF System</a:t>
            </a:r>
          </a:p>
          <a:p>
            <a:pPr defTabSz="914400"/>
            <a:r>
              <a:rPr lang="en-US" sz="2800" dirty="0">
                <a:latin typeface="Mongolian Baiti" panose="03000500000000000000" pitchFamily="66" charset="0"/>
                <a:cs typeface="Mongolian Baiti" panose="03000500000000000000" pitchFamily="66" charset="0"/>
              </a:rPr>
              <a:t>Faculty Qualification</a:t>
            </a:r>
          </a:p>
          <a:p>
            <a:pPr defTabSz="914400"/>
            <a:r>
              <a:rPr lang="en-US" sz="2800" dirty="0">
                <a:latin typeface="Mongolian Baiti" panose="03000500000000000000" pitchFamily="66" charset="0"/>
                <a:cs typeface="Mongolian Baiti" panose="03000500000000000000" pitchFamily="66" charset="0"/>
              </a:rPr>
              <a:t>Credit Hour Awarding Policy</a:t>
            </a:r>
          </a:p>
          <a:p>
            <a:pPr defTabSz="914400"/>
            <a:r>
              <a:rPr lang="en-US" sz="2800" dirty="0">
                <a:latin typeface="Mongolian Baiti" panose="03000500000000000000" pitchFamily="66" charset="0"/>
                <a:cs typeface="Mongolian Baiti" panose="03000500000000000000" pitchFamily="66" charset="0"/>
              </a:rPr>
              <a:t>Embedded Credentials</a:t>
            </a:r>
          </a:p>
          <a:p>
            <a:pPr defTabSz="914400"/>
            <a:r>
              <a:rPr lang="en-US" sz="2800" dirty="0">
                <a:latin typeface="Mongolian Baiti" panose="03000500000000000000" pitchFamily="66" charset="0"/>
                <a:cs typeface="Mongolian Baiti" panose="03000500000000000000" pitchFamily="66" charset="0"/>
              </a:rPr>
              <a:t>CCAF Student Engagement </a:t>
            </a:r>
          </a:p>
          <a:p>
            <a:pPr>
              <a:buFontTx/>
              <a:buChar char="-"/>
            </a:pPr>
            <a:endParaRPr lang="en-US" dirty="0">
              <a:latin typeface="Mongolian Baiti" panose="03000500000000000000" pitchFamily="66" charset="0"/>
              <a:cs typeface="Mongolian Baiti" panose="03000500000000000000" pitchFamily="66" charset="0"/>
            </a:endParaRPr>
          </a:p>
          <a:p>
            <a:endParaRPr lang="en-US" dirty="0">
              <a:latin typeface="Mongolian Baiti" panose="03000500000000000000" pitchFamily="66" charset="0"/>
              <a:cs typeface="Mongolian Baiti" panose="03000500000000000000" pitchFamily="66" charset="0"/>
            </a:endParaRPr>
          </a:p>
        </p:txBody>
      </p:sp>
      <p:pic>
        <p:nvPicPr>
          <p:cNvPr id="4" name="Picture 3" descr="Logo&#10;&#10;Description automatically generated">
            <a:extLst>
              <a:ext uri="{FF2B5EF4-FFF2-40B4-BE49-F238E27FC236}">
                <a16:creationId xmlns:a16="http://schemas.microsoft.com/office/drawing/2014/main" id="{D848910C-CBDE-07A6-9B26-1938AB967B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169" y="1276350"/>
            <a:ext cx="433387" cy="433387"/>
          </a:xfrm>
          <a:prstGeom prst="rect">
            <a:avLst/>
          </a:prstGeom>
        </p:spPr>
      </p:pic>
    </p:spTree>
    <p:extLst>
      <p:ext uri="{BB962C8B-B14F-4D97-AF65-F5344CB8AC3E}">
        <p14:creationId xmlns:p14="http://schemas.microsoft.com/office/powerpoint/2010/main" val="22438004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228600" y="1010304"/>
            <a:ext cx="8724900" cy="3886200"/>
          </a:xfrm>
          <a:prstGeom prst="rect">
            <a:avLst/>
          </a:prstGeom>
        </p:spPr>
        <p:txBody>
          <a:bodyPr>
            <a:noAutofit/>
          </a:bodyPr>
          <a:lstStyle/>
          <a:p>
            <a:pPr marL="228600" indent="-228600">
              <a:buFont typeface="Arial" panose="020B0604020202020204" pitchFamily="34" charset="0"/>
              <a:buChar char="•"/>
            </a:pPr>
            <a:endParaRPr lang="en-US" sz="1600" dirty="0">
              <a:latin typeface="Mongolian Baiti" panose="03000500000000000000" pitchFamily="66" charset="0"/>
              <a:cs typeface="Mongolian Baiti" panose="03000500000000000000" pitchFamily="66" charset="0"/>
            </a:endParaRPr>
          </a:p>
          <a:p>
            <a:pPr marL="228600" indent="-228600">
              <a:buFont typeface="Arial" panose="020B0604020202020204" pitchFamily="34" charset="0"/>
              <a:buChar char="•"/>
            </a:pPr>
            <a:r>
              <a:rPr lang="en-US" sz="2400" dirty="0">
                <a:latin typeface="Mongolian Baiti" panose="03000500000000000000" pitchFamily="66" charset="0"/>
                <a:cs typeface="Mongolian Baiti" panose="03000500000000000000" pitchFamily="66" charset="0"/>
              </a:rPr>
              <a:t>50+ years, CCAF has awarded credentials, certificates, &amp; degrees</a:t>
            </a:r>
          </a:p>
          <a:p>
            <a:pPr marL="228600" indent="-228600">
              <a:buFont typeface="Arial" panose="020B0604020202020204" pitchFamily="34" charset="0"/>
              <a:buChar char="•"/>
            </a:pPr>
            <a:r>
              <a:rPr lang="en-US" sz="2400" dirty="0">
                <a:latin typeface="Mongolian Baiti" panose="03000500000000000000" pitchFamily="66" charset="0"/>
                <a:cs typeface="Mongolian Baiti" panose="03000500000000000000" pitchFamily="66" charset="0"/>
              </a:rPr>
              <a:t>The CCAF degrees are: </a:t>
            </a:r>
          </a:p>
          <a:p>
            <a:pPr marL="571500" lvl="1" indent="-342900">
              <a:buFont typeface="Arial" panose="020B0604020202020204" pitchFamily="34" charset="0"/>
              <a:buChar char="•"/>
            </a:pPr>
            <a:r>
              <a:rPr lang="en-US" sz="2400" dirty="0">
                <a:latin typeface="Mongolian Baiti" panose="03000500000000000000" pitchFamily="66" charset="0"/>
                <a:cs typeface="Mongolian Baiti" panose="03000500000000000000" pitchFamily="66" charset="0"/>
              </a:rPr>
              <a:t>Reputable – Through Air University’s institutional accreditation </a:t>
            </a:r>
          </a:p>
          <a:p>
            <a:pPr marL="571500" lvl="1" indent="-342900">
              <a:buFont typeface="Arial" panose="020B0604020202020204" pitchFamily="34" charset="0"/>
              <a:buChar char="•"/>
            </a:pPr>
            <a:r>
              <a:rPr lang="en-US" sz="2400" dirty="0">
                <a:latin typeface="Mongolian Baiti" panose="03000500000000000000" pitchFamily="66" charset="0"/>
                <a:cs typeface="Mongolian Baiti" panose="03000500000000000000" pitchFamily="66" charset="0"/>
              </a:rPr>
              <a:t>Portable – Can transfer to accredited universities and colleges </a:t>
            </a:r>
          </a:p>
          <a:p>
            <a:pPr marL="228600" indent="-228600">
              <a:buFont typeface="Arial" panose="020B0604020202020204" pitchFamily="34" charset="0"/>
              <a:buChar char="•"/>
            </a:pPr>
            <a:r>
              <a:rPr lang="en-US" sz="2400" dirty="0">
                <a:latin typeface="Mongolian Baiti" panose="03000500000000000000" pitchFamily="66" charset="0"/>
                <a:cs typeface="Mongolian Baiti" panose="03000500000000000000" pitchFamily="66" charset="0"/>
              </a:rPr>
              <a:t>CCAF’s portfolio is growing: </a:t>
            </a:r>
          </a:p>
          <a:p>
            <a:pPr marL="571500" lvl="1" indent="-342900">
              <a:buFont typeface="Arial" panose="020B0604020202020204" pitchFamily="34" charset="0"/>
              <a:buChar char="•"/>
            </a:pPr>
            <a:r>
              <a:rPr lang="en-US" sz="2400" dirty="0">
                <a:latin typeface="Mongolian Baiti" panose="03000500000000000000" pitchFamily="66" charset="0"/>
                <a:cs typeface="Mongolian Baiti" panose="03000500000000000000" pitchFamily="66" charset="0"/>
              </a:rPr>
              <a:t>Manage $10M AF Credentialing Opportunities On-Line Program </a:t>
            </a:r>
          </a:p>
          <a:p>
            <a:pPr marL="571500" lvl="1" indent="-342900">
              <a:buFont typeface="Arial" panose="020B0604020202020204" pitchFamily="34" charset="0"/>
              <a:buChar char="•"/>
            </a:pPr>
            <a:r>
              <a:rPr lang="en-US" sz="2400" dirty="0">
                <a:latin typeface="Mongolian Baiti" panose="03000500000000000000" pitchFamily="66" charset="0"/>
                <a:cs typeface="Mongolian Baiti" panose="03000500000000000000" pitchFamily="66" charset="0"/>
              </a:rPr>
              <a:t>Now authorized to provide degrees to Sister Services</a:t>
            </a:r>
            <a:r>
              <a:rPr lang="en-US" sz="2400" baseline="30000" dirty="0">
                <a:latin typeface="Mongolian Baiti" panose="03000500000000000000" pitchFamily="66" charset="0"/>
                <a:cs typeface="Mongolian Baiti" panose="03000500000000000000" pitchFamily="66" charset="0"/>
              </a:rPr>
              <a:t>*</a:t>
            </a:r>
          </a:p>
          <a:p>
            <a:pPr marL="228600" lvl="1"/>
            <a:endParaRPr lang="en-US" sz="2400" baseline="30000" dirty="0">
              <a:latin typeface="Mongolian Baiti" panose="03000500000000000000" pitchFamily="66" charset="0"/>
              <a:cs typeface="Mongolian Baiti" panose="03000500000000000000" pitchFamily="66" charset="0"/>
            </a:endParaRPr>
          </a:p>
        </p:txBody>
      </p:sp>
      <p:sp>
        <p:nvSpPr>
          <p:cNvPr id="9" name="Title 1"/>
          <p:cNvSpPr>
            <a:spLocks noGrp="1"/>
          </p:cNvSpPr>
          <p:nvPr>
            <p:ph type="title"/>
          </p:nvPr>
        </p:nvSpPr>
        <p:spPr>
          <a:xfrm>
            <a:off x="685800" y="0"/>
            <a:ext cx="7772400" cy="1047750"/>
          </a:xfrm>
        </p:spPr>
        <p:txBody>
          <a:bodyPr rtlCol="0">
            <a:normAutofit/>
          </a:bodyPr>
          <a:lstStyle/>
          <a:p>
            <a:pPr>
              <a:defRPr/>
            </a:pPr>
            <a:r>
              <a:rPr lang="en-US" sz="3600" dirty="0"/>
              <a:t>CCAF Executive Summary</a:t>
            </a:r>
          </a:p>
        </p:txBody>
      </p:sp>
      <p:sp>
        <p:nvSpPr>
          <p:cNvPr id="2" name="TextBox 1"/>
          <p:cNvSpPr txBox="1"/>
          <p:nvPr/>
        </p:nvSpPr>
        <p:spPr>
          <a:xfrm>
            <a:off x="5638800" y="4400550"/>
            <a:ext cx="3886200" cy="261610"/>
          </a:xfrm>
          <a:prstGeom prst="rect">
            <a:avLst/>
          </a:prstGeom>
          <a:noFill/>
        </p:spPr>
        <p:txBody>
          <a:bodyPr wrap="square" rtlCol="0">
            <a:spAutoFit/>
          </a:bodyPr>
          <a:lstStyle/>
          <a:p>
            <a:r>
              <a:rPr lang="en-US" sz="1100" dirty="0"/>
              <a:t> </a:t>
            </a:r>
            <a:r>
              <a:rPr lang="en-US" sz="1100" dirty="0">
                <a:latin typeface="Mongolian Baiti" panose="03000500000000000000" pitchFamily="66" charset="0"/>
                <a:cs typeface="Mongolian Baiti" panose="03000500000000000000" pitchFamily="66" charset="0"/>
              </a:rPr>
              <a:t>*Limited to those attending CCAF instructional site.</a:t>
            </a:r>
          </a:p>
        </p:txBody>
      </p:sp>
    </p:spTree>
    <p:extLst>
      <p:ext uri="{BB962C8B-B14F-4D97-AF65-F5344CB8AC3E}">
        <p14:creationId xmlns:p14="http://schemas.microsoft.com/office/powerpoint/2010/main" val="25819093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311016" y="183138"/>
            <a:ext cx="6521969" cy="707886"/>
          </a:xfrm>
        </p:spPr>
        <p:txBody>
          <a:bodyPr>
            <a:noAutofit/>
          </a:bodyPr>
          <a:lstStyle/>
          <a:p>
            <a:r>
              <a:rPr lang="en-US" sz="3600" dirty="0">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The CCAF Brand</a:t>
            </a:r>
          </a:p>
        </p:txBody>
      </p:sp>
      <p:sp>
        <p:nvSpPr>
          <p:cNvPr id="21" name="TextBox 20"/>
          <p:cNvSpPr txBox="1"/>
          <p:nvPr/>
        </p:nvSpPr>
        <p:spPr>
          <a:xfrm>
            <a:off x="5761529" y="1047750"/>
            <a:ext cx="3382471" cy="3785652"/>
          </a:xfrm>
          <a:prstGeom prst="rect">
            <a:avLst/>
          </a:prstGeom>
          <a:solidFill>
            <a:schemeClr val="accent1">
              <a:lumMod val="60000"/>
              <a:lumOff val="40000"/>
              <a:alpha val="64000"/>
            </a:schemeClr>
          </a:solidFill>
          <a:ln w="12700">
            <a:solidFill>
              <a:schemeClr val="bg1">
                <a:lumMod val="50000"/>
              </a:schemeClr>
            </a:solidFill>
          </a:ln>
          <a:effectLst>
            <a:outerShdw blurRad="50800" dist="38100" dir="8100000" algn="tr" rotWithShape="0">
              <a:prstClr val="black">
                <a:alpha val="40000"/>
              </a:prstClr>
            </a:outerShdw>
          </a:effectLst>
          <a:scene3d>
            <a:camera prst="orthographicFront"/>
            <a:lightRig rig="threePt" dir="t"/>
          </a:scene3d>
          <a:sp3d>
            <a:bevelT/>
          </a:sp3d>
        </p:spPr>
        <p:txBody>
          <a:bodyPr wrap="square" lIns="34290" rIns="0" rtlCol="0">
            <a:spAutoFit/>
          </a:bodyPr>
          <a:lstStyle/>
          <a:p>
            <a:pPr marL="34289" defTabSz="685800">
              <a:spcBef>
                <a:spcPts val="8"/>
              </a:spcBef>
              <a:defRPr/>
            </a:pPr>
            <a:r>
              <a:rPr lang="en-US" sz="2000" b="1" u="sng" dirty="0">
                <a:solidFill>
                  <a:prstClr val="black"/>
                </a:solidFill>
                <a:latin typeface="Mongolian Baiti" panose="03000500000000000000" pitchFamily="66" charset="0"/>
                <a:cs typeface="Mongolian Baiti" panose="03000500000000000000" pitchFamily="66" charset="0"/>
              </a:rPr>
              <a:t>By the Numbers: (CAO Feb 23)</a:t>
            </a:r>
            <a:endParaRPr lang="en-US" sz="1400" dirty="0">
              <a:solidFill>
                <a:prstClr val="black"/>
              </a:solidFill>
              <a:latin typeface="Mongolian Baiti" panose="03000500000000000000" pitchFamily="66" charset="0"/>
              <a:cs typeface="Mongolian Baiti" panose="03000500000000000000" pitchFamily="66" charset="0"/>
            </a:endParaRPr>
          </a:p>
          <a:p>
            <a:pPr marL="34289" indent="137156" defTabSz="685800">
              <a:spcBef>
                <a:spcPts val="8"/>
              </a:spcBef>
              <a:buFont typeface="Arial" panose="020B0604020202020204" pitchFamily="34" charset="0"/>
              <a:buChar char="•"/>
              <a:defRPr/>
            </a:pPr>
            <a:r>
              <a:rPr lang="en-US" sz="2000" b="1" dirty="0">
                <a:solidFill>
                  <a:prstClr val="black"/>
                </a:solidFill>
                <a:latin typeface="Mongolian Baiti" panose="03000500000000000000" pitchFamily="66" charset="0"/>
                <a:cs typeface="Mongolian Baiti" panose="03000500000000000000" pitchFamily="66" charset="0"/>
              </a:rPr>
              <a:t>272k registered students </a:t>
            </a:r>
          </a:p>
          <a:p>
            <a:pPr marL="34289" indent="137156" defTabSz="685800">
              <a:spcBef>
                <a:spcPts val="8"/>
              </a:spcBef>
              <a:buFont typeface="Arial" panose="020B0604020202020204" pitchFamily="34" charset="0"/>
              <a:buChar char="•"/>
              <a:defRPr/>
            </a:pPr>
            <a:r>
              <a:rPr kumimoji="0" lang="en-US" sz="2000" b="1" i="0" u="none" strike="noStrike" kern="1200" cap="none" spc="0" normalizeH="0" baseline="0" noProof="0" dirty="0">
                <a:ln>
                  <a:noFill/>
                </a:ln>
                <a:solidFill>
                  <a:prstClr val="black"/>
                </a:solidFill>
                <a:effectLst/>
                <a:uLnTx/>
                <a:uFillTx/>
                <a:latin typeface="Mongolian Baiti" panose="03000500000000000000" pitchFamily="66" charset="0"/>
                <a:ea typeface="+mn-ea"/>
                <a:cs typeface="Mongolian Baiti" panose="03000500000000000000" pitchFamily="66" charset="0"/>
              </a:rPr>
              <a:t>6.5k</a:t>
            </a:r>
            <a:r>
              <a:rPr lang="en-US" sz="2000" b="1" dirty="0">
                <a:solidFill>
                  <a:prstClr val="black"/>
                </a:solidFill>
                <a:latin typeface="Mongolian Baiti" panose="03000500000000000000" pitchFamily="66" charset="0"/>
                <a:cs typeface="Mongolian Baiti" panose="03000500000000000000" pitchFamily="66" charset="0"/>
              </a:rPr>
              <a:t> instructors </a:t>
            </a:r>
          </a:p>
          <a:p>
            <a:pPr marL="34289" indent="137156" defTabSz="685800">
              <a:spcBef>
                <a:spcPts val="8"/>
              </a:spcBef>
              <a:buFont typeface="Arial" panose="020B0604020202020204" pitchFamily="34" charset="0"/>
              <a:buChar char="•"/>
              <a:defRPr/>
            </a:pPr>
            <a:r>
              <a:rPr lang="en-US" sz="2000" b="1" dirty="0">
                <a:solidFill>
                  <a:prstClr val="black"/>
                </a:solidFill>
                <a:latin typeface="Mongolian Baiti" panose="03000500000000000000" pitchFamily="66" charset="0"/>
                <a:cs typeface="Mongolian Baiti" panose="03000500000000000000" pitchFamily="66" charset="0"/>
              </a:rPr>
              <a:t>111 instructional sites</a:t>
            </a:r>
          </a:p>
          <a:p>
            <a:pPr marL="34289" indent="137156" defTabSz="685800">
              <a:spcBef>
                <a:spcPts val="8"/>
              </a:spcBef>
              <a:buFont typeface="Arial" panose="020B0604020202020204" pitchFamily="34" charset="0"/>
              <a:buChar char="•"/>
              <a:defRPr/>
            </a:pPr>
            <a:r>
              <a:rPr lang="en-US" sz="2000" b="1" dirty="0">
                <a:solidFill>
                  <a:prstClr val="black"/>
                </a:solidFill>
                <a:latin typeface="Mongolian Baiti" panose="03000500000000000000" pitchFamily="66" charset="0"/>
                <a:cs typeface="Mongolian Baiti" panose="03000500000000000000" pitchFamily="66" charset="0"/>
              </a:rPr>
              <a:t>69 degrees (58 are STEM)</a:t>
            </a:r>
          </a:p>
          <a:p>
            <a:pPr marL="34289" indent="137156" defTabSz="685800">
              <a:spcBef>
                <a:spcPts val="8"/>
              </a:spcBef>
              <a:buFont typeface="Arial" panose="020B0604020202020204" pitchFamily="34" charset="0"/>
              <a:buChar char="•"/>
              <a:defRPr/>
            </a:pPr>
            <a:r>
              <a:rPr lang="en-US" sz="2000" b="1" dirty="0">
                <a:solidFill>
                  <a:prstClr val="black"/>
                </a:solidFill>
                <a:latin typeface="Mongolian Baiti" panose="03000500000000000000" pitchFamily="66" charset="0"/>
                <a:cs typeface="Mongolian Baiti" panose="03000500000000000000" pitchFamily="66" charset="0"/>
              </a:rPr>
              <a:t>25 credit-awarding credentials</a:t>
            </a:r>
          </a:p>
          <a:p>
            <a:pPr marL="34289" indent="137156" defTabSz="685800">
              <a:spcBef>
                <a:spcPts val="8"/>
              </a:spcBef>
              <a:buFont typeface="Arial" panose="020B0604020202020204" pitchFamily="34" charset="0"/>
              <a:buChar char="•"/>
              <a:defRPr/>
            </a:pPr>
            <a:r>
              <a:rPr lang="en-US" sz="2000" b="1" dirty="0">
                <a:solidFill>
                  <a:prstClr val="black"/>
                </a:solidFill>
                <a:latin typeface="Mongolian Baiti" panose="03000500000000000000" pitchFamily="66" charset="0"/>
                <a:cs typeface="Mongolian Baiti" panose="03000500000000000000" pitchFamily="66" charset="0"/>
              </a:rPr>
              <a:t>Gen Ed Mobile</a:t>
            </a:r>
          </a:p>
          <a:p>
            <a:pPr marL="171446" lvl="1" indent="137156" defTabSz="685800">
              <a:spcBef>
                <a:spcPts val="8"/>
              </a:spcBef>
              <a:buFont typeface="Arial" panose="020B0604020202020204" pitchFamily="34" charset="0"/>
              <a:buChar char="•"/>
              <a:defRPr/>
            </a:pPr>
            <a:r>
              <a:rPr lang="en-US" sz="2000" b="1" dirty="0">
                <a:solidFill>
                  <a:prstClr val="black"/>
                </a:solidFill>
                <a:latin typeface="Mongolian Baiti" panose="03000500000000000000" pitchFamily="66" charset="0"/>
                <a:cs typeface="Mongolian Baiti" panose="03000500000000000000" pitchFamily="66" charset="0"/>
              </a:rPr>
              <a:t>145 partner schools</a:t>
            </a:r>
          </a:p>
          <a:p>
            <a:pPr marL="34289" indent="137156" defTabSz="685800">
              <a:spcBef>
                <a:spcPts val="8"/>
              </a:spcBef>
              <a:buFont typeface="Arial" panose="020B0604020202020204" pitchFamily="34" charset="0"/>
              <a:buChar char="•"/>
              <a:defRPr/>
            </a:pPr>
            <a:r>
              <a:rPr lang="en-US" sz="2000" b="1" dirty="0">
                <a:solidFill>
                  <a:prstClr val="black"/>
                </a:solidFill>
                <a:latin typeface="Mongolian Baiti" panose="03000500000000000000" pitchFamily="66" charset="0"/>
                <a:cs typeface="Mongolian Baiti" panose="03000500000000000000" pitchFamily="66" charset="0"/>
              </a:rPr>
              <a:t>AU-Associates to Bachelors</a:t>
            </a:r>
          </a:p>
          <a:p>
            <a:pPr marL="171446" lvl="1" indent="137156" defTabSz="685800">
              <a:spcBef>
                <a:spcPts val="8"/>
              </a:spcBef>
              <a:buFont typeface="Arial" panose="020B0604020202020204" pitchFamily="34" charset="0"/>
              <a:buChar char="•"/>
              <a:defRPr/>
            </a:pPr>
            <a:r>
              <a:rPr lang="en-US" sz="2000" b="1" dirty="0">
                <a:solidFill>
                  <a:prstClr val="black"/>
                </a:solidFill>
                <a:latin typeface="Mongolian Baiti" panose="03000500000000000000" pitchFamily="66" charset="0"/>
                <a:cs typeface="Mongolian Baiti" panose="03000500000000000000" pitchFamily="66" charset="0"/>
              </a:rPr>
              <a:t>100 partner schools</a:t>
            </a:r>
          </a:p>
          <a:p>
            <a:pPr marL="171446" lvl="1" indent="137156" defTabSz="685800">
              <a:spcBef>
                <a:spcPts val="8"/>
              </a:spcBef>
              <a:buFont typeface="Arial" panose="020B0604020202020204" pitchFamily="34" charset="0"/>
              <a:buChar char="•"/>
              <a:defRPr/>
            </a:pPr>
            <a:r>
              <a:rPr lang="en-US" sz="2000" b="1" dirty="0">
                <a:solidFill>
                  <a:prstClr val="black"/>
                </a:solidFill>
                <a:latin typeface="Mongolian Baiti" panose="03000500000000000000" pitchFamily="66" charset="0"/>
                <a:cs typeface="Mongolian Baiti" panose="03000500000000000000" pitchFamily="66" charset="0"/>
              </a:rPr>
              <a:t>375 degree programs</a:t>
            </a:r>
          </a:p>
          <a:p>
            <a:pPr indent="-148598" defTabSz="685800">
              <a:spcBef>
                <a:spcPts val="8"/>
              </a:spcBef>
              <a:buFont typeface="Arial" panose="020B0604020202020204" pitchFamily="34" charset="0"/>
              <a:buChar char="•"/>
              <a:defRPr/>
            </a:pPr>
            <a:r>
              <a:rPr lang="en-US" sz="2000" b="1" dirty="0">
                <a:solidFill>
                  <a:prstClr val="black"/>
                </a:solidFill>
                <a:latin typeface="Mongolian Baiti" panose="03000500000000000000" pitchFamily="66" charset="0"/>
                <a:cs typeface="Mongolian Baiti" panose="03000500000000000000" pitchFamily="66" charset="0"/>
              </a:rPr>
              <a:t>AFCOOL - $10M+/yr </a:t>
            </a:r>
          </a:p>
        </p:txBody>
      </p:sp>
      <p:grpSp>
        <p:nvGrpSpPr>
          <p:cNvPr id="68" name="Group 67"/>
          <p:cNvGrpSpPr/>
          <p:nvPr/>
        </p:nvGrpSpPr>
        <p:grpSpPr>
          <a:xfrm>
            <a:off x="-471840" y="1047750"/>
            <a:ext cx="5226424" cy="3839211"/>
            <a:chOff x="5854804" y="1517654"/>
            <a:chExt cx="6079779" cy="4881138"/>
          </a:xfrm>
        </p:grpSpPr>
        <p:sp>
          <p:nvSpPr>
            <p:cNvPr id="70" name="Vertical Scroll 69"/>
            <p:cNvSpPr/>
            <p:nvPr/>
          </p:nvSpPr>
          <p:spPr>
            <a:xfrm>
              <a:off x="5854804" y="1517654"/>
              <a:ext cx="6079779" cy="4881138"/>
            </a:xfrm>
            <a:prstGeom prst="verticalScroll">
              <a:avLst>
                <a:gd name="adj" fmla="val 15632"/>
              </a:avLst>
            </a:prstGeom>
            <a:blipFill>
              <a:blip r:embed="rId3">
                <a:grayscl/>
              </a:blip>
              <a:tile tx="0" ty="0" sx="100000" sy="100000" flip="none" algn="tl"/>
            </a:blipFill>
            <a:ln>
              <a:solidFill>
                <a:schemeClr val="tx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sp>
          <p:nvSpPr>
            <p:cNvPr id="71" name="Rectangle 70"/>
            <p:cNvSpPr/>
            <p:nvPr/>
          </p:nvSpPr>
          <p:spPr>
            <a:xfrm>
              <a:off x="6603025" y="2340694"/>
              <a:ext cx="4520059" cy="3678261"/>
            </a:xfrm>
            <a:prstGeom prst="rect">
              <a:avLst/>
            </a:prstGeom>
          </p:spPr>
          <p:txBody>
            <a:bodyPr wrap="square">
              <a:spAutoFit/>
            </a:bodyPr>
            <a:lstStyle/>
            <a:p>
              <a:pPr algn="ctr" defTabSz="685800">
                <a:defRPr/>
              </a:pPr>
              <a:r>
                <a:rPr lang="en-US" sz="2400" b="1" i="1" u="sng" dirty="0">
                  <a:solidFill>
                    <a:srgbClr val="24449D"/>
                  </a:solidFill>
                  <a:latin typeface="Mongolian Baiti" panose="03000500000000000000" pitchFamily="66" charset="0"/>
                  <a:cs typeface="Mongolian Baiti" panose="03000500000000000000" pitchFamily="66" charset="0"/>
                </a:rPr>
                <a:t>Mission</a:t>
              </a:r>
            </a:p>
            <a:p>
              <a:pPr algn="ctr" defTabSz="685800">
                <a:defRPr/>
              </a:pPr>
              <a:r>
                <a:rPr lang="en-US" sz="2000" b="1" dirty="0">
                  <a:solidFill>
                    <a:prstClr val="black">
                      <a:lumMod val="75000"/>
                      <a:lumOff val="25000"/>
                    </a:prstClr>
                  </a:solidFill>
                  <a:latin typeface="Mongolian Baiti" panose="03000500000000000000" pitchFamily="66" charset="0"/>
                  <a:cs typeface="Mongolian Baiti" panose="03000500000000000000" pitchFamily="66" charset="0"/>
                </a:rPr>
                <a:t>Provide enlisted professionals pathways to degrees and credentials through military education, training, and experience.</a:t>
              </a:r>
            </a:p>
            <a:p>
              <a:pPr algn="ctr" defTabSz="685800">
                <a:defRPr/>
              </a:pPr>
              <a:endParaRPr lang="en-US" sz="1400" b="1" i="1" u="sng" dirty="0">
                <a:solidFill>
                  <a:srgbClr val="24449D"/>
                </a:solidFill>
                <a:latin typeface="Mongolian Baiti" panose="03000500000000000000" pitchFamily="66" charset="0"/>
                <a:cs typeface="Mongolian Baiti" panose="03000500000000000000" pitchFamily="66" charset="0"/>
              </a:endParaRPr>
            </a:p>
            <a:p>
              <a:pPr algn="ctr" defTabSz="685800">
                <a:defRPr/>
              </a:pPr>
              <a:r>
                <a:rPr lang="en-US" sz="2400" b="1" i="1" u="sng" dirty="0">
                  <a:solidFill>
                    <a:srgbClr val="24449D"/>
                  </a:solidFill>
                  <a:latin typeface="Mongolian Baiti" panose="03000500000000000000" pitchFamily="66" charset="0"/>
                  <a:cs typeface="Mongolian Baiti" panose="03000500000000000000" pitchFamily="66" charset="0"/>
                </a:rPr>
                <a:t>Vision </a:t>
              </a:r>
              <a:r>
                <a:rPr lang="en-US" sz="2400" b="1" i="1" dirty="0">
                  <a:solidFill>
                    <a:srgbClr val="24449D"/>
                  </a:solidFill>
                  <a:latin typeface="Mongolian Baiti" panose="03000500000000000000" pitchFamily="66" charset="0"/>
                  <a:cs typeface="Mongolian Baiti" panose="03000500000000000000" pitchFamily="66" charset="0"/>
                </a:rPr>
                <a:t>  </a:t>
              </a:r>
            </a:p>
            <a:p>
              <a:pPr algn="ctr" defTabSz="685800">
                <a:defRPr/>
              </a:pPr>
              <a:r>
                <a:rPr lang="en-US" sz="2000" b="1" dirty="0">
                  <a:solidFill>
                    <a:prstClr val="black">
                      <a:lumMod val="75000"/>
                      <a:lumOff val="25000"/>
                    </a:prstClr>
                  </a:solidFill>
                  <a:latin typeface="Mongolian Baiti" panose="03000500000000000000" pitchFamily="66" charset="0"/>
                  <a:cs typeface="Mongolian Baiti" panose="03000500000000000000" pitchFamily="66" charset="0"/>
                </a:rPr>
                <a:t>A great place to serve while being the educational partner of choice. </a:t>
              </a:r>
            </a:p>
          </p:txBody>
        </p:sp>
        <p:sp>
          <p:nvSpPr>
            <p:cNvPr id="72" name="TextBox 71"/>
            <p:cNvSpPr txBox="1"/>
            <p:nvPr/>
          </p:nvSpPr>
          <p:spPr>
            <a:xfrm>
              <a:off x="6842456" y="1550839"/>
              <a:ext cx="4879731" cy="586957"/>
            </a:xfrm>
            <a:prstGeom prst="rect">
              <a:avLst/>
            </a:prstGeom>
            <a:noFill/>
          </p:spPr>
          <p:txBody>
            <a:bodyPr wrap="square" rtlCol="0">
              <a:spAutoFit/>
            </a:bodyPr>
            <a:lstStyle/>
            <a:p>
              <a:pPr algn="ctr" defTabSz="685800">
                <a:defRPr/>
              </a:pPr>
              <a:r>
                <a:rPr lang="en-US" sz="2400" b="1" i="1" u="sng" dirty="0">
                  <a:solidFill>
                    <a:srgbClr val="24449D"/>
                  </a:solidFill>
                  <a:latin typeface="Mongolian Baiti" panose="03000500000000000000" pitchFamily="66" charset="0"/>
                  <a:cs typeface="Mongolian Baiti" panose="03000500000000000000" pitchFamily="66" charset="0"/>
                </a:rPr>
                <a:t>CCAF Mission &amp; Vision</a:t>
              </a:r>
            </a:p>
          </p:txBody>
        </p:sp>
      </p:grpSp>
      <p:pic>
        <p:nvPicPr>
          <p:cNvPr id="10" name="Picture 2">
            <a:extLst>
              <a:ext uri="{FF2B5EF4-FFF2-40B4-BE49-F238E27FC236}">
                <a16:creationId xmlns:a16="http://schemas.microsoft.com/office/drawing/2014/main" id="{94D8707C-58BE-493B-AF0B-354607DB2CA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2109129"/>
            <a:ext cx="2432472" cy="24324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18267" flipH="1">
            <a:off x="4805845" y="1962473"/>
            <a:ext cx="1187185" cy="7608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381035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219200" y="57150"/>
            <a:ext cx="6992148" cy="857250"/>
          </a:xfrm>
          <a:noFill/>
        </p:spPr>
        <p:txBody>
          <a:bodyPr>
            <a:noAutofit/>
          </a:bodyPr>
          <a:lstStyle/>
          <a:p>
            <a:pPr>
              <a:defRPr/>
            </a:pPr>
            <a:r>
              <a:rPr lang="en-US" sz="3600" dirty="0"/>
              <a:t>Complexity of CCAF </a:t>
            </a:r>
            <a:br>
              <a:rPr lang="en-US" sz="3600" dirty="0"/>
            </a:br>
            <a:r>
              <a:rPr lang="en-US" sz="3600" dirty="0"/>
              <a:t>Key Stakeholder Relationships</a:t>
            </a:r>
          </a:p>
        </p:txBody>
      </p:sp>
      <p:grpSp>
        <p:nvGrpSpPr>
          <p:cNvPr id="16" name="Group 15"/>
          <p:cNvGrpSpPr>
            <a:grpSpLocks noChangeAspect="1"/>
          </p:cNvGrpSpPr>
          <p:nvPr/>
        </p:nvGrpSpPr>
        <p:grpSpPr>
          <a:xfrm>
            <a:off x="485743" y="3096274"/>
            <a:ext cx="1536911" cy="1604634"/>
            <a:chOff x="1445711" y="-2096120"/>
            <a:chExt cx="1081472" cy="1129126"/>
          </a:xfrm>
        </p:grpSpPr>
        <p:sp>
          <p:nvSpPr>
            <p:cNvPr id="52" name="Rectangle 51"/>
            <p:cNvSpPr/>
            <p:nvPr/>
          </p:nvSpPr>
          <p:spPr>
            <a:xfrm>
              <a:off x="1445711" y="-2096120"/>
              <a:ext cx="1081472" cy="1129126"/>
            </a:xfrm>
            <a:prstGeom prst="rect">
              <a:avLst/>
            </a:prstGeom>
            <a:solidFill>
              <a:srgbClr val="7F7F7F"/>
            </a:solidFill>
            <a:ln w="19050" cap="flat" cmpd="sng" algn="ctr">
              <a:solidFill>
                <a:schemeClr val="dk1"/>
              </a:solidFill>
              <a:prstDash val="solid"/>
              <a:round/>
              <a:headEnd type="none" w="med" len="med"/>
              <a:tailEnd type="none" w="med" len="med"/>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Mongolian Baiti" panose="03000500000000000000" pitchFamily="66" charset="0"/>
                <a:ea typeface="+mn-ea"/>
                <a:cs typeface="Mongolian Baiti" panose="03000500000000000000" pitchFamily="66"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7023" y="-2034477"/>
              <a:ext cx="998848" cy="1005840"/>
            </a:xfrm>
            <a:prstGeom prst="rect">
              <a:avLst/>
            </a:prstGeom>
            <a:effectLst>
              <a:outerShdw blurRad="50800" dist="38100" dir="5400000" algn="t" rotWithShape="0">
                <a:prstClr val="black">
                  <a:alpha val="40000"/>
                </a:prstClr>
              </a:outerShdw>
            </a:effectLst>
          </p:spPr>
        </p:pic>
      </p:grpSp>
      <p:grpSp>
        <p:nvGrpSpPr>
          <p:cNvPr id="15" name="Group 14"/>
          <p:cNvGrpSpPr>
            <a:grpSpLocks noChangeAspect="1"/>
          </p:cNvGrpSpPr>
          <p:nvPr/>
        </p:nvGrpSpPr>
        <p:grpSpPr>
          <a:xfrm>
            <a:off x="485743" y="1156934"/>
            <a:ext cx="1536913" cy="1638183"/>
            <a:chOff x="2924911" y="-2149324"/>
            <a:chExt cx="1297988" cy="1383514"/>
          </a:xfrm>
        </p:grpSpPr>
        <p:sp>
          <p:nvSpPr>
            <p:cNvPr id="51" name="Rectangle 50"/>
            <p:cNvSpPr/>
            <p:nvPr/>
          </p:nvSpPr>
          <p:spPr>
            <a:xfrm>
              <a:off x="2924911" y="-2149324"/>
              <a:ext cx="1297988" cy="1383514"/>
            </a:xfrm>
            <a:prstGeom prst="rect">
              <a:avLst/>
            </a:prstGeom>
            <a:solidFill>
              <a:srgbClr val="7F7F7F"/>
            </a:solidFill>
            <a:ln w="19050" cap="flat" cmpd="sng" algn="ctr">
              <a:solidFill>
                <a:schemeClr val="dk1"/>
              </a:solidFill>
              <a:prstDash val="solid"/>
              <a:round/>
              <a:headEnd type="none" w="med" len="med"/>
              <a:tailEnd type="none" w="med" len="med"/>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Mongolian Baiti" panose="03000500000000000000" pitchFamily="66" charset="0"/>
                <a:ea typeface="+mn-ea"/>
                <a:cs typeface="Mongolian Baiti" panose="03000500000000000000" pitchFamily="66"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0249" y="-2078959"/>
              <a:ext cx="1255789" cy="1234440"/>
            </a:xfrm>
            <a:prstGeom prst="rect">
              <a:avLst/>
            </a:prstGeom>
            <a:effectLst>
              <a:outerShdw blurRad="50800" dist="38100" dir="5400000" algn="t" rotWithShape="0">
                <a:prstClr val="black">
                  <a:alpha val="40000"/>
                </a:prstClr>
              </a:outerShdw>
            </a:effectLst>
          </p:spPr>
        </p:pic>
      </p:grpSp>
      <p:grpSp>
        <p:nvGrpSpPr>
          <p:cNvPr id="8" name="Group 7"/>
          <p:cNvGrpSpPr>
            <a:grpSpLocks noChangeAspect="1"/>
          </p:cNvGrpSpPr>
          <p:nvPr/>
        </p:nvGrpSpPr>
        <p:grpSpPr>
          <a:xfrm>
            <a:off x="2483645" y="3770324"/>
            <a:ext cx="1001872" cy="946769"/>
            <a:chOff x="-1449975" y="680696"/>
            <a:chExt cx="937972" cy="946769"/>
          </a:xfrm>
        </p:grpSpPr>
        <p:sp>
          <p:nvSpPr>
            <p:cNvPr id="54" name="Rectangle 53"/>
            <p:cNvSpPr/>
            <p:nvPr/>
          </p:nvSpPr>
          <p:spPr>
            <a:xfrm>
              <a:off x="-1449975" y="680696"/>
              <a:ext cx="937972" cy="946769"/>
            </a:xfrm>
            <a:prstGeom prst="rect">
              <a:avLst/>
            </a:prstGeom>
            <a:solidFill>
              <a:srgbClr val="7F7F7F"/>
            </a:solidFill>
            <a:ln w="19050" cap="flat" cmpd="sng" algn="ctr">
              <a:solidFill>
                <a:schemeClr val="dk1"/>
              </a:solidFill>
              <a:prstDash val="solid"/>
              <a:round/>
              <a:headEnd type="none" w="med" len="med"/>
              <a:tailEnd type="none" w="med" len="med"/>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Mongolian Baiti" panose="03000500000000000000" pitchFamily="66" charset="0"/>
                <a:ea typeface="+mn-ea"/>
                <a:cs typeface="Mongolian Baiti" panose="03000500000000000000" pitchFamily="66" charset="0"/>
              </a:endParaRPr>
            </a:p>
          </p:txBody>
        </p:sp>
        <p:pic>
          <p:nvPicPr>
            <p:cNvPr id="11" name="Picture 2" descr="Image result for barnes center for enlisted educa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4055" y="696880"/>
              <a:ext cx="846133" cy="9144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47" name="Group 46"/>
          <p:cNvGrpSpPr/>
          <p:nvPr/>
        </p:nvGrpSpPr>
        <p:grpSpPr>
          <a:xfrm>
            <a:off x="3780284" y="2389416"/>
            <a:ext cx="1583433" cy="1561582"/>
            <a:chOff x="3932220" y="2398477"/>
            <a:chExt cx="1583433" cy="156158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39" name="Oval 138"/>
            <p:cNvSpPr/>
            <p:nvPr/>
          </p:nvSpPr>
          <p:spPr>
            <a:xfrm>
              <a:off x="3932220" y="2398477"/>
              <a:ext cx="1583433" cy="1561582"/>
            </a:xfrm>
            <a:prstGeom prst="ellipse">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p:nvSpPr>
          <p:spPr>
            <a:xfrm>
              <a:off x="4040169" y="2510537"/>
              <a:ext cx="1367535" cy="1337462"/>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 name="Group 4"/>
          <p:cNvGrpSpPr>
            <a:grpSpLocks noChangeAspect="1"/>
          </p:cNvGrpSpPr>
          <p:nvPr/>
        </p:nvGrpSpPr>
        <p:grpSpPr>
          <a:xfrm>
            <a:off x="2482642" y="2568850"/>
            <a:ext cx="955589" cy="948292"/>
            <a:chOff x="5326027" y="2167295"/>
            <a:chExt cx="955589" cy="948292"/>
          </a:xfrm>
        </p:grpSpPr>
        <p:sp>
          <p:nvSpPr>
            <p:cNvPr id="106" name="Rectangle 105"/>
            <p:cNvSpPr/>
            <p:nvPr/>
          </p:nvSpPr>
          <p:spPr>
            <a:xfrm>
              <a:off x="5336330" y="2168818"/>
              <a:ext cx="937972" cy="946769"/>
            </a:xfrm>
            <a:prstGeom prst="rect">
              <a:avLst/>
            </a:prstGeom>
            <a:solidFill>
              <a:srgbClr val="7F7F7F"/>
            </a:solidFill>
            <a:ln w="19050" cap="flat" cmpd="sng" algn="ctr">
              <a:solidFill>
                <a:schemeClr val="dk1"/>
              </a:solidFill>
              <a:prstDash val="solid"/>
              <a:round/>
              <a:headEnd type="none" w="med" len="med"/>
              <a:tailEnd type="none" w="med" len="med"/>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Mongolian Baiti" panose="03000500000000000000" pitchFamily="66" charset="0"/>
                <a:ea typeface="+mn-ea"/>
                <a:cs typeface="Mongolian Baiti" panose="03000500000000000000" pitchFamily="66" charset="0"/>
              </a:endParaRPr>
            </a:p>
          </p:txBody>
        </p:sp>
        <p:pic>
          <p:nvPicPr>
            <p:cNvPr id="27655" name="Picture 276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26027" y="2167295"/>
              <a:ext cx="955589" cy="896112"/>
            </a:xfrm>
            <a:prstGeom prst="rect">
              <a:avLst/>
            </a:prstGeom>
            <a:effectLst>
              <a:outerShdw blurRad="50800" dist="38100" dir="5400000" algn="t" rotWithShape="0">
                <a:prstClr val="black">
                  <a:alpha val="40000"/>
                </a:prstClr>
              </a:outerShdw>
            </a:effectLst>
          </p:spPr>
        </p:pic>
      </p:grpSp>
      <p:grpSp>
        <p:nvGrpSpPr>
          <p:cNvPr id="21" name="Group 20"/>
          <p:cNvGrpSpPr/>
          <p:nvPr/>
        </p:nvGrpSpPr>
        <p:grpSpPr>
          <a:xfrm>
            <a:off x="3136451" y="1099484"/>
            <a:ext cx="2355599" cy="1137237"/>
            <a:chOff x="1872549" y="1094154"/>
            <a:chExt cx="2355599" cy="1137237"/>
          </a:xfrm>
        </p:grpSpPr>
        <p:sp>
          <p:nvSpPr>
            <p:cNvPr id="81" name="Rectangle 80"/>
            <p:cNvSpPr/>
            <p:nvPr/>
          </p:nvSpPr>
          <p:spPr>
            <a:xfrm>
              <a:off x="1872549" y="1094154"/>
              <a:ext cx="2355599" cy="1137237"/>
            </a:xfrm>
            <a:prstGeom prst="rect">
              <a:avLst/>
            </a:prstGeom>
            <a:solidFill>
              <a:srgbClr val="6B9EAC"/>
            </a:solidFill>
            <a:ln w="19050" cap="flat" cmpd="sng" algn="ctr">
              <a:solidFill>
                <a:schemeClr val="dk1"/>
              </a:solidFill>
              <a:prstDash val="solid"/>
              <a:round/>
              <a:headEnd type="none" w="med" len="med"/>
              <a:tailEnd type="none" w="med" len="med"/>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Mongolian Baiti" panose="03000500000000000000" pitchFamily="66" charset="0"/>
                <a:ea typeface="+mn-ea"/>
                <a:cs typeface="Mongolian Baiti" panose="03000500000000000000" pitchFamily="66" charset="0"/>
              </a:endParaRPr>
            </a:p>
          </p:txBody>
        </p:sp>
        <p:pic>
          <p:nvPicPr>
            <p:cNvPr id="1026" name="Picture 2" descr="Image result for 2nd Air Force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45539" y="1143453"/>
              <a:ext cx="1095533" cy="1036706"/>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3" name="Picture 6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59193" y="1152459"/>
              <a:ext cx="1100780" cy="1036706"/>
            </a:xfrm>
            <a:prstGeom prst="rect">
              <a:avLst/>
            </a:prstGeom>
            <a:effectLst>
              <a:outerShdw blurRad="50800" dist="38100" dir="5400000" algn="t" rotWithShape="0">
                <a:prstClr val="black">
                  <a:alpha val="40000"/>
                </a:prstClr>
              </a:outerShdw>
            </a:effectLst>
          </p:spPr>
        </p:pic>
      </p:grpSp>
      <p:grpSp>
        <p:nvGrpSpPr>
          <p:cNvPr id="3" name="Group 2"/>
          <p:cNvGrpSpPr>
            <a:grpSpLocks noChangeAspect="1"/>
          </p:cNvGrpSpPr>
          <p:nvPr/>
        </p:nvGrpSpPr>
        <p:grpSpPr>
          <a:xfrm>
            <a:off x="5999314" y="1101127"/>
            <a:ext cx="2486875" cy="2347789"/>
            <a:chOff x="11007229" y="1307579"/>
            <a:chExt cx="2229339" cy="2104657"/>
          </a:xfrm>
        </p:grpSpPr>
        <p:sp>
          <p:nvSpPr>
            <p:cNvPr id="85" name="Rectangle 84"/>
            <p:cNvSpPr/>
            <p:nvPr/>
          </p:nvSpPr>
          <p:spPr>
            <a:xfrm>
              <a:off x="11007229" y="1307579"/>
              <a:ext cx="2229339" cy="2104657"/>
            </a:xfrm>
            <a:prstGeom prst="rect">
              <a:avLst/>
            </a:prstGeom>
            <a:solidFill>
              <a:srgbClr val="6B9EAC"/>
            </a:solidFill>
            <a:ln w="19050" cap="flat" cmpd="sng" algn="ctr">
              <a:solidFill>
                <a:schemeClr val="dk1"/>
              </a:solidFill>
              <a:prstDash val="solid"/>
              <a:round/>
              <a:headEnd type="none" w="med" len="med"/>
              <a:tailEnd type="none" w="med" len="med"/>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Mongolian Baiti" panose="03000500000000000000" pitchFamily="66" charset="0"/>
                <a:ea typeface="+mn-ea"/>
                <a:cs typeface="Mongolian Baiti" panose="03000500000000000000" pitchFamily="66" charset="0"/>
              </a:endParaRPr>
            </a:p>
          </p:txBody>
        </p:sp>
        <p:grpSp>
          <p:nvGrpSpPr>
            <p:cNvPr id="86" name="Group 85"/>
            <p:cNvGrpSpPr/>
            <p:nvPr/>
          </p:nvGrpSpPr>
          <p:grpSpPr>
            <a:xfrm>
              <a:off x="11047220" y="1336839"/>
              <a:ext cx="2129061" cy="2044450"/>
              <a:chOff x="5801452" y="908300"/>
              <a:chExt cx="2129061" cy="2044450"/>
            </a:xfrm>
            <a:noFill/>
          </p:grpSpPr>
          <p:pic>
            <p:nvPicPr>
              <p:cNvPr id="90" name="Picture 8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01991" y="2266950"/>
                <a:ext cx="693896" cy="685800"/>
              </a:xfrm>
              <a:prstGeom prst="rect">
                <a:avLst/>
              </a:prstGeom>
              <a:grpFill/>
              <a:effectLst>
                <a:outerShdw blurRad="50800" dist="38100" dir="5400000" algn="t" rotWithShape="0">
                  <a:prstClr val="black">
                    <a:alpha val="40000"/>
                  </a:prstClr>
                </a:outerShdw>
              </a:effectLst>
            </p:spPr>
          </p:pic>
          <p:pic>
            <p:nvPicPr>
              <p:cNvPr id="91" name="Picture 9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18836" y="2266950"/>
                <a:ext cx="696951" cy="685800"/>
              </a:xfrm>
              <a:prstGeom prst="rect">
                <a:avLst/>
              </a:prstGeom>
              <a:grpFill/>
            </p:spPr>
          </p:pic>
          <p:pic>
            <p:nvPicPr>
              <p:cNvPr id="92" name="Picture 9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09770" y="1581150"/>
                <a:ext cx="678338" cy="685800"/>
              </a:xfrm>
              <a:prstGeom prst="rect">
                <a:avLst/>
              </a:prstGeom>
              <a:grpFill/>
            </p:spPr>
          </p:pic>
          <p:pic>
            <p:nvPicPr>
              <p:cNvPr id="94" name="Picture 9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521297" y="1581150"/>
                <a:ext cx="692028" cy="685800"/>
              </a:xfrm>
              <a:prstGeom prst="rect">
                <a:avLst/>
              </a:prstGeom>
              <a:grpFill/>
            </p:spPr>
          </p:pic>
          <p:pic>
            <p:nvPicPr>
              <p:cNvPr id="95" name="Picture 9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01452" y="908300"/>
                <a:ext cx="694974" cy="685800"/>
              </a:xfrm>
              <a:prstGeom prst="rect">
                <a:avLst/>
              </a:prstGeom>
              <a:grpFill/>
            </p:spPr>
          </p:pic>
          <p:pic>
            <p:nvPicPr>
              <p:cNvPr id="97" name="Picture 9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513806" y="908300"/>
                <a:ext cx="707010" cy="685800"/>
              </a:xfrm>
              <a:prstGeom prst="rect">
                <a:avLst/>
              </a:prstGeom>
              <a:grpFill/>
            </p:spPr>
          </p:pic>
          <p:pic>
            <p:nvPicPr>
              <p:cNvPr id="98" name="Picture 9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231669" y="908300"/>
                <a:ext cx="692658" cy="685800"/>
              </a:xfrm>
              <a:prstGeom prst="rect">
                <a:avLst/>
              </a:prstGeom>
              <a:grpFill/>
            </p:spPr>
          </p:pic>
          <p:pic>
            <p:nvPicPr>
              <p:cNvPr id="99" name="Picture 9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225583" y="1581150"/>
                <a:ext cx="704831" cy="685800"/>
              </a:xfrm>
              <a:prstGeom prst="rect">
                <a:avLst/>
              </a:prstGeom>
              <a:grpFill/>
            </p:spPr>
          </p:pic>
          <p:pic>
            <p:nvPicPr>
              <p:cNvPr id="100" name="Picture 9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225484" y="2266950"/>
                <a:ext cx="705029" cy="685800"/>
              </a:xfrm>
              <a:prstGeom prst="rect">
                <a:avLst/>
              </a:prstGeom>
              <a:grpFill/>
            </p:spPr>
          </p:pic>
        </p:grpSp>
      </p:grpSp>
      <p:sp>
        <p:nvSpPr>
          <p:cNvPr id="102" name="TextBox 101"/>
          <p:cNvSpPr txBox="1">
            <a:spLocks noChangeAspect="1"/>
          </p:cNvSpPr>
          <p:nvPr/>
        </p:nvSpPr>
        <p:spPr>
          <a:xfrm rot="5400000">
            <a:off x="7445535" y="2129797"/>
            <a:ext cx="2478307" cy="307777"/>
          </a:xfrm>
          <a:prstGeom prst="rect">
            <a:avLst/>
          </a:prstGeom>
          <a:noFill/>
        </p:spPr>
        <p:txBody>
          <a:bodyPr wrap="none" rtlCol="0">
            <a:spAutoFit/>
          </a:bodyPr>
          <a:lstStyle/>
          <a:p>
            <a:pPr lvl="0">
              <a:defRPr/>
            </a:pPr>
            <a:r>
              <a:rPr lang="en-US" sz="1400" dirty="0">
                <a:solidFill>
                  <a:prstClr val="black"/>
                </a:solidFill>
                <a:latin typeface="Mongolian Baiti" panose="03000500000000000000" pitchFamily="66" charset="0"/>
                <a:cs typeface="Mongolian Baiti" panose="03000500000000000000" pitchFamily="66" charset="0"/>
              </a:rPr>
              <a:t>Commands External to AETC *</a:t>
            </a:r>
            <a:endParaRPr kumimoji="0" lang="en-US" sz="1400" b="0" i="0" u="none" strike="noStrike" kern="1200" cap="none" spc="0" normalizeH="0" baseline="0" noProof="0" dirty="0">
              <a:ln>
                <a:noFill/>
              </a:ln>
              <a:solidFill>
                <a:prstClr val="black"/>
              </a:solidFill>
              <a:effectLst/>
              <a:uLnTx/>
              <a:uFillTx/>
              <a:latin typeface="Mongolian Baiti" panose="03000500000000000000" pitchFamily="66" charset="0"/>
              <a:ea typeface="+mn-ea"/>
              <a:cs typeface="Mongolian Baiti" panose="03000500000000000000" pitchFamily="66" charset="0"/>
            </a:endParaRPr>
          </a:p>
        </p:txBody>
      </p:sp>
      <p:grpSp>
        <p:nvGrpSpPr>
          <p:cNvPr id="19" name="Group 18"/>
          <p:cNvGrpSpPr/>
          <p:nvPr/>
        </p:nvGrpSpPr>
        <p:grpSpPr>
          <a:xfrm>
            <a:off x="4180293" y="4151319"/>
            <a:ext cx="783415" cy="664965"/>
            <a:chOff x="827492" y="4183551"/>
            <a:chExt cx="783415" cy="664965"/>
          </a:xfrm>
        </p:grpSpPr>
        <p:sp>
          <p:nvSpPr>
            <p:cNvPr id="104" name="Rectangle 103"/>
            <p:cNvSpPr/>
            <p:nvPr/>
          </p:nvSpPr>
          <p:spPr>
            <a:xfrm>
              <a:off x="827492" y="4183551"/>
              <a:ext cx="783415" cy="664965"/>
            </a:xfrm>
            <a:prstGeom prst="rect">
              <a:avLst/>
            </a:prstGeom>
            <a:solidFill>
              <a:srgbClr val="7F7F7F"/>
            </a:solidFill>
            <a:ln w="19050" cap="flat" cmpd="sng" algn="ctr">
              <a:solidFill>
                <a:schemeClr val="dk1"/>
              </a:solidFill>
              <a:prstDash val="solid"/>
              <a:round/>
              <a:headEnd type="none" w="med" len="med"/>
              <a:tailEnd type="none" w="med" len="med"/>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Mongolian Baiti" panose="03000500000000000000" pitchFamily="66" charset="0"/>
                <a:ea typeface="+mn-ea"/>
                <a:cs typeface="Mongolian Baiti" panose="03000500000000000000" pitchFamily="66" charset="0"/>
              </a:endParaRPr>
            </a:p>
          </p:txBody>
        </p:sp>
        <p:sp>
          <p:nvSpPr>
            <p:cNvPr id="105" name="Flowchart: Multidocument 104"/>
            <p:cNvSpPr/>
            <p:nvPr/>
          </p:nvSpPr>
          <p:spPr>
            <a:xfrm>
              <a:off x="890875" y="4293208"/>
              <a:ext cx="656647" cy="489355"/>
            </a:xfrm>
            <a:prstGeom prst="flowChartMultidocument">
              <a:avLst/>
            </a:prstGeom>
            <a:solidFill>
              <a:srgbClr val="CD1141"/>
            </a:solidFill>
            <a:ln w="9525" cap="flat" cmpd="sng" algn="ctr">
              <a:solidFill>
                <a:srgbClr val="D5B325"/>
              </a:solidFill>
              <a:prstDash val="solid"/>
              <a:round/>
              <a:headEnd type="none" w="med" len="med"/>
              <a:tailEnd type="none" w="med" len="med"/>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85000"/>
                    </a:prstClr>
                  </a:solidFill>
                  <a:effectLst/>
                  <a:uLnTx/>
                  <a:uFillTx/>
                  <a:latin typeface="Mongolian Baiti" panose="03000500000000000000" pitchFamily="66" charset="0"/>
                  <a:ea typeface="+mn-ea"/>
                  <a:cs typeface="Mongolian Baiti" panose="03000500000000000000" pitchFamily="66" charset="0"/>
                </a:rPr>
                <a:t>EPME</a:t>
              </a:r>
            </a:p>
          </p:txBody>
        </p:sp>
      </p:grpSp>
      <p:grpSp>
        <p:nvGrpSpPr>
          <p:cNvPr id="103" name="Group 102"/>
          <p:cNvGrpSpPr/>
          <p:nvPr/>
        </p:nvGrpSpPr>
        <p:grpSpPr>
          <a:xfrm>
            <a:off x="5975469" y="3539400"/>
            <a:ext cx="1351535" cy="1307671"/>
            <a:chOff x="165131" y="1020052"/>
            <a:chExt cx="1280579" cy="1227796"/>
          </a:xfrm>
        </p:grpSpPr>
        <p:sp>
          <p:nvSpPr>
            <p:cNvPr id="110" name="Rectangle 109"/>
            <p:cNvSpPr/>
            <p:nvPr/>
          </p:nvSpPr>
          <p:spPr>
            <a:xfrm>
              <a:off x="165131" y="1020052"/>
              <a:ext cx="1280579" cy="1227796"/>
            </a:xfrm>
            <a:prstGeom prst="rect">
              <a:avLst/>
            </a:prstGeom>
            <a:solidFill>
              <a:srgbClr val="7F7F7F"/>
            </a:solidFill>
            <a:ln w="19050" cap="flat" cmpd="sng" algn="ctr">
              <a:solidFill>
                <a:schemeClr val="dk1"/>
              </a:solidFill>
              <a:prstDash val="solid"/>
              <a:round/>
              <a:headEnd type="none" w="med" len="med"/>
              <a:tailEnd type="none" w="med" len="med"/>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Mongolian Baiti" panose="03000500000000000000" pitchFamily="66" charset="0"/>
                <a:ea typeface="+mn-ea"/>
                <a:cs typeface="Mongolian Baiti" panose="03000500000000000000" pitchFamily="66" charset="0"/>
              </a:endParaRPr>
            </a:p>
          </p:txBody>
        </p:sp>
        <p:pic>
          <p:nvPicPr>
            <p:cNvPr id="111" name="Picture 11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19426" y="1067899"/>
              <a:ext cx="1182809" cy="1148340"/>
            </a:xfrm>
            <a:prstGeom prst="rect">
              <a:avLst/>
            </a:prstGeom>
          </p:spPr>
        </p:pic>
      </p:grpSp>
      <p:cxnSp>
        <p:nvCxnSpPr>
          <p:cNvPr id="7" name="Curved Connector 6"/>
          <p:cNvCxnSpPr>
            <a:stCxn id="110" idx="1"/>
            <a:endCxn id="9" idx="5"/>
          </p:cNvCxnSpPr>
          <p:nvPr/>
        </p:nvCxnSpPr>
        <p:spPr>
          <a:xfrm rot="10800000">
            <a:off x="5055497" y="3643072"/>
            <a:ext cx="919972" cy="550165"/>
          </a:xfrm>
          <a:prstGeom prst="curvedConnector2">
            <a:avLst/>
          </a:prstGeom>
          <a:ln>
            <a:solidFill>
              <a:schemeClr val="tx1">
                <a:lumMod val="65000"/>
                <a:lumOff val="35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0" name="Curved Connector 69"/>
          <p:cNvCxnSpPr>
            <a:stCxn id="9" idx="4"/>
            <a:endCxn id="104" idx="0"/>
          </p:cNvCxnSpPr>
          <p:nvPr/>
        </p:nvCxnSpPr>
        <p:spPr>
          <a:xfrm rot="5400000">
            <a:off x="4415811" y="3995128"/>
            <a:ext cx="312381" cy="12700"/>
          </a:xfrm>
          <a:prstGeom prst="curvedConnector3">
            <a:avLst>
              <a:gd name="adj1" fmla="val 50000"/>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3" name="Curved Connector 72"/>
          <p:cNvCxnSpPr>
            <a:stCxn id="9" idx="6"/>
            <a:endCxn id="85" idx="1"/>
          </p:cNvCxnSpPr>
          <p:nvPr/>
        </p:nvCxnSpPr>
        <p:spPr>
          <a:xfrm flipV="1">
            <a:off x="5255768" y="2275022"/>
            <a:ext cx="743546" cy="895185"/>
          </a:xfrm>
          <a:prstGeom prst="curvedConnector3">
            <a:avLst>
              <a:gd name="adj1" fmla="val 50000"/>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7" name="Curved Connector 76"/>
          <p:cNvCxnSpPr>
            <a:stCxn id="9" idx="0"/>
            <a:endCxn id="81" idx="2"/>
          </p:cNvCxnSpPr>
          <p:nvPr/>
        </p:nvCxnSpPr>
        <p:spPr>
          <a:xfrm rot="16200000" flipV="1">
            <a:off x="4310749" y="2240224"/>
            <a:ext cx="264755" cy="257750"/>
          </a:xfrm>
          <a:prstGeom prst="curvedConnector3">
            <a:avLst>
              <a:gd name="adj1" fmla="val 50000"/>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grpSp>
        <p:nvGrpSpPr>
          <p:cNvPr id="50" name="Group 49"/>
          <p:cNvGrpSpPr/>
          <p:nvPr/>
        </p:nvGrpSpPr>
        <p:grpSpPr>
          <a:xfrm>
            <a:off x="7445462" y="4021231"/>
            <a:ext cx="1610866" cy="646331"/>
            <a:chOff x="7445462" y="4021231"/>
            <a:chExt cx="1610866" cy="646331"/>
          </a:xfrm>
        </p:grpSpPr>
        <p:sp>
          <p:nvSpPr>
            <p:cNvPr id="134" name="TextBox 133"/>
            <p:cNvSpPr txBox="1"/>
            <p:nvPr/>
          </p:nvSpPr>
          <p:spPr>
            <a:xfrm>
              <a:off x="7445462" y="4021231"/>
              <a:ext cx="1610866" cy="646331"/>
            </a:xfrm>
            <a:prstGeom prst="rect">
              <a:avLst/>
            </a:prstGeom>
            <a:noFill/>
            <a:ln>
              <a:solidFill>
                <a:schemeClr val="tx1"/>
              </a:solidFill>
            </a:ln>
          </p:spPr>
          <p:txBody>
            <a:bodyPr wrap="square" rtlCol="0">
              <a:spAutoFit/>
            </a:bodyPr>
            <a:lstStyle/>
            <a:p>
              <a:pPr algn="ctr"/>
              <a:r>
                <a:rPr lang="en-US" sz="1200" b="1" dirty="0">
                  <a:latin typeface="Mongolian Baiti" panose="03000500000000000000" pitchFamily="66" charset="0"/>
                  <a:cs typeface="Mongolian Baiti" panose="03000500000000000000" pitchFamily="66" charset="0"/>
                </a:rPr>
                <a:t>Legend:</a:t>
              </a:r>
            </a:p>
            <a:p>
              <a:r>
                <a:rPr lang="en-US" sz="1200" dirty="0">
                  <a:latin typeface="Mongolian Baiti" panose="03000500000000000000" pitchFamily="66" charset="0"/>
                  <a:cs typeface="Mongolian Baiti" panose="03000500000000000000" pitchFamily="66" charset="0"/>
                </a:rPr>
                <a:t>Oversight</a:t>
              </a:r>
            </a:p>
            <a:p>
              <a:r>
                <a:rPr lang="en-US" sz="1200" dirty="0">
                  <a:latin typeface="Mongolian Baiti" panose="03000500000000000000" pitchFamily="66" charset="0"/>
                  <a:cs typeface="Mongolian Baiti" panose="03000500000000000000" pitchFamily="66" charset="0"/>
                </a:rPr>
                <a:t>Reporting</a:t>
              </a:r>
            </a:p>
          </p:txBody>
        </p:sp>
        <p:cxnSp>
          <p:nvCxnSpPr>
            <p:cNvPr id="33" name="Straight Arrow Connector 32"/>
            <p:cNvCxnSpPr/>
            <p:nvPr/>
          </p:nvCxnSpPr>
          <p:spPr>
            <a:xfrm>
              <a:off x="8250895" y="4344396"/>
              <a:ext cx="701359" cy="0"/>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a:off x="8250895" y="4529407"/>
              <a:ext cx="701359"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cxnSp>
        <p:nvCxnSpPr>
          <p:cNvPr id="83" name="Curved Connector 82"/>
          <p:cNvCxnSpPr>
            <a:stCxn id="9" idx="3"/>
            <a:endCxn id="54" idx="3"/>
          </p:cNvCxnSpPr>
          <p:nvPr/>
        </p:nvCxnSpPr>
        <p:spPr>
          <a:xfrm rot="5400000">
            <a:off x="3486692" y="3641897"/>
            <a:ext cx="600638" cy="602987"/>
          </a:xfrm>
          <a:prstGeom prst="curvedConnector2">
            <a:avLst/>
          </a:prstGeom>
          <a:ln>
            <a:solidFill>
              <a:schemeClr val="tx1"/>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87" name="Curved Connector 86"/>
          <p:cNvCxnSpPr>
            <a:stCxn id="104" idx="1"/>
            <a:endCxn id="54" idx="3"/>
          </p:cNvCxnSpPr>
          <p:nvPr/>
        </p:nvCxnSpPr>
        <p:spPr>
          <a:xfrm rot="10800000">
            <a:off x="3485517" y="4243710"/>
            <a:ext cx="694776" cy="240093"/>
          </a:xfrm>
          <a:prstGeom prst="curvedConnector3">
            <a:avLst>
              <a:gd name="adj1" fmla="val 50000"/>
            </a:avLst>
          </a:prstGeom>
          <a:ln>
            <a:solidFill>
              <a:schemeClr val="tx1"/>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88" name="Curved Connector 87"/>
          <p:cNvCxnSpPr>
            <a:stCxn id="9" idx="2"/>
            <a:endCxn id="27655" idx="3"/>
          </p:cNvCxnSpPr>
          <p:nvPr/>
        </p:nvCxnSpPr>
        <p:spPr>
          <a:xfrm rot="10800000">
            <a:off x="3438231" y="3016907"/>
            <a:ext cx="450002" cy="153301"/>
          </a:xfrm>
          <a:prstGeom prst="curvedConnector3">
            <a:avLst>
              <a:gd name="adj1" fmla="val 50000"/>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96" name="Curved Connector 95"/>
          <p:cNvCxnSpPr>
            <a:stCxn id="54" idx="1"/>
            <a:endCxn id="52" idx="3"/>
          </p:cNvCxnSpPr>
          <p:nvPr/>
        </p:nvCxnSpPr>
        <p:spPr>
          <a:xfrm rot="10800000">
            <a:off x="2022655" y="3898591"/>
            <a:ext cx="460991" cy="345118"/>
          </a:xfrm>
          <a:prstGeom prst="curvedConnector3">
            <a:avLst>
              <a:gd name="adj1" fmla="val 50000"/>
            </a:avLst>
          </a:prstGeom>
          <a:ln>
            <a:solidFill>
              <a:schemeClr val="tx1"/>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01" name="Curved Connector 100"/>
          <p:cNvCxnSpPr>
            <a:stCxn id="52" idx="0"/>
            <a:endCxn id="51" idx="2"/>
          </p:cNvCxnSpPr>
          <p:nvPr/>
        </p:nvCxnSpPr>
        <p:spPr>
          <a:xfrm rot="5400000" flipH="1" flipV="1">
            <a:off x="1103621" y="2945696"/>
            <a:ext cx="301157" cy="1"/>
          </a:xfrm>
          <a:prstGeom prst="curvedConnector3">
            <a:avLst>
              <a:gd name="adj1" fmla="val 50000"/>
            </a:avLst>
          </a:prstGeom>
          <a:ln>
            <a:solidFill>
              <a:schemeClr val="tx1"/>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07" name="Curved Connector 106"/>
          <p:cNvCxnSpPr>
            <a:stCxn id="81" idx="1"/>
            <a:endCxn id="51" idx="3"/>
          </p:cNvCxnSpPr>
          <p:nvPr/>
        </p:nvCxnSpPr>
        <p:spPr>
          <a:xfrm rot="10800000" flipV="1">
            <a:off x="2022657" y="1668102"/>
            <a:ext cx="1113795" cy="307923"/>
          </a:xfrm>
          <a:prstGeom prst="curvedConnector3">
            <a:avLst>
              <a:gd name="adj1" fmla="val 50000"/>
            </a:avLst>
          </a:prstGeom>
          <a:ln>
            <a:solidFill>
              <a:schemeClr val="tx1"/>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08" name="Curved Connector 107"/>
          <p:cNvCxnSpPr>
            <a:stCxn id="27655" idx="1"/>
            <a:endCxn id="52" idx="3"/>
          </p:cNvCxnSpPr>
          <p:nvPr/>
        </p:nvCxnSpPr>
        <p:spPr>
          <a:xfrm rot="10800000" flipV="1">
            <a:off x="2022654" y="3016905"/>
            <a:ext cx="459988" cy="881685"/>
          </a:xfrm>
          <a:prstGeom prst="curvedConnector3">
            <a:avLst>
              <a:gd name="adj1" fmla="val 50000"/>
            </a:avLst>
          </a:prstGeom>
          <a:ln>
            <a:solidFill>
              <a:schemeClr val="tx1"/>
            </a:solidFill>
            <a:prstDash val="solid"/>
            <a:tailEnd type="triangle"/>
          </a:ln>
        </p:spPr>
        <p:style>
          <a:lnRef idx="2">
            <a:schemeClr val="accent1"/>
          </a:lnRef>
          <a:fillRef idx="0">
            <a:schemeClr val="accent1"/>
          </a:fillRef>
          <a:effectRef idx="1">
            <a:schemeClr val="accent1"/>
          </a:effectRef>
          <a:fontRef idx="minor">
            <a:schemeClr val="tx1"/>
          </a:fontRef>
        </p:style>
      </p:cxnSp>
      <p:pic>
        <p:nvPicPr>
          <p:cNvPr id="57" name="Picture 2">
            <a:extLst>
              <a:ext uri="{FF2B5EF4-FFF2-40B4-BE49-F238E27FC236}">
                <a16:creationId xmlns:a16="http://schemas.microsoft.com/office/drawing/2014/main" id="{82FAA89F-0A70-4590-87B8-63C5A4BFD7C1}"/>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894082" y="2546857"/>
            <a:ext cx="1355833" cy="1355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3959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02467"/>
            <a:ext cx="9010650" cy="3858561"/>
          </a:xfrm>
          <a:prstGeom prst="rect">
            <a:avLst/>
          </a:prstGeom>
          <a:blipFill dpi="0" rotWithShape="1">
            <a:blip r:embed="rId3">
              <a:alphaModFix amt="58000"/>
            </a:blip>
            <a:srcRect/>
            <a:tile tx="0" ty="0" sx="100000" sy="100000" flip="none" algn="tl"/>
          </a:blip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685783">
              <a:defRPr/>
            </a:pPr>
            <a:endParaRPr lang="en-US" sz="1350" dirty="0">
              <a:solidFill>
                <a:prstClr val="white"/>
              </a:solidFill>
              <a:latin typeface="Mongolian Baiti" panose="03000500000000000000" pitchFamily="66" charset="0"/>
              <a:cs typeface="Mongolian Baiti" panose="03000500000000000000" pitchFamily="66" charset="0"/>
            </a:endParaRP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26317" t="16315" r="22841" b="20874"/>
          <a:stretch/>
        </p:blipFill>
        <p:spPr>
          <a:xfrm>
            <a:off x="3924744" y="3031748"/>
            <a:ext cx="1170689" cy="903913"/>
          </a:xfrm>
          <a:prstGeom prst="rect">
            <a:avLst/>
          </a:prstGeom>
          <a:ln>
            <a:noFill/>
          </a:ln>
          <a:effectLst>
            <a:glow rad="228600">
              <a:srgbClr val="FFCC00">
                <a:alpha val="40000"/>
              </a:srgbClr>
            </a:glow>
            <a:outerShdw blurRad="292100" dist="139700" dir="2700000" algn="tl" rotWithShape="0">
              <a:srgbClr val="333333">
                <a:alpha val="65000"/>
              </a:srgbClr>
            </a:outerShdw>
          </a:effectLst>
        </p:spPr>
      </p:pic>
      <p:graphicFrame>
        <p:nvGraphicFramePr>
          <p:cNvPr id="86" name="Diagram 85"/>
          <p:cNvGraphicFramePr/>
          <p:nvPr/>
        </p:nvGraphicFramePr>
        <p:xfrm>
          <a:off x="1681860" y="1869449"/>
          <a:ext cx="2484064" cy="17103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 Placeholder 2"/>
          <p:cNvSpPr>
            <a:spLocks noGrp="1"/>
          </p:cNvSpPr>
          <p:nvPr>
            <p:ph type="body" sz="quarter" idx="13"/>
          </p:nvPr>
        </p:nvSpPr>
        <p:spPr>
          <a:xfrm>
            <a:off x="1321782" y="-317193"/>
            <a:ext cx="7014274" cy="1286689"/>
          </a:xfrm>
        </p:spPr>
        <p:txBody>
          <a:bodyPr>
            <a:noAutofit/>
          </a:bodyPr>
          <a:lstStyle/>
          <a:p>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r>
              <a:rPr lang="en-US" sz="2700" b="1" dirty="0">
                <a:effectLst/>
                <a:latin typeface="Times New Roman" panose="02020603050405020304" pitchFamily="18" charset="0"/>
                <a:cs typeface="Times New Roman" panose="02020603050405020304" pitchFamily="18" charset="0"/>
              </a:rPr>
              <a:t>CCAF’s Associate Bachelorette Credential (ABC) Competitive Advantage</a:t>
            </a:r>
          </a:p>
        </p:txBody>
      </p:sp>
      <p:grpSp>
        <p:nvGrpSpPr>
          <p:cNvPr id="28" name="Group 27"/>
          <p:cNvGrpSpPr/>
          <p:nvPr/>
        </p:nvGrpSpPr>
        <p:grpSpPr>
          <a:xfrm>
            <a:off x="193262" y="3921826"/>
            <a:ext cx="8753062" cy="1018247"/>
            <a:chOff x="257681" y="5218214"/>
            <a:chExt cx="11670749" cy="1357662"/>
          </a:xfrm>
        </p:grpSpPr>
        <p:grpSp>
          <p:nvGrpSpPr>
            <p:cNvPr id="8" name="Group 7"/>
            <p:cNvGrpSpPr/>
            <p:nvPr/>
          </p:nvGrpSpPr>
          <p:grpSpPr>
            <a:xfrm>
              <a:off x="257681" y="5231672"/>
              <a:ext cx="11670749" cy="1344204"/>
              <a:chOff x="360928" y="3937395"/>
              <a:chExt cx="11670749" cy="1344204"/>
            </a:xfrm>
          </p:grpSpPr>
          <p:sp>
            <p:nvSpPr>
              <p:cNvPr id="79" name="Rectangle 78"/>
              <p:cNvSpPr/>
              <p:nvPr/>
            </p:nvSpPr>
            <p:spPr>
              <a:xfrm>
                <a:off x="364610" y="3937395"/>
                <a:ext cx="11667067" cy="945672"/>
              </a:xfrm>
              <a:prstGeom prst="rect">
                <a:avLst/>
              </a:prstGeom>
              <a:solidFill>
                <a:schemeClr val="tx1">
                  <a:lumMod val="65000"/>
                  <a:lumOff val="35000"/>
                  <a:alpha val="72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33">
                  <a:defRPr/>
                </a:pPr>
                <a:endParaRPr lang="en-US" dirty="0">
                  <a:solidFill>
                    <a:prstClr val="white"/>
                  </a:solidFill>
                  <a:latin typeface="Mongolian Baiti" panose="03000500000000000000" pitchFamily="66" charset="0"/>
                  <a:cs typeface="Mongolian Baiti" panose="03000500000000000000" pitchFamily="66" charset="0"/>
                </a:endParaRPr>
              </a:p>
            </p:txBody>
          </p:sp>
          <p:graphicFrame>
            <p:nvGraphicFramePr>
              <p:cNvPr id="5" name="Diagram 4"/>
              <p:cNvGraphicFramePr/>
              <p:nvPr/>
            </p:nvGraphicFramePr>
            <p:xfrm>
              <a:off x="360928" y="4898296"/>
              <a:ext cx="11667067" cy="38330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grpSp>
          <p:nvGrpSpPr>
            <p:cNvPr id="12" name="Group 11"/>
            <p:cNvGrpSpPr/>
            <p:nvPr/>
          </p:nvGrpSpPr>
          <p:grpSpPr>
            <a:xfrm>
              <a:off x="975562" y="5218214"/>
              <a:ext cx="10200332" cy="907936"/>
              <a:chOff x="1112497" y="5293360"/>
              <a:chExt cx="10200332" cy="907936"/>
            </a:xfrm>
          </p:grpSpPr>
          <p:pic>
            <p:nvPicPr>
              <p:cNvPr id="81"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24827" y="5323421"/>
                <a:ext cx="563032" cy="847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51457" y="5529316"/>
                <a:ext cx="608337" cy="436033"/>
              </a:xfrm>
              <a:prstGeom prst="rect">
                <a:avLst/>
              </a:prstGeom>
              <a:noFill/>
              <a:ln>
                <a:noFill/>
              </a:ln>
            </p:spPr>
          </p:pic>
          <p:pic>
            <p:nvPicPr>
              <p:cNvPr id="84" name="Picture 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13961" y="5496456"/>
                <a:ext cx="539147" cy="50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 name="Picture 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26719" y="5382172"/>
                <a:ext cx="537632" cy="7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Picture 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555100" y="5308600"/>
                <a:ext cx="528920" cy="877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 name="Picture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763624" y="5293360"/>
                <a:ext cx="549205" cy="90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074342" y="5518093"/>
                <a:ext cx="589076" cy="48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22"/>
              <a:stretch>
                <a:fillRect/>
              </a:stretch>
            </p:blipFill>
            <p:spPr>
              <a:xfrm>
                <a:off x="1112497" y="5596377"/>
                <a:ext cx="595769" cy="368971"/>
              </a:xfrm>
              <a:prstGeom prst="rect">
                <a:avLst/>
              </a:prstGeom>
            </p:spPr>
          </p:pic>
        </p:grpSp>
      </p:grpSp>
      <p:graphicFrame>
        <p:nvGraphicFramePr>
          <p:cNvPr id="14" name="Diagram 13"/>
          <p:cNvGraphicFramePr/>
          <p:nvPr/>
        </p:nvGraphicFramePr>
        <p:xfrm>
          <a:off x="1693736" y="2522127"/>
          <a:ext cx="2484064" cy="684699"/>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89" name="Diagram 88"/>
          <p:cNvGraphicFramePr/>
          <p:nvPr/>
        </p:nvGraphicFramePr>
        <p:xfrm>
          <a:off x="5146301" y="2942773"/>
          <a:ext cx="3304568" cy="525434"/>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pSp>
        <p:nvGrpSpPr>
          <p:cNvPr id="40" name="Group 39"/>
          <p:cNvGrpSpPr/>
          <p:nvPr/>
        </p:nvGrpSpPr>
        <p:grpSpPr>
          <a:xfrm>
            <a:off x="7430089" y="2034696"/>
            <a:ext cx="992819" cy="743785"/>
            <a:chOff x="10707918" y="2889647"/>
            <a:chExt cx="1323758" cy="991713"/>
          </a:xfrm>
        </p:grpSpPr>
        <p:sp>
          <p:nvSpPr>
            <p:cNvPr id="6" name="Up Ribbon 5"/>
            <p:cNvSpPr/>
            <p:nvPr/>
          </p:nvSpPr>
          <p:spPr>
            <a:xfrm>
              <a:off x="10939476" y="3336708"/>
              <a:ext cx="1092200" cy="544652"/>
            </a:xfrm>
            <a:prstGeom prst="ribbon2">
              <a:avLst>
                <a:gd name="adj1" fmla="val 16667"/>
                <a:gd name="adj2" fmla="val 65863"/>
              </a:avLst>
            </a:prstGeom>
            <a:solidFill>
              <a:schemeClr val="accent1"/>
            </a:solidFill>
            <a:ln w="12700">
              <a:solidFill>
                <a:srgbClr val="FFD414"/>
              </a:solidFill>
            </a:ln>
            <a:effectLst>
              <a:glow rad="63500">
                <a:srgbClr val="FFCC00">
                  <a:alpha val="55000"/>
                </a:srgbClr>
              </a:glow>
            </a:effectLst>
          </p:spPr>
          <p:style>
            <a:lnRef idx="0">
              <a:scrgbClr r="0" g="0" b="0"/>
            </a:lnRef>
            <a:fillRef idx="0">
              <a:scrgbClr r="0" g="0" b="0"/>
            </a:fillRef>
            <a:effectRef idx="0">
              <a:scrgbClr r="0" g="0" b="0"/>
            </a:effectRef>
            <a:fontRef idx="minor">
              <a:schemeClr val="lt1"/>
            </a:fontRef>
          </p:style>
          <p:txBody>
            <a:bodyPr lIns="0" rIns="0" rtlCol="0" anchor="b"/>
            <a:lstStyle/>
            <a:p>
              <a:pPr algn="ctr" defTabSz="685783">
                <a:defRPr/>
              </a:pPr>
              <a:r>
                <a:rPr lang="en-US" sz="788" b="1" dirty="0">
                  <a:solidFill>
                    <a:prstClr val="white"/>
                  </a:solidFill>
                  <a:latin typeface="Mongolian Baiti" panose="03000500000000000000" pitchFamily="66" charset="0"/>
                  <a:cs typeface="Mongolian Baiti" panose="03000500000000000000" pitchFamily="66" charset="0"/>
                </a:rPr>
                <a:t>Bachelor’s</a:t>
              </a:r>
            </a:p>
            <a:p>
              <a:pPr algn="ctr" defTabSz="685783">
                <a:defRPr/>
              </a:pPr>
              <a:r>
                <a:rPr lang="en-US" sz="788" b="1" dirty="0">
                  <a:solidFill>
                    <a:prstClr val="white"/>
                  </a:solidFill>
                  <a:latin typeface="Mongolian Baiti" panose="03000500000000000000" pitchFamily="66" charset="0"/>
                  <a:cs typeface="Mongolian Baiti" panose="03000500000000000000" pitchFamily="66" charset="0"/>
                </a:rPr>
                <a:t>Degree</a:t>
              </a:r>
            </a:p>
          </p:txBody>
        </p:sp>
        <p:pic>
          <p:nvPicPr>
            <p:cNvPr id="91" name="Picture 90"/>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rot="20689591">
              <a:off x="10707918" y="2889647"/>
              <a:ext cx="1134443" cy="712808"/>
            </a:xfrm>
            <a:prstGeom prst="rect">
              <a:avLst/>
            </a:prstGeom>
            <a:ln>
              <a:noFill/>
            </a:ln>
            <a:effectLst/>
          </p:spPr>
        </p:pic>
      </p:grpSp>
      <p:grpSp>
        <p:nvGrpSpPr>
          <p:cNvPr id="38" name="Group 37"/>
          <p:cNvGrpSpPr/>
          <p:nvPr/>
        </p:nvGrpSpPr>
        <p:grpSpPr>
          <a:xfrm>
            <a:off x="5069826" y="3518624"/>
            <a:ext cx="2608658" cy="454249"/>
            <a:chOff x="6831593" y="4669288"/>
            <a:chExt cx="3478211" cy="605665"/>
          </a:xfrm>
        </p:grpSpPr>
        <p:grpSp>
          <p:nvGrpSpPr>
            <p:cNvPr id="35" name="Group 34"/>
            <p:cNvGrpSpPr/>
            <p:nvPr/>
          </p:nvGrpSpPr>
          <p:grpSpPr>
            <a:xfrm>
              <a:off x="9310245" y="4669288"/>
              <a:ext cx="999559" cy="605665"/>
              <a:chOff x="4254065" y="239703"/>
              <a:chExt cx="999559" cy="605665"/>
            </a:xfrm>
          </p:grpSpPr>
          <p:sp>
            <p:nvSpPr>
              <p:cNvPr id="36" name="Chevron 35"/>
              <p:cNvSpPr/>
              <p:nvPr/>
            </p:nvSpPr>
            <p:spPr>
              <a:xfrm>
                <a:off x="4254065" y="239703"/>
                <a:ext cx="999559" cy="563330"/>
              </a:xfrm>
              <a:prstGeom prst="chevron">
                <a:avLst/>
              </a:prstGeom>
              <a:solidFill>
                <a:schemeClr val="tx2">
                  <a:lumMod val="75000"/>
                </a:schemeClr>
              </a:solid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7" name="Chevron 4"/>
              <p:cNvSpPr txBox="1"/>
              <p:nvPr/>
            </p:nvSpPr>
            <p:spPr>
              <a:xfrm>
                <a:off x="4535730" y="282038"/>
                <a:ext cx="436229" cy="5633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t" anchorCtr="0">
                <a:noAutofit/>
              </a:bodyPr>
              <a:lstStyle/>
              <a:p>
                <a:pPr algn="ctr" defTabSz="400030">
                  <a:lnSpc>
                    <a:spcPct val="90000"/>
                  </a:lnSpc>
                  <a:spcBef>
                    <a:spcPct val="0"/>
                  </a:spcBef>
                  <a:spcAft>
                    <a:spcPct val="35000"/>
                  </a:spcAft>
                  <a:defRPr/>
                </a:pPr>
                <a:r>
                  <a:rPr lang="en-US" sz="825" b="1" dirty="0">
                    <a:solidFill>
                      <a:prstClr val="white"/>
                    </a:solidFill>
                    <a:latin typeface="Mongolian Baiti" panose="03000500000000000000" pitchFamily="66" charset="0"/>
                    <a:cs typeface="Mongolian Baiti" panose="03000500000000000000" pitchFamily="66" charset="0"/>
                  </a:rPr>
                  <a:t>CLA</a:t>
                </a:r>
              </a:p>
            </p:txBody>
          </p:sp>
        </p:grpSp>
        <p:pic>
          <p:nvPicPr>
            <p:cNvPr id="39" name="Picture 4" descr="Chief Master Sergeant Leadership Course"/>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9631082" y="4854185"/>
              <a:ext cx="357883" cy="353112"/>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p:cNvGrpSpPr/>
            <p:nvPr/>
          </p:nvGrpSpPr>
          <p:grpSpPr>
            <a:xfrm>
              <a:off x="6831593" y="4669288"/>
              <a:ext cx="999559" cy="605665"/>
              <a:chOff x="4254065" y="239703"/>
              <a:chExt cx="999559" cy="605665"/>
            </a:xfrm>
          </p:grpSpPr>
          <p:sp>
            <p:nvSpPr>
              <p:cNvPr id="32" name="Chevron 31"/>
              <p:cNvSpPr/>
              <p:nvPr/>
            </p:nvSpPr>
            <p:spPr>
              <a:xfrm>
                <a:off x="4254065" y="239703"/>
                <a:ext cx="999559" cy="563330"/>
              </a:xfrm>
              <a:prstGeom prst="chevron">
                <a:avLst/>
              </a:prstGeom>
              <a:solidFill>
                <a:schemeClr val="tx2">
                  <a:lumMod val="75000"/>
                </a:schemeClr>
              </a:solid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3" name="Chevron 4"/>
              <p:cNvSpPr txBox="1"/>
              <p:nvPr/>
            </p:nvSpPr>
            <p:spPr>
              <a:xfrm>
                <a:off x="4535730" y="282038"/>
                <a:ext cx="436229" cy="5633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t" anchorCtr="0">
                <a:noAutofit/>
              </a:bodyPr>
              <a:lstStyle/>
              <a:p>
                <a:pPr algn="r" defTabSz="400030">
                  <a:lnSpc>
                    <a:spcPct val="90000"/>
                  </a:lnSpc>
                  <a:spcBef>
                    <a:spcPct val="0"/>
                  </a:spcBef>
                  <a:spcAft>
                    <a:spcPct val="35000"/>
                  </a:spcAft>
                  <a:defRPr/>
                </a:pPr>
                <a:r>
                  <a:rPr lang="en-US" sz="750" b="1" dirty="0">
                    <a:solidFill>
                      <a:prstClr val="white"/>
                    </a:solidFill>
                    <a:latin typeface="Mongolian Baiti" panose="03000500000000000000" pitchFamily="66" charset="0"/>
                    <a:cs typeface="Mongolian Baiti" panose="03000500000000000000" pitchFamily="66" charset="0"/>
                  </a:rPr>
                  <a:t>SNCOA</a:t>
                </a:r>
              </a:p>
            </p:txBody>
          </p:sp>
        </p:grpSp>
        <p:pic>
          <p:nvPicPr>
            <p:cNvPr id="34" name="Picture 2" descr="Image result for barnes center for enlisted education"/>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7134049" y="4825340"/>
              <a:ext cx="398169" cy="37540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aphicFrame>
        <p:nvGraphicFramePr>
          <p:cNvPr id="92" name="Diagram 91"/>
          <p:cNvGraphicFramePr/>
          <p:nvPr/>
        </p:nvGraphicFramePr>
        <p:xfrm>
          <a:off x="1653320" y="1054783"/>
          <a:ext cx="6963342" cy="702150"/>
        </p:xfrm>
        <a:graphic>
          <a:graphicData uri="http://schemas.openxmlformats.org/drawingml/2006/diagram">
            <dgm:relIds xmlns:dgm="http://schemas.openxmlformats.org/drawingml/2006/diagram" xmlns:r="http://schemas.openxmlformats.org/officeDocument/2006/relationships" r:dm="rId36" r:lo="rId37" r:qs="rId38" r:cs="rId39"/>
          </a:graphicData>
        </a:graphic>
      </p:graphicFrame>
      <p:grpSp>
        <p:nvGrpSpPr>
          <p:cNvPr id="17" name="Group 16"/>
          <p:cNvGrpSpPr/>
          <p:nvPr/>
        </p:nvGrpSpPr>
        <p:grpSpPr>
          <a:xfrm>
            <a:off x="193261" y="3501967"/>
            <a:ext cx="3970092" cy="422498"/>
            <a:chOff x="193261" y="3501967"/>
            <a:chExt cx="3970092" cy="422498"/>
          </a:xfrm>
        </p:grpSpPr>
        <p:grpSp>
          <p:nvGrpSpPr>
            <p:cNvPr id="44" name="Group 43"/>
            <p:cNvGrpSpPr/>
            <p:nvPr/>
          </p:nvGrpSpPr>
          <p:grpSpPr>
            <a:xfrm>
              <a:off x="193261" y="3501967"/>
              <a:ext cx="429131" cy="422498"/>
              <a:chOff x="20" y="239703"/>
              <a:chExt cx="572174" cy="563330"/>
            </a:xfrm>
          </p:grpSpPr>
          <p:sp>
            <p:nvSpPr>
              <p:cNvPr id="45" name="Pentagon 44"/>
              <p:cNvSpPr/>
              <p:nvPr/>
            </p:nvSpPr>
            <p:spPr>
              <a:xfrm>
                <a:off x="20" y="239703"/>
                <a:ext cx="572174" cy="563330"/>
              </a:xfrm>
              <a:prstGeom prst="homePlate">
                <a:avLst/>
              </a:prstGeom>
              <a:solidFill>
                <a:schemeClr val="tx2">
                  <a:lumMod val="75000"/>
                </a:schemeClr>
              </a:solid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6" name="Pentagon 4"/>
              <p:cNvSpPr txBox="1"/>
              <p:nvPr/>
            </p:nvSpPr>
            <p:spPr>
              <a:xfrm>
                <a:off x="20" y="239703"/>
                <a:ext cx="431342" cy="5633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66701">
                  <a:lnSpc>
                    <a:spcPct val="90000"/>
                  </a:lnSpc>
                  <a:spcBef>
                    <a:spcPct val="0"/>
                  </a:spcBef>
                  <a:spcAft>
                    <a:spcPct val="35000"/>
                  </a:spcAft>
                  <a:defRPr/>
                </a:pPr>
                <a:r>
                  <a:rPr lang="en-US" sz="1050" b="1" dirty="0">
                    <a:solidFill>
                      <a:prstClr val="white"/>
                    </a:solidFill>
                    <a:latin typeface="Mongolian Baiti" panose="03000500000000000000" pitchFamily="66" charset="0"/>
                    <a:cs typeface="Mongolian Baiti" panose="03000500000000000000" pitchFamily="66" charset="0"/>
                  </a:rPr>
                  <a:t>BMT</a:t>
                </a:r>
              </a:p>
            </p:txBody>
          </p:sp>
        </p:grpSp>
        <p:grpSp>
          <p:nvGrpSpPr>
            <p:cNvPr id="47" name="Group 46"/>
            <p:cNvGrpSpPr/>
            <p:nvPr/>
          </p:nvGrpSpPr>
          <p:grpSpPr>
            <a:xfrm>
              <a:off x="416310" y="3501967"/>
              <a:ext cx="1056244" cy="422498"/>
              <a:chOff x="290529" y="239703"/>
              <a:chExt cx="1408325" cy="563330"/>
            </a:xfrm>
          </p:grpSpPr>
          <p:sp>
            <p:nvSpPr>
              <p:cNvPr id="48" name="Chevron 47"/>
              <p:cNvSpPr/>
              <p:nvPr/>
            </p:nvSpPr>
            <p:spPr>
              <a:xfrm>
                <a:off x="290529" y="239703"/>
                <a:ext cx="1408325" cy="563330"/>
              </a:xfrm>
              <a:prstGeom prst="chevron">
                <a:avLst/>
              </a:prstGeom>
              <a:solidFill>
                <a:schemeClr val="tx2">
                  <a:lumMod val="75000"/>
                </a:schemeClr>
              </a:solid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9" name="Chevron 4"/>
              <p:cNvSpPr txBox="1"/>
              <p:nvPr/>
            </p:nvSpPr>
            <p:spPr>
              <a:xfrm>
                <a:off x="572194" y="239703"/>
                <a:ext cx="844995" cy="5633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66701">
                  <a:lnSpc>
                    <a:spcPct val="90000"/>
                  </a:lnSpc>
                  <a:spcBef>
                    <a:spcPct val="0"/>
                  </a:spcBef>
                  <a:spcAft>
                    <a:spcPct val="35000"/>
                  </a:spcAft>
                  <a:defRPr/>
                </a:pPr>
                <a:r>
                  <a:rPr lang="en-US" sz="1050" b="1" dirty="0">
                    <a:solidFill>
                      <a:prstClr val="white"/>
                    </a:solidFill>
                    <a:latin typeface="Mongolian Baiti" panose="03000500000000000000" pitchFamily="66" charset="0"/>
                    <a:cs typeface="Mongolian Baiti" panose="03000500000000000000" pitchFamily="66" charset="0"/>
                  </a:rPr>
                  <a:t>Technical Training</a:t>
                </a:r>
              </a:p>
            </p:txBody>
          </p:sp>
        </p:grpSp>
        <p:grpSp>
          <p:nvGrpSpPr>
            <p:cNvPr id="50" name="Group 49"/>
            <p:cNvGrpSpPr/>
            <p:nvPr/>
          </p:nvGrpSpPr>
          <p:grpSpPr>
            <a:xfrm>
              <a:off x="1266135" y="3501967"/>
              <a:ext cx="1056244" cy="422498"/>
              <a:chOff x="1417190" y="239703"/>
              <a:chExt cx="1408325" cy="563330"/>
            </a:xfrm>
          </p:grpSpPr>
          <p:sp>
            <p:nvSpPr>
              <p:cNvPr id="51" name="Chevron 50"/>
              <p:cNvSpPr/>
              <p:nvPr/>
            </p:nvSpPr>
            <p:spPr>
              <a:xfrm>
                <a:off x="1417190" y="239703"/>
                <a:ext cx="1408325" cy="563330"/>
              </a:xfrm>
              <a:prstGeom prst="chevron">
                <a:avLst/>
              </a:prstGeom>
              <a:solidFill>
                <a:schemeClr val="tx2">
                  <a:lumMod val="75000"/>
                </a:schemeClr>
              </a:solid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2" name="Chevron 4"/>
              <p:cNvSpPr txBox="1"/>
              <p:nvPr/>
            </p:nvSpPr>
            <p:spPr>
              <a:xfrm>
                <a:off x="1698855" y="239703"/>
                <a:ext cx="844995" cy="5633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66701">
                  <a:lnSpc>
                    <a:spcPct val="90000"/>
                  </a:lnSpc>
                  <a:spcBef>
                    <a:spcPct val="0"/>
                  </a:spcBef>
                  <a:spcAft>
                    <a:spcPct val="35000"/>
                  </a:spcAft>
                  <a:defRPr/>
                </a:pPr>
                <a:r>
                  <a:rPr lang="en-US" sz="1050" b="1" dirty="0">
                    <a:solidFill>
                      <a:prstClr val="white"/>
                    </a:solidFill>
                    <a:latin typeface="Mongolian Baiti" panose="03000500000000000000" pitchFamily="66" charset="0"/>
                    <a:cs typeface="Mongolian Baiti" panose="03000500000000000000" pitchFamily="66" charset="0"/>
                  </a:rPr>
                  <a:t>5-lvl Upgrade</a:t>
                </a:r>
              </a:p>
            </p:txBody>
          </p:sp>
        </p:grpSp>
        <p:grpSp>
          <p:nvGrpSpPr>
            <p:cNvPr id="9" name="Group 8"/>
            <p:cNvGrpSpPr/>
            <p:nvPr/>
          </p:nvGrpSpPr>
          <p:grpSpPr>
            <a:xfrm>
              <a:off x="2116570" y="3501967"/>
              <a:ext cx="648914" cy="422498"/>
              <a:chOff x="2822092" y="4669288"/>
              <a:chExt cx="865218" cy="563330"/>
            </a:xfrm>
          </p:grpSpPr>
          <p:grpSp>
            <p:nvGrpSpPr>
              <p:cNvPr id="54" name="Group 53"/>
              <p:cNvGrpSpPr/>
              <p:nvPr/>
            </p:nvGrpSpPr>
            <p:grpSpPr>
              <a:xfrm>
                <a:off x="2822092" y="4669288"/>
                <a:ext cx="865218" cy="563330"/>
                <a:chOff x="2543850" y="239703"/>
                <a:chExt cx="865218" cy="563330"/>
              </a:xfrm>
            </p:grpSpPr>
            <p:sp>
              <p:nvSpPr>
                <p:cNvPr id="55" name="Chevron 54"/>
                <p:cNvSpPr/>
                <p:nvPr/>
              </p:nvSpPr>
              <p:spPr>
                <a:xfrm>
                  <a:off x="2543850" y="239703"/>
                  <a:ext cx="865218" cy="563330"/>
                </a:xfrm>
                <a:prstGeom prst="chevron">
                  <a:avLst/>
                </a:prstGeom>
                <a:solidFill>
                  <a:schemeClr val="tx2">
                    <a:lumMod val="75000"/>
                  </a:schemeClr>
                </a:solid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6" name="Chevron 4"/>
                <p:cNvSpPr txBox="1"/>
                <p:nvPr/>
              </p:nvSpPr>
              <p:spPr>
                <a:xfrm>
                  <a:off x="2825515" y="239703"/>
                  <a:ext cx="301888" cy="5633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t" anchorCtr="0">
                  <a:noAutofit/>
                </a:bodyPr>
                <a:lstStyle/>
                <a:p>
                  <a:pPr algn="r" defTabSz="400030">
                    <a:lnSpc>
                      <a:spcPct val="90000"/>
                    </a:lnSpc>
                    <a:spcBef>
                      <a:spcPct val="0"/>
                    </a:spcBef>
                    <a:spcAft>
                      <a:spcPct val="35000"/>
                    </a:spcAft>
                    <a:defRPr/>
                  </a:pPr>
                  <a:r>
                    <a:rPr lang="en-US" sz="900" b="1" dirty="0">
                      <a:solidFill>
                        <a:prstClr val="white"/>
                      </a:solidFill>
                      <a:latin typeface="Mongolian Baiti" panose="03000500000000000000" pitchFamily="66" charset="0"/>
                      <a:cs typeface="Mongolian Baiti" panose="03000500000000000000" pitchFamily="66" charset="0"/>
                    </a:rPr>
                    <a:t>ALS</a:t>
                  </a:r>
                </a:p>
              </p:txBody>
            </p:sp>
          </p:grpSp>
          <p:pic>
            <p:nvPicPr>
              <p:cNvPr id="57" name="Picture 2" descr="Image result for barnes center for enlisted education"/>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3090246" y="4821465"/>
                <a:ext cx="398169" cy="37540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59" name="Group 58"/>
            <p:cNvGrpSpPr/>
            <p:nvPr/>
          </p:nvGrpSpPr>
          <p:grpSpPr>
            <a:xfrm>
              <a:off x="2556813" y="3501967"/>
              <a:ext cx="1056244" cy="422498"/>
              <a:chOff x="3127404" y="239703"/>
              <a:chExt cx="1408325" cy="563330"/>
            </a:xfrm>
          </p:grpSpPr>
          <p:sp>
            <p:nvSpPr>
              <p:cNvPr id="60" name="Chevron 59"/>
              <p:cNvSpPr/>
              <p:nvPr/>
            </p:nvSpPr>
            <p:spPr>
              <a:xfrm>
                <a:off x="3127404" y="239703"/>
                <a:ext cx="1408325" cy="563330"/>
              </a:xfrm>
              <a:prstGeom prst="chevron">
                <a:avLst/>
              </a:prstGeom>
              <a:solidFill>
                <a:schemeClr val="tx2">
                  <a:lumMod val="75000"/>
                </a:schemeClr>
              </a:solid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1" name="Chevron 4"/>
              <p:cNvSpPr txBox="1"/>
              <p:nvPr/>
            </p:nvSpPr>
            <p:spPr>
              <a:xfrm>
                <a:off x="3409069" y="239703"/>
                <a:ext cx="844995" cy="5633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66701">
                  <a:lnSpc>
                    <a:spcPct val="90000"/>
                  </a:lnSpc>
                  <a:spcBef>
                    <a:spcPct val="0"/>
                  </a:spcBef>
                  <a:spcAft>
                    <a:spcPct val="35000"/>
                  </a:spcAft>
                  <a:defRPr/>
                </a:pPr>
                <a:r>
                  <a:rPr lang="en-US" sz="1050" b="1" dirty="0">
                    <a:solidFill>
                      <a:prstClr val="white"/>
                    </a:solidFill>
                    <a:latin typeface="Mongolian Baiti" panose="03000500000000000000" pitchFamily="66" charset="0"/>
                    <a:cs typeface="Mongolian Baiti" panose="03000500000000000000" pitchFamily="66" charset="0"/>
                  </a:rPr>
                  <a:t>7-lvl Upgrade</a:t>
                </a:r>
              </a:p>
            </p:txBody>
          </p:sp>
        </p:grpSp>
        <p:grpSp>
          <p:nvGrpSpPr>
            <p:cNvPr id="10" name="Group 9"/>
            <p:cNvGrpSpPr/>
            <p:nvPr/>
          </p:nvGrpSpPr>
          <p:grpSpPr>
            <a:xfrm>
              <a:off x="3413684" y="3501967"/>
              <a:ext cx="749669" cy="422498"/>
              <a:chOff x="4551577" y="4669288"/>
              <a:chExt cx="999559" cy="563330"/>
            </a:xfrm>
          </p:grpSpPr>
          <p:grpSp>
            <p:nvGrpSpPr>
              <p:cNvPr id="62" name="Group 61"/>
              <p:cNvGrpSpPr/>
              <p:nvPr/>
            </p:nvGrpSpPr>
            <p:grpSpPr>
              <a:xfrm>
                <a:off x="4551577" y="4669288"/>
                <a:ext cx="999559" cy="563330"/>
                <a:chOff x="4254065" y="239703"/>
                <a:chExt cx="999559" cy="563330"/>
              </a:xfrm>
            </p:grpSpPr>
            <p:sp>
              <p:nvSpPr>
                <p:cNvPr id="63" name="Chevron 62"/>
                <p:cNvSpPr/>
                <p:nvPr/>
              </p:nvSpPr>
              <p:spPr>
                <a:xfrm>
                  <a:off x="4254065" y="239703"/>
                  <a:ext cx="999559" cy="563330"/>
                </a:xfrm>
                <a:prstGeom prst="chevron">
                  <a:avLst/>
                </a:prstGeom>
                <a:solidFill>
                  <a:schemeClr val="tx2">
                    <a:lumMod val="75000"/>
                  </a:schemeClr>
                </a:solid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4" name="Chevron 4"/>
                <p:cNvSpPr txBox="1"/>
                <p:nvPr/>
              </p:nvSpPr>
              <p:spPr>
                <a:xfrm>
                  <a:off x="4535730" y="239703"/>
                  <a:ext cx="436229" cy="5633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t" anchorCtr="0">
                  <a:noAutofit/>
                </a:bodyPr>
                <a:lstStyle/>
                <a:p>
                  <a:pPr algn="r" defTabSz="400030">
                    <a:lnSpc>
                      <a:spcPct val="90000"/>
                    </a:lnSpc>
                    <a:spcBef>
                      <a:spcPct val="0"/>
                    </a:spcBef>
                    <a:spcAft>
                      <a:spcPct val="35000"/>
                    </a:spcAft>
                    <a:defRPr/>
                  </a:pPr>
                  <a:r>
                    <a:rPr lang="en-US" sz="900" b="1" dirty="0">
                      <a:solidFill>
                        <a:prstClr val="white"/>
                      </a:solidFill>
                      <a:latin typeface="Mongolian Baiti" panose="03000500000000000000" pitchFamily="66" charset="0"/>
                      <a:cs typeface="Mongolian Baiti" panose="03000500000000000000" pitchFamily="66" charset="0"/>
                    </a:rPr>
                    <a:t>NCOA</a:t>
                  </a:r>
                </a:p>
              </p:txBody>
            </p:sp>
          </p:grpSp>
          <p:pic>
            <p:nvPicPr>
              <p:cNvPr id="65" name="Picture 2" descr="Image result for barnes center for enlisted education"/>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4868716" y="4820738"/>
                <a:ext cx="398169" cy="37540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grpSp>
        <p:nvGrpSpPr>
          <p:cNvPr id="2" name="Group 1"/>
          <p:cNvGrpSpPr/>
          <p:nvPr/>
        </p:nvGrpSpPr>
        <p:grpSpPr>
          <a:xfrm rot="173708">
            <a:off x="5595294" y="1880222"/>
            <a:ext cx="1125546" cy="684699"/>
            <a:chOff x="11015681" y="2115483"/>
            <a:chExt cx="1171644" cy="774891"/>
          </a:xfrm>
          <a:effectLst>
            <a:glow rad="101600">
              <a:srgbClr val="FFCC00">
                <a:alpha val="60000"/>
              </a:srgbClr>
            </a:glow>
          </a:effectLst>
        </p:grpSpPr>
        <p:pic>
          <p:nvPicPr>
            <p:cNvPr id="16" name="Picture 15"/>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rot="1803794">
              <a:off x="11015681" y="2213840"/>
              <a:ext cx="870316" cy="676534"/>
            </a:xfrm>
            <a:prstGeom prst="rect">
              <a:avLst/>
            </a:prstGeom>
            <a:ln>
              <a:noFill/>
            </a:ln>
            <a:effectLst>
              <a:outerShdw blurRad="292100" dist="139700" dir="2700000" algn="tl" rotWithShape="0">
                <a:srgbClr val="333333">
                  <a:alpha val="65000"/>
                </a:srgbClr>
              </a:outerShdw>
            </a:effectLst>
          </p:spPr>
        </p:pic>
        <p:pic>
          <p:nvPicPr>
            <p:cNvPr id="22" name="Picture 21"/>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rot="1803794">
              <a:off x="11166345" y="2166193"/>
              <a:ext cx="870316" cy="676534"/>
            </a:xfrm>
            <a:prstGeom prst="rect">
              <a:avLst/>
            </a:prstGeom>
            <a:ln>
              <a:noFill/>
            </a:ln>
            <a:effectLst>
              <a:outerShdw blurRad="292100" dist="139700" dir="2700000" algn="tl" rotWithShape="0">
                <a:srgbClr val="333333">
                  <a:alpha val="65000"/>
                </a:srgbClr>
              </a:outerShdw>
            </a:effectLst>
          </p:spPr>
        </p:pic>
        <p:pic>
          <p:nvPicPr>
            <p:cNvPr id="23" name="Picture 22"/>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rot="1803794">
              <a:off x="11317009" y="2115483"/>
              <a:ext cx="870316" cy="676534"/>
            </a:xfrm>
            <a:prstGeom prst="rect">
              <a:avLst/>
            </a:prstGeom>
            <a:ln>
              <a:noFill/>
            </a:ln>
            <a:effectLst>
              <a:outerShdw blurRad="292100" dist="139700" dir="2700000" algn="tl" rotWithShape="0">
                <a:srgbClr val="333333">
                  <a:alpha val="65000"/>
                </a:srgbClr>
              </a:outerShdw>
            </a:effectLst>
          </p:spPr>
        </p:pic>
      </p:grpSp>
      <p:pic>
        <p:nvPicPr>
          <p:cNvPr id="15" name="Picture 14"/>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rot="1493723">
            <a:off x="4376983" y="2901642"/>
            <a:ext cx="866690" cy="544570"/>
          </a:xfrm>
          <a:prstGeom prst="rect">
            <a:avLst/>
          </a:prstGeom>
          <a:ln>
            <a:noFill/>
          </a:ln>
          <a:effectLst>
            <a:outerShdw blurRad="292100" dist="139700" dir="2700000" algn="tl" rotWithShape="0">
              <a:srgbClr val="333333">
                <a:alpha val="65000"/>
              </a:srgbClr>
            </a:outerShdw>
          </a:effectLst>
        </p:spPr>
      </p:pic>
      <p:grpSp>
        <p:nvGrpSpPr>
          <p:cNvPr id="67" name="Group 66">
            <a:extLst>
              <a:ext uri="{FF2B5EF4-FFF2-40B4-BE49-F238E27FC236}">
                <a16:creationId xmlns:a16="http://schemas.microsoft.com/office/drawing/2014/main" id="{605A0571-71C8-4750-9732-C494AF78D02C}"/>
              </a:ext>
            </a:extLst>
          </p:cNvPr>
          <p:cNvGrpSpPr/>
          <p:nvPr/>
        </p:nvGrpSpPr>
        <p:grpSpPr>
          <a:xfrm>
            <a:off x="177697" y="1256210"/>
            <a:ext cx="1554778" cy="1785822"/>
            <a:chOff x="6150681" y="1517654"/>
            <a:chExt cx="6079779" cy="4881138"/>
          </a:xfrm>
        </p:grpSpPr>
        <p:sp>
          <p:nvSpPr>
            <p:cNvPr id="68" name="Vertical Scroll 67">
              <a:extLst>
                <a:ext uri="{FF2B5EF4-FFF2-40B4-BE49-F238E27FC236}">
                  <a16:creationId xmlns:a16="http://schemas.microsoft.com/office/drawing/2014/main" id="{A77F9025-E269-45C2-85E2-50171637009C}"/>
                </a:ext>
              </a:extLst>
            </p:cNvPr>
            <p:cNvSpPr/>
            <p:nvPr/>
          </p:nvSpPr>
          <p:spPr>
            <a:xfrm>
              <a:off x="6150681" y="1517654"/>
              <a:ext cx="6079779" cy="4881138"/>
            </a:xfrm>
            <a:prstGeom prst="verticalScroll">
              <a:avLst>
                <a:gd name="adj" fmla="val 15632"/>
              </a:avLst>
            </a:prstGeom>
            <a:blipFill>
              <a:blip r:embed="rId43">
                <a:grayscl/>
              </a:blip>
              <a:tile tx="0" ty="0" sx="100000" sy="100000" flip="none" algn="tl"/>
            </a:blipFill>
            <a:ln>
              <a:solidFill>
                <a:schemeClr val="tx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wordArtVert" rtlCol="0" anchor="ctr"/>
            <a:lstStyle/>
            <a:p>
              <a:pPr algn="ctr" defTabSz="685783">
                <a:defRPr/>
              </a:pP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69" name="Rectangle 68">
              <a:extLst>
                <a:ext uri="{FF2B5EF4-FFF2-40B4-BE49-F238E27FC236}">
                  <a16:creationId xmlns:a16="http://schemas.microsoft.com/office/drawing/2014/main" id="{8E3CB496-711C-4311-A876-4022496AE8A9}"/>
                </a:ext>
              </a:extLst>
            </p:cNvPr>
            <p:cNvSpPr/>
            <p:nvPr/>
          </p:nvSpPr>
          <p:spPr>
            <a:xfrm>
              <a:off x="8256079" y="3008957"/>
              <a:ext cx="2302809" cy="1009485"/>
            </a:xfrm>
            <a:prstGeom prst="rect">
              <a:avLst/>
            </a:prstGeom>
          </p:spPr>
          <p:txBody>
            <a:bodyPr vert="horz" wrap="square" anchor="b">
              <a:spAutoFit/>
            </a:bodyPr>
            <a:lstStyle/>
            <a:p>
              <a:pPr algn="ctr" defTabSz="685783">
                <a:defRPr/>
              </a:pPr>
              <a:endParaRPr lang="en-US" b="1" dirty="0">
                <a:solidFill>
                  <a:prstClr val="black">
                    <a:lumMod val="75000"/>
                    <a:lumOff val="25000"/>
                  </a:prstClr>
                </a:solidFill>
                <a:latin typeface="Mongolian Baiti" panose="03000500000000000000" pitchFamily="66" charset="0"/>
                <a:cs typeface="Mongolian Baiti" panose="03000500000000000000" pitchFamily="66" charset="0"/>
              </a:endParaRPr>
            </a:p>
          </p:txBody>
        </p:sp>
      </p:grpSp>
      <p:pic>
        <p:nvPicPr>
          <p:cNvPr id="24" name="Picture 23" descr="Logo&#10;&#10;Description automatically generated">
            <a:extLst>
              <a:ext uri="{FF2B5EF4-FFF2-40B4-BE49-F238E27FC236}">
                <a16:creationId xmlns:a16="http://schemas.microsoft.com/office/drawing/2014/main" id="{0E3CB443-D245-4C69-BABA-DA7FCDAE5335}"/>
              </a:ext>
            </a:extLst>
          </p:cNvPr>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494612" y="1658206"/>
            <a:ext cx="1017042" cy="1017042"/>
          </a:xfrm>
          <a:prstGeom prst="rect">
            <a:avLst/>
          </a:prstGeom>
        </p:spPr>
      </p:pic>
    </p:spTree>
    <p:extLst>
      <p:ext uri="{BB962C8B-B14F-4D97-AF65-F5344CB8AC3E}">
        <p14:creationId xmlns:p14="http://schemas.microsoft.com/office/powerpoint/2010/main" val="22074888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AU_w/ Bottom 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8_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3_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AU_w/ Bottom 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AU_w/ Bottom 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Fixed Title w/o Bottom Ba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Title w/Bottom Ba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AU_w/ Bottom 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AU_w/ Bottom 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5_AU_w/ Bottom 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823DD8CB8A0A440BA8680590163A7AB" ma:contentTypeVersion="10" ma:contentTypeDescription="Create a new document." ma:contentTypeScope="" ma:versionID="f00cc1eba4e76404c9da40738ab4ec4e">
  <xsd:schema xmlns:xsd="http://www.w3.org/2001/XMLSchema" xmlns:xs="http://www.w3.org/2001/XMLSchema" xmlns:p="http://schemas.microsoft.com/office/2006/metadata/properties" xmlns:ns1="http://schemas.microsoft.com/sharepoint/v3" xmlns:ns3="2f0bf8a4-b9a7-40b4-846e-9394504ba096" targetNamespace="http://schemas.microsoft.com/office/2006/metadata/properties" ma:root="true" ma:fieldsID="05fe9db8684c74d9e9e215c920f18c2b" ns1:_="" ns3:_="">
    <xsd:import namespace="http://schemas.microsoft.com/sharepoint/v3"/>
    <xsd:import namespace="2f0bf8a4-b9a7-40b4-846e-9394504ba09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0bf8a4-b9a7-40b4-846e-9394504ba0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6AACFF-41F3-49DD-8D43-D983F03CC0FD}">
  <ds:schemaRefs>
    <ds:schemaRef ds:uri="http://schemas.microsoft.com/office/2006/metadata/properties"/>
    <ds:schemaRef ds:uri="2f0bf8a4-b9a7-40b4-846e-9394504ba096"/>
    <ds:schemaRef ds:uri="http://schemas.microsoft.com/office/2006/documentManagement/types"/>
    <ds:schemaRef ds:uri="http://schemas.openxmlformats.org/package/2006/metadata/core-properties"/>
    <ds:schemaRef ds:uri="http://schemas.microsoft.com/sharepoint/v3"/>
    <ds:schemaRef ds:uri="http://schemas.microsoft.com/office/infopath/2007/PartnerControls"/>
    <ds:schemaRef ds:uri="http://purl.org/dc/dcmitype/"/>
    <ds:schemaRef ds:uri="http://www.w3.org/XML/1998/namespace"/>
    <ds:schemaRef ds:uri="http://purl.org/dc/terms/"/>
    <ds:schemaRef ds:uri="http://purl.org/dc/elements/1.1/"/>
  </ds:schemaRefs>
</ds:datastoreItem>
</file>

<file path=customXml/itemProps2.xml><?xml version="1.0" encoding="utf-8"?>
<ds:datastoreItem xmlns:ds="http://schemas.openxmlformats.org/officeDocument/2006/customXml" ds:itemID="{42B49471-9066-4CF6-8485-6A6BB7D520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f0bf8a4-b9a7-40b4-846e-9394504ba0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9F7840-8A8C-4802-9E12-F358FA2F27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44478</TotalTime>
  <Words>4569</Words>
  <Application>Microsoft Office PowerPoint</Application>
  <PresentationFormat>On-screen Show (16:9)</PresentationFormat>
  <Paragraphs>756</Paragraphs>
  <Slides>42</Slides>
  <Notes>25</Notes>
  <HiddenSlides>0</HiddenSlides>
  <MMClips>0</MMClips>
  <ScaleCrop>false</ScaleCrop>
  <HeadingPairs>
    <vt:vector size="8" baseType="variant">
      <vt:variant>
        <vt:lpstr>Fonts Used</vt:lpstr>
      </vt:variant>
      <vt:variant>
        <vt:i4>7</vt:i4>
      </vt:variant>
      <vt:variant>
        <vt:lpstr>Theme</vt:lpstr>
      </vt:variant>
      <vt:variant>
        <vt:i4>12</vt:i4>
      </vt:variant>
      <vt:variant>
        <vt:lpstr>Embedded OLE Servers</vt:lpstr>
      </vt:variant>
      <vt:variant>
        <vt:i4>1</vt:i4>
      </vt:variant>
      <vt:variant>
        <vt:lpstr>Slide Titles</vt:lpstr>
      </vt:variant>
      <vt:variant>
        <vt:i4>42</vt:i4>
      </vt:variant>
    </vt:vector>
  </HeadingPairs>
  <TitlesOfParts>
    <vt:vector size="62" baseType="lpstr">
      <vt:lpstr>Arial</vt:lpstr>
      <vt:lpstr>Calibri</vt:lpstr>
      <vt:lpstr>Calibri Light</vt:lpstr>
      <vt:lpstr>Mongolian Baiti</vt:lpstr>
      <vt:lpstr>Symbol</vt:lpstr>
      <vt:lpstr>Times New Roman</vt:lpstr>
      <vt:lpstr>Wingdings</vt:lpstr>
      <vt:lpstr>AU_w/ Bottom Bar</vt:lpstr>
      <vt:lpstr>4_AU_w/ Bottom Bar</vt:lpstr>
      <vt:lpstr>1_AU_w/ Bottom Bar</vt:lpstr>
      <vt:lpstr>Fixed Title w/o Bottom Bar</vt:lpstr>
      <vt:lpstr>2_Custom Title w/Bottom Bar</vt:lpstr>
      <vt:lpstr>1_Office Theme</vt:lpstr>
      <vt:lpstr>2_AU_w/ Bottom Bar</vt:lpstr>
      <vt:lpstr>3_AU_w/ Bottom Bar</vt:lpstr>
      <vt:lpstr>5_AU_w/ Bottom Bar</vt:lpstr>
      <vt:lpstr>8_Default Design</vt:lpstr>
      <vt:lpstr>33_Default Design</vt:lpstr>
      <vt:lpstr>Office Theme</vt:lpstr>
      <vt:lpstr>Document</vt:lpstr>
      <vt:lpstr>PowerPoint Presentation</vt:lpstr>
      <vt:lpstr>AU BoV Annual Cycle</vt:lpstr>
      <vt:lpstr>PowerPoint Presentation</vt:lpstr>
      <vt:lpstr>Welcome!</vt:lpstr>
      <vt:lpstr>Agenda</vt:lpstr>
      <vt:lpstr>CCAF Executive Summary</vt:lpstr>
      <vt:lpstr>PowerPoint Presentation</vt:lpstr>
      <vt:lpstr>Complexity of CCAF  Key Stakeholder Relationships</vt:lpstr>
      <vt:lpstr>PowerPoint Presentation</vt:lpstr>
      <vt:lpstr>Agenda</vt:lpstr>
      <vt:lpstr>Faculty Qualification Standards</vt:lpstr>
      <vt:lpstr>Faculty &amp; Campus Relations</vt:lpstr>
      <vt:lpstr>Building CCAF’s Faculty</vt:lpstr>
      <vt:lpstr>Building CCAF’s Faculty</vt:lpstr>
      <vt:lpstr>Current CCAF Faculty</vt:lpstr>
      <vt:lpstr>Agenda</vt:lpstr>
      <vt:lpstr>Relevant Credit Hour Policy</vt:lpstr>
      <vt:lpstr>Previous and Current Calculations</vt:lpstr>
      <vt:lpstr>Course Credit Comparison</vt:lpstr>
      <vt:lpstr>Tuition Assistance Impact</vt:lpstr>
      <vt:lpstr>Agenda</vt:lpstr>
      <vt:lpstr>Current Programs </vt:lpstr>
      <vt:lpstr>CCAF Certificate Programs</vt:lpstr>
      <vt:lpstr>CCAF Certificate Programs</vt:lpstr>
      <vt:lpstr>Top 10 AFCOOL Credentials</vt:lpstr>
      <vt:lpstr>PowerPoint Presentation</vt:lpstr>
      <vt:lpstr>Agenda</vt:lpstr>
      <vt:lpstr>Student Advisory Panel</vt:lpstr>
      <vt:lpstr>PowerPoint Presentation</vt:lpstr>
      <vt:lpstr>PowerPoint Presentation</vt:lpstr>
      <vt:lpstr>Institutional Accreditation</vt:lpstr>
      <vt:lpstr>Air Force Credentialing Opportunities On-Line (AFCOOL)/Credentialing</vt:lpstr>
      <vt:lpstr>AU-ABC/General Education Partners</vt:lpstr>
      <vt:lpstr>PowerPoint Presentation</vt:lpstr>
      <vt:lpstr>PowerPoint Presentation</vt:lpstr>
      <vt:lpstr>CFETP PURPOSE</vt:lpstr>
      <vt:lpstr>CFETP PROCESS</vt:lpstr>
      <vt:lpstr>CFETP EXAMPLE </vt:lpstr>
      <vt:lpstr>CFETP PROFICIENCY CODE KEY</vt:lpstr>
      <vt:lpstr>COURSE DEVELOPMENT</vt:lpstr>
      <vt:lpstr>COURSE ENTERS CCAF PROCESS</vt:lpstr>
      <vt:lpstr>PowerPoint Presentation</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 Brief</dc:title>
  <dc:creator>HOLLIS, ANDREW T CMSgt USAF AETC CCAF/CV</dc:creator>
  <cp:lastModifiedBy>OMAILIA, SHAWN P AD-25 USAF AETC AU/OAAC</cp:lastModifiedBy>
  <cp:revision>986</cp:revision>
  <cp:lastPrinted>2023-02-08T23:55:39Z</cp:lastPrinted>
  <dcterms:created xsi:type="dcterms:W3CDTF">2015-11-03T17:22:01Z</dcterms:created>
  <dcterms:modified xsi:type="dcterms:W3CDTF">2023-02-14T11:45:43Z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0x010100A823DD8CB8A0A440BA8680590163A7AB</vt:lpwstr>
  </property>
</Properties>
</file>